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1089600" cy="42976800"/>
  <p:notesSz cx="9220200" cy="6946900"/>
  <p:defaultTextStyle>
    <a:defPPr>
      <a:defRPr lang="en-US"/>
    </a:defPPr>
    <a:lvl1pPr algn="l" defTabSz="4232275" rtl="0" fontAlgn="base">
      <a:spcBef>
        <a:spcPct val="0"/>
      </a:spcBef>
      <a:spcAft>
        <a:spcPct val="0"/>
      </a:spcAft>
      <a:defRPr sz="8300" kern="1200">
        <a:solidFill>
          <a:schemeClr val="tx1"/>
        </a:solidFill>
        <a:latin typeface="Arial" charset="0"/>
        <a:ea typeface="+mn-ea"/>
        <a:cs typeface="Arial" charset="0"/>
      </a:defRPr>
    </a:lvl1pPr>
    <a:lvl2pPr marL="2116138" indent="-1658938" algn="l" defTabSz="4232275" rtl="0" fontAlgn="base">
      <a:spcBef>
        <a:spcPct val="0"/>
      </a:spcBef>
      <a:spcAft>
        <a:spcPct val="0"/>
      </a:spcAft>
      <a:defRPr sz="8300" kern="1200">
        <a:solidFill>
          <a:schemeClr val="tx1"/>
        </a:solidFill>
        <a:latin typeface="Arial" charset="0"/>
        <a:ea typeface="+mn-ea"/>
        <a:cs typeface="Arial" charset="0"/>
      </a:defRPr>
    </a:lvl2pPr>
    <a:lvl3pPr marL="4232275" indent="-3317875" algn="l" defTabSz="4232275" rtl="0" fontAlgn="base">
      <a:spcBef>
        <a:spcPct val="0"/>
      </a:spcBef>
      <a:spcAft>
        <a:spcPct val="0"/>
      </a:spcAft>
      <a:defRPr sz="8300" kern="1200">
        <a:solidFill>
          <a:schemeClr val="tx1"/>
        </a:solidFill>
        <a:latin typeface="Arial" charset="0"/>
        <a:ea typeface="+mn-ea"/>
        <a:cs typeface="Arial" charset="0"/>
      </a:defRPr>
    </a:lvl3pPr>
    <a:lvl4pPr marL="6348413" indent="-4976813" algn="l" defTabSz="4232275" rtl="0" fontAlgn="base">
      <a:spcBef>
        <a:spcPct val="0"/>
      </a:spcBef>
      <a:spcAft>
        <a:spcPct val="0"/>
      </a:spcAft>
      <a:defRPr sz="8300" kern="1200">
        <a:solidFill>
          <a:schemeClr val="tx1"/>
        </a:solidFill>
        <a:latin typeface="Arial" charset="0"/>
        <a:ea typeface="+mn-ea"/>
        <a:cs typeface="Arial" charset="0"/>
      </a:defRPr>
    </a:lvl4pPr>
    <a:lvl5pPr marL="8464550" indent="-6635750" algn="l" defTabSz="4232275" rtl="0" fontAlgn="base">
      <a:spcBef>
        <a:spcPct val="0"/>
      </a:spcBef>
      <a:spcAft>
        <a:spcPct val="0"/>
      </a:spcAft>
      <a:defRPr sz="8300" kern="1200">
        <a:solidFill>
          <a:schemeClr val="tx1"/>
        </a:solidFill>
        <a:latin typeface="Arial" charset="0"/>
        <a:ea typeface="+mn-ea"/>
        <a:cs typeface="Arial" charset="0"/>
      </a:defRPr>
    </a:lvl5pPr>
    <a:lvl6pPr marL="2286000" algn="l" defTabSz="914400" rtl="0" eaLnBrk="1" latinLnBrk="0" hangingPunct="1">
      <a:defRPr sz="8300" kern="1200">
        <a:solidFill>
          <a:schemeClr val="tx1"/>
        </a:solidFill>
        <a:latin typeface="Arial" charset="0"/>
        <a:ea typeface="+mn-ea"/>
        <a:cs typeface="Arial" charset="0"/>
      </a:defRPr>
    </a:lvl6pPr>
    <a:lvl7pPr marL="2743200" algn="l" defTabSz="914400" rtl="0" eaLnBrk="1" latinLnBrk="0" hangingPunct="1">
      <a:defRPr sz="8300" kern="1200">
        <a:solidFill>
          <a:schemeClr val="tx1"/>
        </a:solidFill>
        <a:latin typeface="Arial" charset="0"/>
        <a:ea typeface="+mn-ea"/>
        <a:cs typeface="Arial" charset="0"/>
      </a:defRPr>
    </a:lvl7pPr>
    <a:lvl8pPr marL="3200400" algn="l" defTabSz="914400" rtl="0" eaLnBrk="1" latinLnBrk="0" hangingPunct="1">
      <a:defRPr sz="8300" kern="1200">
        <a:solidFill>
          <a:schemeClr val="tx1"/>
        </a:solidFill>
        <a:latin typeface="Arial" charset="0"/>
        <a:ea typeface="+mn-ea"/>
        <a:cs typeface="Arial" charset="0"/>
      </a:defRPr>
    </a:lvl8pPr>
    <a:lvl9pPr marL="3657600" algn="l" defTabSz="914400" rtl="0" eaLnBrk="1" latinLnBrk="0" hangingPunct="1">
      <a:defRPr sz="83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zar" initials="CK"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53" d="100"/>
          <a:sy n="53" d="100"/>
        </p:scale>
        <p:origin x="3108" y="10098"/>
      </p:cViewPr>
      <p:guideLst>
        <p:guide orient="horz" pos="13536"/>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738" cy="3476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22875" y="0"/>
            <a:ext cx="3995738" cy="347663"/>
          </a:xfrm>
          <a:prstGeom prst="rect">
            <a:avLst/>
          </a:prstGeom>
        </p:spPr>
        <p:txBody>
          <a:bodyPr vert="horz" lIns="91440" tIns="45720" rIns="91440" bIns="45720" rtlCol="0"/>
          <a:lstStyle>
            <a:lvl1pPr algn="r">
              <a:defRPr sz="1200"/>
            </a:lvl1pPr>
          </a:lstStyle>
          <a:p>
            <a:pPr>
              <a:defRPr/>
            </a:pPr>
            <a:fld id="{A403975B-D910-4191-84E9-4904C7B01C39}" type="datetimeFigureOut">
              <a:rPr lang="en-US"/>
              <a:pPr>
                <a:defRPr/>
              </a:pPr>
              <a:t>1/30/2014</a:t>
            </a:fld>
            <a:endParaRPr lang="en-US"/>
          </a:p>
        </p:txBody>
      </p:sp>
      <p:sp>
        <p:nvSpPr>
          <p:cNvPr id="4" name="Footer Placeholder 3"/>
          <p:cNvSpPr>
            <a:spLocks noGrp="1"/>
          </p:cNvSpPr>
          <p:nvPr>
            <p:ph type="ftr" sz="quarter" idx="2"/>
          </p:nvPr>
        </p:nvSpPr>
        <p:spPr>
          <a:xfrm>
            <a:off x="0" y="6597650"/>
            <a:ext cx="3995738" cy="3476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22875" y="6597650"/>
            <a:ext cx="3995738" cy="347663"/>
          </a:xfrm>
          <a:prstGeom prst="rect">
            <a:avLst/>
          </a:prstGeom>
        </p:spPr>
        <p:txBody>
          <a:bodyPr vert="horz" lIns="91440" tIns="45720" rIns="91440" bIns="45720" rtlCol="0" anchor="b"/>
          <a:lstStyle>
            <a:lvl1pPr algn="r">
              <a:defRPr sz="1200"/>
            </a:lvl1pPr>
          </a:lstStyle>
          <a:p>
            <a:pPr>
              <a:defRPr/>
            </a:pPr>
            <a:fld id="{076E2082-86EF-41B7-99D9-A230BE7C62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738" cy="3476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idx="1"/>
          </p:nvPr>
        </p:nvSpPr>
        <p:spPr>
          <a:xfrm>
            <a:off x="5222875" y="0"/>
            <a:ext cx="3995738" cy="347663"/>
          </a:xfrm>
          <a:prstGeom prst="rect">
            <a:avLst/>
          </a:prstGeom>
        </p:spPr>
        <p:txBody>
          <a:bodyPr vert="horz" lIns="92382" tIns="46191" rIns="92382" bIns="46191" rtlCol="0"/>
          <a:lstStyle>
            <a:lvl1pPr algn="r">
              <a:defRPr sz="1200"/>
            </a:lvl1pPr>
          </a:lstStyle>
          <a:p>
            <a:pPr>
              <a:defRPr/>
            </a:pPr>
            <a:fld id="{823FE955-BA50-4313-86EA-58E3CAEF76F9}" type="datetimeFigureOut">
              <a:rPr lang="en-US"/>
              <a:pPr>
                <a:defRPr/>
              </a:pPr>
              <a:t>1/30/2014</a:t>
            </a:fld>
            <a:endParaRPr lang="en-US"/>
          </a:p>
        </p:txBody>
      </p:sp>
      <p:sp>
        <p:nvSpPr>
          <p:cNvPr id="4" name="Slide Image Placeholder 3"/>
          <p:cNvSpPr>
            <a:spLocks noGrp="1" noRot="1" noChangeAspect="1"/>
          </p:cNvSpPr>
          <p:nvPr>
            <p:ph type="sldImg" idx="2"/>
          </p:nvPr>
        </p:nvSpPr>
        <p:spPr>
          <a:xfrm>
            <a:off x="3667125" y="520700"/>
            <a:ext cx="1885950" cy="2605088"/>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922338" y="3300413"/>
            <a:ext cx="7375525" cy="31257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97650"/>
            <a:ext cx="3995738" cy="347663"/>
          </a:xfrm>
          <a:prstGeom prst="rect">
            <a:avLst/>
          </a:prstGeom>
        </p:spPr>
        <p:txBody>
          <a:bodyPr vert="horz" lIns="92382" tIns="46191" rIns="92382" bIns="4619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22875" y="6597650"/>
            <a:ext cx="3995738" cy="347663"/>
          </a:xfrm>
          <a:prstGeom prst="rect">
            <a:avLst/>
          </a:prstGeom>
        </p:spPr>
        <p:txBody>
          <a:bodyPr vert="horz" lIns="92382" tIns="46191" rIns="92382" bIns="46191" rtlCol="0" anchor="b"/>
          <a:lstStyle>
            <a:lvl1pPr algn="r">
              <a:defRPr sz="1200"/>
            </a:lvl1pPr>
          </a:lstStyle>
          <a:p>
            <a:pPr>
              <a:defRPr/>
            </a:pPr>
            <a:fld id="{39FEAA02-91A9-4354-A6FF-12CB08FFC4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667125" y="520700"/>
            <a:ext cx="1885950" cy="2605088"/>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93F705-5533-4B4C-B760-236D018E1F8E}"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13350666"/>
            <a:ext cx="26426160" cy="9212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24353520"/>
            <a:ext cx="21762720" cy="10982960"/>
          </a:xfrm>
        </p:spPr>
        <p:txBody>
          <a:bodyPr/>
          <a:lstStyle>
            <a:lvl1pPr marL="0" indent="0" algn="ctr">
              <a:buNone/>
              <a:defRPr>
                <a:solidFill>
                  <a:schemeClr val="tx1">
                    <a:tint val="75000"/>
                  </a:schemeClr>
                </a:solidFill>
              </a:defRPr>
            </a:lvl1pPr>
            <a:lvl2pPr marL="2116150" indent="0" algn="ctr">
              <a:buNone/>
              <a:defRPr>
                <a:solidFill>
                  <a:schemeClr val="tx1">
                    <a:tint val="75000"/>
                  </a:schemeClr>
                </a:solidFill>
              </a:defRPr>
            </a:lvl2pPr>
            <a:lvl3pPr marL="4232300" indent="0" algn="ctr">
              <a:buNone/>
              <a:defRPr>
                <a:solidFill>
                  <a:schemeClr val="tx1">
                    <a:tint val="75000"/>
                  </a:schemeClr>
                </a:solidFill>
              </a:defRPr>
            </a:lvl3pPr>
            <a:lvl4pPr marL="6348451" indent="0" algn="ctr">
              <a:buNone/>
              <a:defRPr>
                <a:solidFill>
                  <a:schemeClr val="tx1">
                    <a:tint val="75000"/>
                  </a:schemeClr>
                </a:solidFill>
              </a:defRPr>
            </a:lvl4pPr>
            <a:lvl5pPr marL="8464601" indent="0" algn="ctr">
              <a:buNone/>
              <a:defRPr>
                <a:solidFill>
                  <a:schemeClr val="tx1">
                    <a:tint val="75000"/>
                  </a:schemeClr>
                </a:solidFill>
              </a:defRPr>
            </a:lvl5pPr>
            <a:lvl6pPr marL="10580751" indent="0" algn="ctr">
              <a:buNone/>
              <a:defRPr>
                <a:solidFill>
                  <a:schemeClr val="tx1">
                    <a:tint val="75000"/>
                  </a:schemeClr>
                </a:solidFill>
              </a:defRPr>
            </a:lvl6pPr>
            <a:lvl7pPr marL="12696901" indent="0" algn="ctr">
              <a:buNone/>
              <a:defRPr>
                <a:solidFill>
                  <a:schemeClr val="tx1">
                    <a:tint val="75000"/>
                  </a:schemeClr>
                </a:solidFill>
              </a:defRPr>
            </a:lvl7pPr>
            <a:lvl8pPr marL="14813051" indent="0" algn="ctr">
              <a:buNone/>
              <a:defRPr>
                <a:solidFill>
                  <a:schemeClr val="tx1">
                    <a:tint val="75000"/>
                  </a:schemeClr>
                </a:solidFill>
              </a:defRPr>
            </a:lvl8pPr>
            <a:lvl9pPr marL="169292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AD228B-4D4A-456D-83E9-390E7DF0A7EB}" type="datetimeFigureOut">
              <a:rPr lang="en-US"/>
              <a:pPr>
                <a:defRPr/>
              </a:pPr>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4F377-37C2-406A-ADCA-E040C1463C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35101D-0C5F-41CD-82F8-FC2CF8175865}" type="datetimeFigureOut">
              <a:rPr lang="en-US"/>
              <a:pPr>
                <a:defRPr/>
              </a:pPr>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6946FB-ED2E-4526-A3B1-C9B9A89358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39106" y="10783997"/>
            <a:ext cx="23781385" cy="2297965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4154" y="10783997"/>
            <a:ext cx="70836790" cy="2297965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953AF-7A5D-4BE6-9077-DF0603EB4D7C}" type="datetimeFigureOut">
              <a:rPr lang="en-US"/>
              <a:pPr>
                <a:defRPr/>
              </a:pPr>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BEDDC-335C-4550-BB71-A6119348C7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03081-9C3E-40EA-BF3E-75A3863585A6}" type="datetimeFigureOut">
              <a:rPr lang="en-US"/>
              <a:pPr>
                <a:defRPr/>
              </a:pPr>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3893E-F520-4207-AB60-D47E27CB3C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27616577"/>
            <a:ext cx="26426160" cy="8535670"/>
          </a:xfrm>
        </p:spPr>
        <p:txBody>
          <a:bodyPr anchor="t"/>
          <a:lstStyle>
            <a:lvl1pPr algn="l">
              <a:defRPr sz="185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18215404"/>
            <a:ext cx="26426160" cy="9401172"/>
          </a:xfrm>
        </p:spPr>
        <p:txBody>
          <a:bodyPr anchor="b"/>
          <a:lstStyle>
            <a:lvl1pPr marL="0" indent="0">
              <a:buNone/>
              <a:defRPr sz="9300">
                <a:solidFill>
                  <a:schemeClr val="tx1">
                    <a:tint val="75000"/>
                  </a:schemeClr>
                </a:solidFill>
              </a:defRPr>
            </a:lvl1pPr>
            <a:lvl2pPr marL="2116150" indent="0">
              <a:buNone/>
              <a:defRPr sz="8300">
                <a:solidFill>
                  <a:schemeClr val="tx1">
                    <a:tint val="75000"/>
                  </a:schemeClr>
                </a:solidFill>
              </a:defRPr>
            </a:lvl2pPr>
            <a:lvl3pPr marL="4232300" indent="0">
              <a:buNone/>
              <a:defRPr sz="7400">
                <a:solidFill>
                  <a:schemeClr val="tx1">
                    <a:tint val="75000"/>
                  </a:schemeClr>
                </a:solidFill>
              </a:defRPr>
            </a:lvl3pPr>
            <a:lvl4pPr marL="6348451" indent="0">
              <a:buNone/>
              <a:defRPr sz="6500">
                <a:solidFill>
                  <a:schemeClr val="tx1">
                    <a:tint val="75000"/>
                  </a:schemeClr>
                </a:solidFill>
              </a:defRPr>
            </a:lvl4pPr>
            <a:lvl5pPr marL="8464601" indent="0">
              <a:buNone/>
              <a:defRPr sz="6500">
                <a:solidFill>
                  <a:schemeClr val="tx1">
                    <a:tint val="75000"/>
                  </a:schemeClr>
                </a:solidFill>
              </a:defRPr>
            </a:lvl5pPr>
            <a:lvl6pPr marL="10580751" indent="0">
              <a:buNone/>
              <a:defRPr sz="6500">
                <a:solidFill>
                  <a:schemeClr val="tx1">
                    <a:tint val="75000"/>
                  </a:schemeClr>
                </a:solidFill>
              </a:defRPr>
            </a:lvl6pPr>
            <a:lvl7pPr marL="12696901" indent="0">
              <a:buNone/>
              <a:defRPr sz="6500">
                <a:solidFill>
                  <a:schemeClr val="tx1">
                    <a:tint val="75000"/>
                  </a:schemeClr>
                </a:solidFill>
              </a:defRPr>
            </a:lvl7pPr>
            <a:lvl8pPr marL="14813051" indent="0">
              <a:buNone/>
              <a:defRPr sz="6500">
                <a:solidFill>
                  <a:schemeClr val="tx1">
                    <a:tint val="75000"/>
                  </a:schemeClr>
                </a:solidFill>
              </a:defRPr>
            </a:lvl8pPr>
            <a:lvl9pPr marL="16929202"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7591BA-C923-4A7D-8CDF-15E1EC148AD3}" type="datetimeFigureOut">
              <a:rPr lang="en-US"/>
              <a:pPr>
                <a:defRPr/>
              </a:pPr>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4BCF2-5264-4F44-BE17-8763AC0275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4156" y="62843628"/>
            <a:ext cx="47309086" cy="17773692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11401" y="62843628"/>
            <a:ext cx="47309089" cy="17773692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15E60D-7BCD-4267-A46F-D0D52FF5ADBB}" type="datetimeFigureOut">
              <a:rPr lang="en-US"/>
              <a:pPr>
                <a:defRPr/>
              </a:pPr>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47C2D-DB13-4F4E-BA7E-2A0838EA9D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1721065"/>
            <a:ext cx="27980640"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1" y="9620043"/>
            <a:ext cx="13736639" cy="4009175"/>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54481" y="13629218"/>
            <a:ext cx="13736639" cy="24761405"/>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88" y="9620043"/>
            <a:ext cx="13742035" cy="4009175"/>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793088" y="13629218"/>
            <a:ext cx="13742035" cy="24761405"/>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F64B9C-2ADD-4892-8F33-8F42030003DB}" type="datetimeFigureOut">
              <a:rPr lang="en-US"/>
              <a:pPr>
                <a:defRPr/>
              </a:pPr>
              <a:t>1/30/2014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8DCE8C-B216-4BFE-868B-F7FD40F0C0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868FA3-A4B9-4D67-8D69-76959086A2C5}" type="datetimeFigureOut">
              <a:rPr lang="en-US"/>
              <a:pPr>
                <a:defRPr/>
              </a:pPr>
              <a:t>1/30/2014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F1F065-51EC-42A8-ADAF-7A16B6837B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70D893-3EBF-4A50-BEEA-40C60F2EF417}" type="datetimeFigureOut">
              <a:rPr lang="en-US"/>
              <a:pPr>
                <a:defRPr/>
              </a:pPr>
              <a:t>1/30/2014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A5ABC5-A104-459D-A237-0A6F15F8D3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3" y="1711112"/>
            <a:ext cx="10228264" cy="728218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2155170" y="1711116"/>
            <a:ext cx="17379950" cy="36679508"/>
          </a:xfrm>
        </p:spPr>
        <p:txBody>
          <a:bodyPr/>
          <a:lstStyle>
            <a:lvl1pPr>
              <a:defRPr sz="14800"/>
            </a:lvl1pPr>
            <a:lvl2pPr>
              <a:defRPr sz="13000"/>
            </a:lvl2pPr>
            <a:lvl3pPr>
              <a:defRPr sz="111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3" y="8993296"/>
            <a:ext cx="10228264" cy="29397328"/>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EEF37-66AC-4C54-A730-F33B2EDD58C8}" type="datetimeFigureOut">
              <a:rPr lang="en-US"/>
              <a:pPr>
                <a:defRPr/>
              </a:pPr>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A4C82-85CE-4D10-9138-004984E409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30083760"/>
            <a:ext cx="18653760" cy="3551558"/>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6093779" y="3840058"/>
            <a:ext cx="18653760" cy="25786080"/>
          </a:xfrm>
        </p:spPr>
        <p:txBody>
          <a:bodyPr rtlCol="0">
            <a:normAutofit/>
          </a:bodyPr>
          <a:lstStyle>
            <a:lvl1pPr marL="0" indent="0">
              <a:buNone/>
              <a:defRPr sz="14800"/>
            </a:lvl1pPr>
            <a:lvl2pPr marL="2116150" indent="0">
              <a:buNone/>
              <a:defRPr sz="13000"/>
            </a:lvl2pPr>
            <a:lvl3pPr marL="4232300" indent="0">
              <a:buNone/>
              <a:defRPr sz="11100"/>
            </a:lvl3pPr>
            <a:lvl4pPr marL="6348451" indent="0">
              <a:buNone/>
              <a:defRPr sz="9300"/>
            </a:lvl4pPr>
            <a:lvl5pPr marL="8464601" indent="0">
              <a:buNone/>
              <a:defRPr sz="9300"/>
            </a:lvl5pPr>
            <a:lvl6pPr marL="10580751" indent="0">
              <a:buNone/>
              <a:defRPr sz="9300"/>
            </a:lvl6pPr>
            <a:lvl7pPr marL="12696901" indent="0">
              <a:buNone/>
              <a:defRPr sz="9300"/>
            </a:lvl7pPr>
            <a:lvl8pPr marL="14813051" indent="0">
              <a:buNone/>
              <a:defRPr sz="9300"/>
            </a:lvl8pPr>
            <a:lvl9pPr marL="16929202" indent="0">
              <a:buNone/>
              <a:defRPr sz="9300"/>
            </a:lvl9pPr>
          </a:lstStyle>
          <a:p>
            <a:pPr lvl="0"/>
            <a:endParaRPr lang="en-US" noProof="0" smtClean="0"/>
          </a:p>
        </p:txBody>
      </p:sp>
      <p:sp>
        <p:nvSpPr>
          <p:cNvPr id="4" name="Text Placeholder 3"/>
          <p:cNvSpPr>
            <a:spLocks noGrp="1"/>
          </p:cNvSpPr>
          <p:nvPr>
            <p:ph type="body" sz="half" idx="2"/>
          </p:nvPr>
        </p:nvSpPr>
        <p:spPr>
          <a:xfrm>
            <a:off x="6093779" y="33635318"/>
            <a:ext cx="18653760" cy="5043802"/>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BD532-221E-4355-855C-80007D846251}" type="datetimeFigureOut">
              <a:rPr lang="en-US"/>
              <a:pPr>
                <a:defRPr/>
              </a:pPr>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08FACA-424C-4050-A7EC-B3B3B1677E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54940" y="1720476"/>
            <a:ext cx="27979721" cy="7162800"/>
          </a:xfrm>
          <a:prstGeom prst="rect">
            <a:avLst/>
          </a:prstGeom>
          <a:noFill/>
          <a:ln w="9525">
            <a:noFill/>
            <a:miter lim="800000"/>
            <a:headEnd/>
            <a:tailEnd/>
          </a:ln>
        </p:spPr>
        <p:txBody>
          <a:bodyPr vert="horz" wrap="square" lIns="423230" tIns="211615" rIns="423230" bIns="21161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54940" y="10028798"/>
            <a:ext cx="27979721" cy="28361528"/>
          </a:xfrm>
          <a:prstGeom prst="rect">
            <a:avLst/>
          </a:prstGeom>
          <a:noFill/>
          <a:ln w="9525">
            <a:noFill/>
            <a:miter lim="800000"/>
            <a:headEnd/>
            <a:tailEnd/>
          </a:ln>
        </p:spPr>
        <p:txBody>
          <a:bodyPr vert="horz" wrap="square" lIns="423230" tIns="211615" rIns="423230" bIns="2116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54939" y="39832104"/>
            <a:ext cx="7253321" cy="2288847"/>
          </a:xfrm>
          <a:prstGeom prst="rect">
            <a:avLst/>
          </a:prstGeom>
        </p:spPr>
        <p:txBody>
          <a:bodyPr vert="horz" lIns="423230" tIns="211615" rIns="423230" bIns="211615" rtlCol="0" anchor="ctr"/>
          <a:lstStyle>
            <a:lvl1pPr algn="l" defTabSz="4232300" fontAlgn="auto">
              <a:spcBef>
                <a:spcPts val="0"/>
              </a:spcBef>
              <a:spcAft>
                <a:spcPts val="0"/>
              </a:spcAft>
              <a:defRPr sz="5600">
                <a:solidFill>
                  <a:schemeClr val="tx1">
                    <a:tint val="75000"/>
                  </a:schemeClr>
                </a:solidFill>
                <a:latin typeface="+mn-lt"/>
                <a:cs typeface="+mn-cs"/>
              </a:defRPr>
            </a:lvl1pPr>
          </a:lstStyle>
          <a:p>
            <a:pPr>
              <a:defRPr/>
            </a:pPr>
            <a:fld id="{0188901C-6317-481D-843F-EEC15C63190D}" type="datetimeFigureOut">
              <a:rPr lang="en-US"/>
              <a:pPr>
                <a:defRPr/>
              </a:pPr>
              <a:t>1/30/2014</a:t>
            </a:fld>
            <a:endParaRPr lang="en-US"/>
          </a:p>
        </p:txBody>
      </p:sp>
      <p:sp>
        <p:nvSpPr>
          <p:cNvPr id="5" name="Footer Placeholder 4"/>
          <p:cNvSpPr>
            <a:spLocks noGrp="1"/>
          </p:cNvSpPr>
          <p:nvPr>
            <p:ph type="ftr" sz="quarter" idx="3"/>
          </p:nvPr>
        </p:nvSpPr>
        <p:spPr>
          <a:xfrm>
            <a:off x="10622740" y="39832104"/>
            <a:ext cx="9844121" cy="2288847"/>
          </a:xfrm>
          <a:prstGeom prst="rect">
            <a:avLst/>
          </a:prstGeom>
        </p:spPr>
        <p:txBody>
          <a:bodyPr vert="horz" lIns="423230" tIns="211615" rIns="423230" bIns="211615" rtlCol="0" anchor="ctr"/>
          <a:lstStyle>
            <a:lvl1pPr algn="ctr" defTabSz="4232300" fontAlgn="auto">
              <a:spcBef>
                <a:spcPts val="0"/>
              </a:spcBef>
              <a:spcAft>
                <a:spcPts val="0"/>
              </a:spcAft>
              <a:defRPr sz="56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2281340" y="39832104"/>
            <a:ext cx="7253321" cy="2288847"/>
          </a:xfrm>
          <a:prstGeom prst="rect">
            <a:avLst/>
          </a:prstGeom>
        </p:spPr>
        <p:txBody>
          <a:bodyPr vert="horz" lIns="423230" tIns="211615" rIns="423230" bIns="211615" rtlCol="0" anchor="ctr"/>
          <a:lstStyle>
            <a:lvl1pPr algn="r" defTabSz="4232300" fontAlgn="auto">
              <a:spcBef>
                <a:spcPts val="0"/>
              </a:spcBef>
              <a:spcAft>
                <a:spcPts val="0"/>
              </a:spcAft>
              <a:defRPr sz="5600">
                <a:solidFill>
                  <a:schemeClr val="tx1">
                    <a:tint val="75000"/>
                  </a:schemeClr>
                </a:solidFill>
                <a:latin typeface="+mn-lt"/>
                <a:cs typeface="+mn-cs"/>
              </a:defRPr>
            </a:lvl1pPr>
          </a:lstStyle>
          <a:p>
            <a:pPr>
              <a:defRPr/>
            </a:pPr>
            <a:fld id="{7A8488CA-2198-42AA-A725-95CC88BD6B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275" rtl="0" eaLnBrk="0" fontAlgn="base" hangingPunct="0">
        <a:spcBef>
          <a:spcPct val="0"/>
        </a:spcBef>
        <a:spcAft>
          <a:spcPct val="0"/>
        </a:spcAft>
        <a:defRPr sz="20400" kern="1200">
          <a:solidFill>
            <a:schemeClr val="tx1"/>
          </a:solidFill>
          <a:latin typeface="+mj-lt"/>
          <a:ea typeface="+mj-ea"/>
          <a:cs typeface="+mj-cs"/>
        </a:defRPr>
      </a:lvl1pPr>
      <a:lvl2pPr algn="ctr" defTabSz="4232275" rtl="0" eaLnBrk="0" fontAlgn="base" hangingPunct="0">
        <a:spcBef>
          <a:spcPct val="0"/>
        </a:spcBef>
        <a:spcAft>
          <a:spcPct val="0"/>
        </a:spcAft>
        <a:defRPr sz="20400">
          <a:solidFill>
            <a:schemeClr val="tx1"/>
          </a:solidFill>
          <a:latin typeface="Calibri" pitchFamily="34" charset="0"/>
        </a:defRPr>
      </a:lvl2pPr>
      <a:lvl3pPr algn="ctr" defTabSz="4232275" rtl="0" eaLnBrk="0" fontAlgn="base" hangingPunct="0">
        <a:spcBef>
          <a:spcPct val="0"/>
        </a:spcBef>
        <a:spcAft>
          <a:spcPct val="0"/>
        </a:spcAft>
        <a:defRPr sz="20400">
          <a:solidFill>
            <a:schemeClr val="tx1"/>
          </a:solidFill>
          <a:latin typeface="Calibri" pitchFamily="34" charset="0"/>
        </a:defRPr>
      </a:lvl3pPr>
      <a:lvl4pPr algn="ctr" defTabSz="4232275" rtl="0" eaLnBrk="0" fontAlgn="base" hangingPunct="0">
        <a:spcBef>
          <a:spcPct val="0"/>
        </a:spcBef>
        <a:spcAft>
          <a:spcPct val="0"/>
        </a:spcAft>
        <a:defRPr sz="20400">
          <a:solidFill>
            <a:schemeClr val="tx1"/>
          </a:solidFill>
          <a:latin typeface="Calibri" pitchFamily="34" charset="0"/>
        </a:defRPr>
      </a:lvl4pPr>
      <a:lvl5pPr algn="ctr" defTabSz="4232275" rtl="0" eaLnBrk="0" fontAlgn="base" hangingPunct="0">
        <a:spcBef>
          <a:spcPct val="0"/>
        </a:spcBef>
        <a:spcAft>
          <a:spcPct val="0"/>
        </a:spcAft>
        <a:defRPr sz="20400">
          <a:solidFill>
            <a:schemeClr val="tx1"/>
          </a:solidFill>
          <a:latin typeface="Calibri" pitchFamily="34" charset="0"/>
        </a:defRPr>
      </a:lvl5pPr>
      <a:lvl6pPr marL="457200" algn="ctr" defTabSz="4232275" rtl="0" fontAlgn="base">
        <a:spcBef>
          <a:spcPct val="0"/>
        </a:spcBef>
        <a:spcAft>
          <a:spcPct val="0"/>
        </a:spcAft>
        <a:defRPr sz="20400">
          <a:solidFill>
            <a:schemeClr val="tx1"/>
          </a:solidFill>
          <a:latin typeface="Calibri" pitchFamily="34" charset="0"/>
        </a:defRPr>
      </a:lvl6pPr>
      <a:lvl7pPr marL="914400" algn="ctr" defTabSz="4232275" rtl="0" fontAlgn="base">
        <a:spcBef>
          <a:spcPct val="0"/>
        </a:spcBef>
        <a:spcAft>
          <a:spcPct val="0"/>
        </a:spcAft>
        <a:defRPr sz="20400">
          <a:solidFill>
            <a:schemeClr val="tx1"/>
          </a:solidFill>
          <a:latin typeface="Calibri" pitchFamily="34" charset="0"/>
        </a:defRPr>
      </a:lvl7pPr>
      <a:lvl8pPr marL="1371600" algn="ctr" defTabSz="4232275" rtl="0" fontAlgn="base">
        <a:spcBef>
          <a:spcPct val="0"/>
        </a:spcBef>
        <a:spcAft>
          <a:spcPct val="0"/>
        </a:spcAft>
        <a:defRPr sz="20400">
          <a:solidFill>
            <a:schemeClr val="tx1"/>
          </a:solidFill>
          <a:latin typeface="Calibri" pitchFamily="34" charset="0"/>
        </a:defRPr>
      </a:lvl8pPr>
      <a:lvl9pPr marL="1828800" algn="ctr" defTabSz="4232275" rtl="0" fontAlgn="base">
        <a:spcBef>
          <a:spcPct val="0"/>
        </a:spcBef>
        <a:spcAft>
          <a:spcPct val="0"/>
        </a:spcAft>
        <a:defRPr sz="20400">
          <a:solidFill>
            <a:schemeClr val="tx1"/>
          </a:solidFill>
          <a:latin typeface="Calibri" pitchFamily="34" charset="0"/>
        </a:defRPr>
      </a:lvl9pPr>
    </p:titleStyle>
    <p:bodyStyle>
      <a:lvl1pPr marL="1585913" indent="-1585913" algn="l" defTabSz="4232275" rtl="0" eaLnBrk="0" fontAlgn="base" hangingPunct="0">
        <a:spcBef>
          <a:spcPct val="20000"/>
        </a:spcBef>
        <a:spcAft>
          <a:spcPct val="0"/>
        </a:spcAft>
        <a:buFont typeface="Arial" charset="0"/>
        <a:buChar char="•"/>
        <a:defRPr sz="14800" kern="1200">
          <a:solidFill>
            <a:schemeClr val="tx1"/>
          </a:solidFill>
          <a:latin typeface="+mn-lt"/>
          <a:ea typeface="+mn-ea"/>
          <a:cs typeface="+mn-cs"/>
        </a:defRPr>
      </a:lvl1pPr>
      <a:lvl2pPr marL="3438525" indent="-1322388" algn="l" defTabSz="4232275" rtl="0" eaLnBrk="0" fontAlgn="base" hangingPunct="0">
        <a:spcBef>
          <a:spcPct val="20000"/>
        </a:spcBef>
        <a:spcAft>
          <a:spcPct val="0"/>
        </a:spcAft>
        <a:buFont typeface="Arial" charset="0"/>
        <a:buChar char="–"/>
        <a:defRPr sz="13000" kern="1200">
          <a:solidFill>
            <a:schemeClr val="tx1"/>
          </a:solidFill>
          <a:latin typeface="+mn-lt"/>
          <a:ea typeface="+mn-ea"/>
          <a:cs typeface="+mn-cs"/>
        </a:defRPr>
      </a:lvl2pPr>
      <a:lvl3pPr marL="5289550" indent="-1057275" algn="l" defTabSz="4232275" rtl="0" eaLnBrk="0" fontAlgn="base" hangingPunct="0">
        <a:spcBef>
          <a:spcPct val="20000"/>
        </a:spcBef>
        <a:spcAft>
          <a:spcPct val="0"/>
        </a:spcAft>
        <a:buFont typeface="Arial" charset="0"/>
        <a:buChar char="•"/>
        <a:defRPr sz="11100" kern="1200">
          <a:solidFill>
            <a:schemeClr val="tx1"/>
          </a:solidFill>
          <a:latin typeface="+mn-lt"/>
          <a:ea typeface="+mn-ea"/>
          <a:cs typeface="+mn-cs"/>
        </a:defRPr>
      </a:lvl3pPr>
      <a:lvl4pPr marL="7405688" indent="-1057275" algn="l" defTabSz="4232275" rtl="0" eaLnBrk="0" fontAlgn="base" hangingPunct="0">
        <a:spcBef>
          <a:spcPct val="20000"/>
        </a:spcBef>
        <a:spcAft>
          <a:spcPct val="0"/>
        </a:spcAft>
        <a:buFont typeface="Arial" charset="0"/>
        <a:buChar char="–"/>
        <a:defRPr sz="9300" kern="1200">
          <a:solidFill>
            <a:schemeClr val="tx1"/>
          </a:solidFill>
          <a:latin typeface="+mn-lt"/>
          <a:ea typeface="+mn-ea"/>
          <a:cs typeface="+mn-cs"/>
        </a:defRPr>
      </a:lvl4pPr>
      <a:lvl5pPr marL="9521825" indent="-1057275" algn="l" defTabSz="4232275" rtl="0" eaLnBrk="0" fontAlgn="base" hangingPunct="0">
        <a:spcBef>
          <a:spcPct val="20000"/>
        </a:spcBef>
        <a:spcAft>
          <a:spcPct val="0"/>
        </a:spcAft>
        <a:buFont typeface="Arial" charset="0"/>
        <a:buChar char="»"/>
        <a:defRPr sz="9300" kern="1200">
          <a:solidFill>
            <a:schemeClr val="tx1"/>
          </a:solidFill>
          <a:latin typeface="+mn-lt"/>
          <a:ea typeface="+mn-ea"/>
          <a:cs typeface="+mn-cs"/>
        </a:defRPr>
      </a:lvl5pPr>
      <a:lvl6pPr marL="1163882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75497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87112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798727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9pPr>
    </p:bodyStyle>
    <p:otherStyle>
      <a:defPPr>
        <a:defRPr lang="en-US"/>
      </a:defPPr>
      <a:lvl1pPr marL="0" algn="l" defTabSz="4232300" rtl="0" eaLnBrk="1" latinLnBrk="0" hangingPunct="1">
        <a:defRPr sz="8300" kern="1200">
          <a:solidFill>
            <a:schemeClr val="tx1"/>
          </a:solidFill>
          <a:latin typeface="+mn-lt"/>
          <a:ea typeface="+mn-ea"/>
          <a:cs typeface="+mn-cs"/>
        </a:defRPr>
      </a:lvl1pPr>
      <a:lvl2pPr marL="2116150" algn="l" defTabSz="4232300" rtl="0" eaLnBrk="1" latinLnBrk="0" hangingPunct="1">
        <a:defRPr sz="8300" kern="1200">
          <a:solidFill>
            <a:schemeClr val="tx1"/>
          </a:solidFill>
          <a:latin typeface="+mn-lt"/>
          <a:ea typeface="+mn-ea"/>
          <a:cs typeface="+mn-cs"/>
        </a:defRPr>
      </a:lvl2pPr>
      <a:lvl3pPr marL="4232300" algn="l" defTabSz="4232300" rtl="0" eaLnBrk="1" latinLnBrk="0" hangingPunct="1">
        <a:defRPr sz="8300" kern="1200">
          <a:solidFill>
            <a:schemeClr val="tx1"/>
          </a:solidFill>
          <a:latin typeface="+mn-lt"/>
          <a:ea typeface="+mn-ea"/>
          <a:cs typeface="+mn-cs"/>
        </a:defRPr>
      </a:lvl3pPr>
      <a:lvl4pPr marL="6348451" algn="l" defTabSz="4232300" rtl="0" eaLnBrk="1" latinLnBrk="0" hangingPunct="1">
        <a:defRPr sz="8300" kern="1200">
          <a:solidFill>
            <a:schemeClr val="tx1"/>
          </a:solidFill>
          <a:latin typeface="+mn-lt"/>
          <a:ea typeface="+mn-ea"/>
          <a:cs typeface="+mn-cs"/>
        </a:defRPr>
      </a:lvl4pPr>
      <a:lvl5pPr marL="8464601" algn="l" defTabSz="4232300" rtl="0" eaLnBrk="1" latinLnBrk="0" hangingPunct="1">
        <a:defRPr sz="8300" kern="1200">
          <a:solidFill>
            <a:schemeClr val="tx1"/>
          </a:solidFill>
          <a:latin typeface="+mn-lt"/>
          <a:ea typeface="+mn-ea"/>
          <a:cs typeface="+mn-cs"/>
        </a:defRPr>
      </a:lvl5pPr>
      <a:lvl6pPr marL="10580751" algn="l" defTabSz="4232300" rtl="0" eaLnBrk="1" latinLnBrk="0" hangingPunct="1">
        <a:defRPr sz="8300" kern="1200">
          <a:solidFill>
            <a:schemeClr val="tx1"/>
          </a:solidFill>
          <a:latin typeface="+mn-lt"/>
          <a:ea typeface="+mn-ea"/>
          <a:cs typeface="+mn-cs"/>
        </a:defRPr>
      </a:lvl6pPr>
      <a:lvl7pPr marL="12696901" algn="l" defTabSz="4232300" rtl="0" eaLnBrk="1" latinLnBrk="0" hangingPunct="1">
        <a:defRPr sz="8300" kern="1200">
          <a:solidFill>
            <a:schemeClr val="tx1"/>
          </a:solidFill>
          <a:latin typeface="+mn-lt"/>
          <a:ea typeface="+mn-ea"/>
          <a:cs typeface="+mn-cs"/>
        </a:defRPr>
      </a:lvl7pPr>
      <a:lvl8pPr marL="14813051" algn="l" defTabSz="4232300" rtl="0" eaLnBrk="1" latinLnBrk="0" hangingPunct="1">
        <a:defRPr sz="8300" kern="1200">
          <a:solidFill>
            <a:schemeClr val="tx1"/>
          </a:solidFill>
          <a:latin typeface="+mn-lt"/>
          <a:ea typeface="+mn-ea"/>
          <a:cs typeface="+mn-cs"/>
        </a:defRPr>
      </a:lvl8pPr>
      <a:lvl9pPr marL="16929202" algn="l" defTabSz="423230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10896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32300" fontAlgn="auto">
              <a:spcBef>
                <a:spcPts val="0"/>
              </a:spcBef>
              <a:spcAft>
                <a:spcPts val="0"/>
              </a:spcAft>
              <a:defRPr/>
            </a:pPr>
            <a:r>
              <a:rPr lang="en-US" b="1" dirty="0"/>
              <a:t>                       </a:t>
            </a:r>
            <a:endParaRPr lang="en-US" dirty="0"/>
          </a:p>
        </p:txBody>
      </p:sp>
      <p:pic>
        <p:nvPicPr>
          <p:cNvPr id="2053" name="Picture 75" descr="NOAA.png"/>
          <p:cNvPicPr>
            <a:picLocks noChangeAspect="1"/>
          </p:cNvPicPr>
          <p:nvPr/>
        </p:nvPicPr>
        <p:blipFill>
          <a:blip r:embed="rId3" cstate="print"/>
          <a:srcRect/>
          <a:stretch>
            <a:fillRect/>
          </a:stretch>
        </p:blipFill>
        <p:spPr bwMode="auto">
          <a:xfrm>
            <a:off x="609601" y="3048000"/>
            <a:ext cx="3276600" cy="3278481"/>
          </a:xfrm>
          <a:prstGeom prst="rect">
            <a:avLst/>
          </a:prstGeom>
          <a:noFill/>
          <a:ln w="9525">
            <a:noFill/>
            <a:miter lim="800000"/>
            <a:headEnd/>
            <a:tailEnd/>
          </a:ln>
        </p:spPr>
      </p:pic>
      <p:sp>
        <p:nvSpPr>
          <p:cNvPr id="2055" name="Text Placeholder 186"/>
          <p:cNvSpPr txBox="1">
            <a:spLocks/>
          </p:cNvSpPr>
          <p:nvPr/>
        </p:nvSpPr>
        <p:spPr bwMode="auto">
          <a:xfrm>
            <a:off x="5734455" y="533400"/>
            <a:ext cx="23526345" cy="2767247"/>
          </a:xfrm>
          <a:prstGeom prst="rect">
            <a:avLst/>
          </a:prstGeom>
          <a:noFill/>
          <a:ln w="9525">
            <a:noFill/>
            <a:miter lim="800000"/>
            <a:headEnd/>
            <a:tailEnd/>
          </a:ln>
        </p:spPr>
        <p:txBody>
          <a:bodyPr/>
          <a:lstStyle/>
          <a:p>
            <a:pPr marL="1585913" indent="-1585913" algn="ctr">
              <a:spcBef>
                <a:spcPct val="20000"/>
              </a:spcBef>
            </a:pPr>
            <a:r>
              <a:rPr lang="en-US" sz="8000" b="1" dirty="0">
                <a:solidFill>
                  <a:schemeClr val="bg1"/>
                </a:solidFill>
                <a:latin typeface="Calibri" pitchFamily="34" charset="0"/>
              </a:rPr>
              <a:t>Evaluation of the </a:t>
            </a:r>
            <a:r>
              <a:rPr lang="en-US" sz="8000" b="1" dirty="0" err="1" smtClean="0">
                <a:solidFill>
                  <a:schemeClr val="bg1"/>
                </a:solidFill>
                <a:latin typeface="Calibri" pitchFamily="34" charset="0"/>
              </a:rPr>
              <a:t>Suomi</a:t>
            </a:r>
            <a:r>
              <a:rPr lang="en-US" sz="8000" b="1" dirty="0" smtClean="0">
                <a:solidFill>
                  <a:schemeClr val="bg1"/>
                </a:solidFill>
                <a:latin typeface="Calibri" pitchFamily="34" charset="0"/>
              </a:rPr>
              <a:t> NPP </a:t>
            </a:r>
            <a:r>
              <a:rPr lang="en-US" sz="8000" b="1" dirty="0">
                <a:solidFill>
                  <a:schemeClr val="bg1"/>
                </a:solidFill>
                <a:latin typeface="Calibri" pitchFamily="34" charset="0"/>
              </a:rPr>
              <a:t>VIIRS Land Surface Temperature Product</a:t>
            </a:r>
            <a:endParaRPr lang="en-US" sz="8000" dirty="0">
              <a:solidFill>
                <a:schemeClr val="bg1"/>
              </a:solidFill>
              <a:latin typeface="Calibri" pitchFamily="34" charset="0"/>
            </a:endParaRPr>
          </a:p>
          <a:p>
            <a:pPr marL="1585913" indent="-1585913">
              <a:spcBef>
                <a:spcPct val="20000"/>
              </a:spcBef>
              <a:buFont typeface="Arial" charset="0"/>
              <a:buChar char="•"/>
            </a:pPr>
            <a:endParaRPr lang="en-US" sz="8000" dirty="0">
              <a:solidFill>
                <a:schemeClr val="bg1"/>
              </a:solidFill>
              <a:latin typeface="Calibri" pitchFamily="34" charset="0"/>
            </a:endParaRPr>
          </a:p>
        </p:txBody>
      </p:sp>
      <p:sp>
        <p:nvSpPr>
          <p:cNvPr id="2056" name="Text Placeholder 184"/>
          <p:cNvSpPr txBox="1">
            <a:spLocks/>
          </p:cNvSpPr>
          <p:nvPr/>
        </p:nvSpPr>
        <p:spPr bwMode="auto">
          <a:xfrm>
            <a:off x="5539430" y="5257800"/>
            <a:ext cx="24940570" cy="1297829"/>
          </a:xfrm>
          <a:prstGeom prst="rect">
            <a:avLst/>
          </a:prstGeom>
          <a:noFill/>
          <a:ln w="9525">
            <a:noFill/>
            <a:miter lim="800000"/>
            <a:headEnd/>
            <a:tailEnd/>
          </a:ln>
        </p:spPr>
        <p:txBody>
          <a:bodyPr/>
          <a:lstStyle/>
          <a:p>
            <a:pPr marL="1585913" indent="-1585913" algn="ctr">
              <a:spcBef>
                <a:spcPct val="20000"/>
              </a:spcBef>
            </a:pPr>
            <a:r>
              <a:rPr lang="en-US" sz="5400" baseline="30000" dirty="0" smtClean="0">
                <a:solidFill>
                  <a:schemeClr val="bg1"/>
                </a:solidFill>
                <a:latin typeface="Calibri" pitchFamily="34" charset="0"/>
              </a:rPr>
              <a:t>1</a:t>
            </a:r>
            <a:r>
              <a:rPr lang="en-US" sz="5400" dirty="0" smtClean="0">
                <a:solidFill>
                  <a:schemeClr val="bg1"/>
                </a:solidFill>
                <a:latin typeface="Calibri" pitchFamily="34" charset="0"/>
              </a:rPr>
              <a:t>CICS, University of Maryland, College Park; </a:t>
            </a:r>
            <a:r>
              <a:rPr lang="en-US" sz="5400" baseline="30000" dirty="0" smtClean="0">
                <a:solidFill>
                  <a:schemeClr val="bg1"/>
                </a:solidFill>
                <a:latin typeface="Calibri" pitchFamily="34" charset="0"/>
              </a:rPr>
              <a:t>2 </a:t>
            </a:r>
            <a:r>
              <a:rPr lang="en-US" sz="5400" dirty="0" smtClean="0">
                <a:solidFill>
                  <a:schemeClr val="bg1"/>
                </a:solidFill>
                <a:latin typeface="Calibri" pitchFamily="34" charset="0"/>
              </a:rPr>
              <a:t>STAR/NESDIS/NOAA</a:t>
            </a:r>
            <a:endParaRPr lang="en-US" sz="5400" dirty="0">
              <a:solidFill>
                <a:schemeClr val="bg1"/>
              </a:solidFill>
              <a:latin typeface="Calibri" pitchFamily="34" charset="0"/>
            </a:endParaRPr>
          </a:p>
        </p:txBody>
      </p:sp>
      <p:sp>
        <p:nvSpPr>
          <p:cNvPr id="2057" name="Text Placeholder 185"/>
          <p:cNvSpPr txBox="1">
            <a:spLocks/>
          </p:cNvSpPr>
          <p:nvPr/>
        </p:nvSpPr>
        <p:spPr bwMode="auto">
          <a:xfrm>
            <a:off x="6019800" y="3886200"/>
            <a:ext cx="23393400" cy="1411941"/>
          </a:xfrm>
          <a:prstGeom prst="rect">
            <a:avLst/>
          </a:prstGeom>
          <a:noFill/>
          <a:ln w="9525">
            <a:noFill/>
            <a:miter lim="800000"/>
            <a:headEnd/>
            <a:tailEnd/>
          </a:ln>
        </p:spPr>
        <p:txBody>
          <a:bodyPr/>
          <a:lstStyle/>
          <a:p>
            <a:pPr marL="1585913" indent="-1585913" algn="ctr">
              <a:spcBef>
                <a:spcPct val="20000"/>
              </a:spcBef>
            </a:pPr>
            <a:r>
              <a:rPr lang="en-US" sz="6600" dirty="0" err="1" smtClean="0">
                <a:solidFill>
                  <a:schemeClr val="bg1"/>
                </a:solidFill>
                <a:latin typeface="Calibri" pitchFamily="34" charset="0"/>
              </a:rPr>
              <a:t>Yuling</a:t>
            </a:r>
            <a:r>
              <a:rPr lang="en-US" sz="6600" dirty="0" smtClean="0">
                <a:solidFill>
                  <a:schemeClr val="bg1"/>
                </a:solidFill>
                <a:latin typeface="Calibri" pitchFamily="34" charset="0"/>
              </a:rPr>
              <a:t> Liu</a:t>
            </a:r>
            <a:r>
              <a:rPr lang="en-US" sz="6600" baseline="30000" dirty="0" smtClean="0">
                <a:solidFill>
                  <a:schemeClr val="bg1"/>
                </a:solidFill>
                <a:latin typeface="Calibri" pitchFamily="34" charset="0"/>
              </a:rPr>
              <a:t>1</a:t>
            </a:r>
            <a:r>
              <a:rPr lang="en-US" sz="6600" dirty="0" smtClean="0">
                <a:solidFill>
                  <a:schemeClr val="bg1"/>
                </a:solidFill>
                <a:latin typeface="Calibri" pitchFamily="34" charset="0"/>
              </a:rPr>
              <a:t>, </a:t>
            </a:r>
            <a:r>
              <a:rPr lang="en-US" sz="6600" dirty="0" err="1" smtClean="0">
                <a:solidFill>
                  <a:schemeClr val="bg1"/>
                </a:solidFill>
                <a:latin typeface="Calibri" pitchFamily="34" charset="0"/>
              </a:rPr>
              <a:t>Yunyue</a:t>
            </a:r>
            <a:r>
              <a:rPr lang="en-US" sz="6600" dirty="0" smtClean="0">
                <a:solidFill>
                  <a:schemeClr val="bg1"/>
                </a:solidFill>
                <a:latin typeface="Calibri" pitchFamily="34" charset="0"/>
              </a:rPr>
              <a:t> Yu</a:t>
            </a:r>
            <a:r>
              <a:rPr lang="en-US" sz="6600" baseline="30000" dirty="0" smtClean="0">
                <a:solidFill>
                  <a:schemeClr val="bg1"/>
                </a:solidFill>
                <a:latin typeface="Calibri" pitchFamily="34" charset="0"/>
              </a:rPr>
              <a:t>2</a:t>
            </a:r>
            <a:r>
              <a:rPr lang="en-US" sz="6600" dirty="0" smtClean="0">
                <a:solidFill>
                  <a:schemeClr val="bg1"/>
                </a:solidFill>
                <a:latin typeface="Calibri" pitchFamily="34" charset="0"/>
              </a:rPr>
              <a:t> , </a:t>
            </a:r>
            <a:r>
              <a:rPr lang="en-US" sz="6600" dirty="0" err="1" smtClean="0">
                <a:solidFill>
                  <a:schemeClr val="bg1"/>
                </a:solidFill>
                <a:latin typeface="Calibri" pitchFamily="34" charset="0"/>
              </a:rPr>
              <a:t>Cezar</a:t>
            </a:r>
            <a:r>
              <a:rPr lang="en-US" sz="6600" dirty="0" smtClean="0">
                <a:solidFill>
                  <a:schemeClr val="bg1"/>
                </a:solidFill>
                <a:latin typeface="Calibri" pitchFamily="34" charset="0"/>
              </a:rPr>
              <a:t> Kongoli</a:t>
            </a:r>
            <a:r>
              <a:rPr lang="en-US" sz="6600" baseline="30000" dirty="0" smtClean="0">
                <a:solidFill>
                  <a:schemeClr val="bg1"/>
                </a:solidFill>
                <a:latin typeface="Calibri" pitchFamily="34" charset="0"/>
              </a:rPr>
              <a:t>1,2</a:t>
            </a:r>
            <a:r>
              <a:rPr lang="en-US" sz="6600" dirty="0" smtClean="0">
                <a:solidFill>
                  <a:schemeClr val="bg1"/>
                </a:solidFill>
                <a:latin typeface="Calibri" pitchFamily="34" charset="0"/>
              </a:rPr>
              <a:t>,</a:t>
            </a:r>
            <a:r>
              <a:rPr lang="en-US" sz="6600" baseline="30000" dirty="0" smtClean="0">
                <a:solidFill>
                  <a:schemeClr val="bg1"/>
                </a:solidFill>
                <a:latin typeface="Calibri" pitchFamily="34" charset="0"/>
              </a:rPr>
              <a:t> </a:t>
            </a:r>
            <a:r>
              <a:rPr lang="en-US" sz="6600" dirty="0" err="1" smtClean="0">
                <a:solidFill>
                  <a:schemeClr val="bg1"/>
                </a:solidFill>
                <a:latin typeface="Calibri" pitchFamily="34" charset="0"/>
              </a:rPr>
              <a:t>Zhuo</a:t>
            </a:r>
            <a:r>
              <a:rPr lang="en-US" sz="6600" dirty="0" smtClean="0">
                <a:solidFill>
                  <a:schemeClr val="bg1"/>
                </a:solidFill>
                <a:latin typeface="Calibri" pitchFamily="34" charset="0"/>
              </a:rPr>
              <a:t> Wang</a:t>
            </a:r>
            <a:r>
              <a:rPr lang="en-US" sz="6600" baseline="30000" dirty="0" smtClean="0">
                <a:solidFill>
                  <a:schemeClr val="bg1"/>
                </a:solidFill>
                <a:latin typeface="Calibri" pitchFamily="34" charset="0"/>
              </a:rPr>
              <a:t>1</a:t>
            </a:r>
            <a:r>
              <a:rPr lang="en-US" sz="6600" dirty="0" smtClean="0">
                <a:solidFill>
                  <a:schemeClr val="bg1"/>
                </a:solidFill>
                <a:latin typeface="Calibri" pitchFamily="34" charset="0"/>
              </a:rPr>
              <a:t>, </a:t>
            </a:r>
            <a:r>
              <a:rPr lang="en-US" sz="6600" dirty="0" err="1" smtClean="0">
                <a:solidFill>
                  <a:schemeClr val="bg1"/>
                </a:solidFill>
                <a:latin typeface="Calibri" pitchFamily="34" charset="0"/>
              </a:rPr>
              <a:t>Peng</a:t>
            </a:r>
            <a:r>
              <a:rPr lang="en-US" sz="6600" dirty="0" smtClean="0">
                <a:solidFill>
                  <a:schemeClr val="bg1"/>
                </a:solidFill>
                <a:latin typeface="Calibri" pitchFamily="34" charset="0"/>
              </a:rPr>
              <a:t> Yu</a:t>
            </a:r>
            <a:r>
              <a:rPr lang="en-US" sz="6600" baseline="30000" dirty="0" smtClean="0">
                <a:solidFill>
                  <a:schemeClr val="bg1"/>
                </a:solidFill>
                <a:latin typeface="Calibri" pitchFamily="34" charset="0"/>
              </a:rPr>
              <a:t>1 </a:t>
            </a:r>
            <a:r>
              <a:rPr lang="en-US" sz="6600" dirty="0" smtClean="0">
                <a:solidFill>
                  <a:schemeClr val="bg1"/>
                </a:solidFill>
                <a:latin typeface="Calibri" pitchFamily="34" charset="0"/>
              </a:rPr>
              <a:t> </a:t>
            </a:r>
            <a:endParaRPr lang="en-US" sz="6600" dirty="0">
              <a:solidFill>
                <a:schemeClr val="bg1"/>
              </a:solidFill>
              <a:latin typeface="Calibri" pitchFamily="34" charset="0"/>
            </a:endParaRPr>
          </a:p>
          <a:p>
            <a:pPr marL="1585913" indent="-1585913" algn="ctr">
              <a:spcBef>
                <a:spcPct val="20000"/>
              </a:spcBef>
              <a:buFont typeface="Arial" charset="0"/>
              <a:buChar char="•"/>
            </a:pPr>
            <a:endParaRPr lang="en-US" sz="6600" dirty="0">
              <a:solidFill>
                <a:schemeClr val="bg1"/>
              </a:solidFill>
              <a:latin typeface="Calibri" pitchFamily="34" charset="0"/>
            </a:endParaRPr>
          </a:p>
        </p:txBody>
      </p:sp>
      <p:sp>
        <p:nvSpPr>
          <p:cNvPr id="12" name="Text Placeholder 1"/>
          <p:cNvSpPr txBox="1">
            <a:spLocks/>
          </p:cNvSpPr>
          <p:nvPr/>
        </p:nvSpPr>
        <p:spPr>
          <a:xfrm>
            <a:off x="152400" y="7485888"/>
            <a:ext cx="30543230" cy="5925312"/>
          </a:xfrm>
          <a:prstGeom prst="rect">
            <a:avLst/>
          </a:prstGeom>
        </p:spPr>
        <p:txBody>
          <a:bodyPr lIns="423230" tIns="211615" rIns="423230" bIns="211615"/>
          <a:lstStyle/>
          <a:p>
            <a:pPr algn="just"/>
            <a:r>
              <a:rPr lang="en-US" sz="2800" i="1" dirty="0"/>
              <a:t>The Visible Infrared Imaging Radiometer Suite (VIIRS), aboard the </a:t>
            </a:r>
            <a:r>
              <a:rPr lang="en-US" sz="2800" i="1" dirty="0" err="1"/>
              <a:t>Suomi</a:t>
            </a:r>
            <a:r>
              <a:rPr lang="en-US" sz="2800" i="1" dirty="0"/>
              <a:t> National Polar-orbiting Partnership (S-NPP) satellite, is the sensor to provide measurements of the atmospheric, land and oceanic parameters which are referred to as Environmental Data Records (EDRs). Land Surface Temperature (LST</a:t>
            </a:r>
            <a:r>
              <a:rPr lang="en-US" sz="2800" i="1" dirty="0" smtClean="0"/>
              <a:t>), one of the EDR products, provides the </a:t>
            </a:r>
            <a:r>
              <a:rPr lang="en-US" sz="2800" i="1" dirty="0"/>
              <a:t>measurement of the skin temperature over global land coverage including coastal and </a:t>
            </a:r>
            <a:r>
              <a:rPr lang="en-US" sz="2800" i="1" dirty="0" smtClean="0"/>
              <a:t>inland water</a:t>
            </a:r>
            <a:r>
              <a:rPr lang="en-US" sz="2800" i="1" dirty="0"/>
              <a:t>. The LST EDR is derived from a baseline split-window regression algorithm. Coefficients of the LST algorithm are surface type dependent, referring 17 International </a:t>
            </a:r>
            <a:r>
              <a:rPr lang="en-US" sz="2800" i="1" dirty="0" err="1"/>
              <a:t>Geosphere</a:t>
            </a:r>
            <a:r>
              <a:rPr lang="en-US" sz="2800" i="1" dirty="0"/>
              <a:t>-Biosphere </a:t>
            </a:r>
            <a:r>
              <a:rPr lang="en-US" sz="2800" i="1" dirty="0" err="1"/>
              <a:t>Programme</a:t>
            </a:r>
            <a:r>
              <a:rPr lang="en-US" sz="2800" i="1" dirty="0"/>
              <a:t> (IGBP) </a:t>
            </a:r>
            <a:r>
              <a:rPr lang="en-US" sz="2800" i="1" dirty="0" smtClean="0"/>
              <a:t>types, with a separation for day and night.</a:t>
            </a:r>
            <a:endParaRPr lang="en-US" sz="2800" i="1" dirty="0"/>
          </a:p>
          <a:p>
            <a:pPr algn="just"/>
            <a:r>
              <a:rPr lang="en-US" sz="2800" i="1" dirty="0"/>
              <a:t>This study presents an evaluation of the </a:t>
            </a:r>
            <a:r>
              <a:rPr lang="en-US" sz="2800" i="1" dirty="0" smtClean="0"/>
              <a:t>LST </a:t>
            </a:r>
            <a:r>
              <a:rPr lang="en-US" sz="2800" i="1" dirty="0"/>
              <a:t>product </a:t>
            </a:r>
            <a:r>
              <a:rPr lang="en-US" sz="2800" i="1" dirty="0" smtClean="0"/>
              <a:t>and addresses some issues in the algorithm development. The </a:t>
            </a:r>
            <a:r>
              <a:rPr lang="en-US" sz="2800" i="1" dirty="0"/>
              <a:t>evaluation is mainly carried out using </a:t>
            </a:r>
            <a:r>
              <a:rPr lang="en-US" sz="2800" i="1" dirty="0" smtClean="0"/>
              <a:t>the </a:t>
            </a:r>
            <a:r>
              <a:rPr lang="en-US" sz="2800" i="1" dirty="0"/>
              <a:t>conventional temperature-based approach by comparisons between the VIIRS LSTs and in-situ </a:t>
            </a:r>
            <a:r>
              <a:rPr lang="en-US" sz="2800" i="1" dirty="0" smtClean="0"/>
              <a:t>LSTs, and cross satellite comparison with MODIS LST. The ground evaluation </a:t>
            </a:r>
            <a:r>
              <a:rPr lang="en-US" sz="2800" i="1" dirty="0"/>
              <a:t>result shows </a:t>
            </a:r>
            <a:r>
              <a:rPr lang="en-US" sz="2800" i="1" dirty="0" smtClean="0"/>
              <a:t>that VIIRS LST agrees well with the </a:t>
            </a:r>
            <a:r>
              <a:rPr lang="en-US" sz="2800" i="1" dirty="0" smtClean="0"/>
              <a:t>measurements </a:t>
            </a:r>
            <a:r>
              <a:rPr lang="en-US" sz="2800" i="1" dirty="0" smtClean="0"/>
              <a:t>from SURFRAD, with a better performance at nighttime than at daytime.  However, the performance varies over surface types. </a:t>
            </a:r>
          </a:p>
          <a:p>
            <a:pPr algn="just"/>
            <a:r>
              <a:rPr lang="en-US" sz="2800" i="1" dirty="0" smtClean="0"/>
              <a:t>The cross satellite evaluation is mainly conducted with MODIS considering that VIIRS LST will replace MODIS LST in the future, and the comparisons are mostly  over Simultaneous Nadir Overpasses (SNO) between VIIRS and Aqua. Comparison results show an overall close agreement between VIIRS and MODIS LST, but the difference in LST displays a regional stripe feature. In detail, a relatively large LST difference is found in low latitude areas such as South America and northern Australia, attributed to the significant brightness temperature difference between the two split window channels which the current VIIRS algorithm cannot handle well.  </a:t>
            </a:r>
            <a:endParaRPr lang="en-US" sz="2800" i="1" dirty="0">
              <a:latin typeface="+mn-lt"/>
            </a:endParaRPr>
          </a:p>
        </p:txBody>
      </p:sp>
      <p:sp>
        <p:nvSpPr>
          <p:cNvPr id="13" name="Text Placeholder 2"/>
          <p:cNvSpPr txBox="1">
            <a:spLocks/>
          </p:cNvSpPr>
          <p:nvPr/>
        </p:nvSpPr>
        <p:spPr>
          <a:xfrm>
            <a:off x="76200" y="6477000"/>
            <a:ext cx="31013400" cy="932688"/>
          </a:xfrm>
          <a:prstGeom prst="rect">
            <a:avLst/>
          </a:prstGeom>
          <a:solidFill>
            <a:srgbClr val="92D050"/>
          </a:solidFill>
        </p:spPr>
        <p:txBody>
          <a:bodyPr lIns="423230" tIns="211615" rIns="423230" bIns="211615" anchor="ctr"/>
          <a:lstStyle/>
          <a:p>
            <a:pPr algn="ctr" defTabSz="4232300" fontAlgn="auto">
              <a:spcBef>
                <a:spcPts val="0"/>
              </a:spcBef>
              <a:spcAft>
                <a:spcPts val="0"/>
              </a:spcAft>
              <a:defRPr/>
            </a:pPr>
            <a:r>
              <a:rPr lang="en-US" sz="3600" b="1" dirty="0">
                <a:solidFill>
                  <a:srgbClr val="7030A0"/>
                </a:solidFill>
                <a:latin typeface="+mn-lt"/>
                <a:cs typeface="+mn-cs"/>
              </a:rPr>
              <a:t>Introduction</a:t>
            </a:r>
          </a:p>
        </p:txBody>
      </p:sp>
      <p:sp>
        <p:nvSpPr>
          <p:cNvPr id="20" name="Text Placeholder 7"/>
          <p:cNvSpPr txBox="1">
            <a:spLocks/>
          </p:cNvSpPr>
          <p:nvPr/>
        </p:nvSpPr>
        <p:spPr>
          <a:xfrm>
            <a:off x="304800" y="13639800"/>
            <a:ext cx="15179040" cy="914400"/>
          </a:xfrm>
          <a:prstGeom prst="rect">
            <a:avLst/>
          </a:prstGeom>
          <a:solidFill>
            <a:srgbClr val="92D050"/>
          </a:solidFill>
        </p:spPr>
        <p:txBody>
          <a:bodyPr/>
          <a:lstStyle/>
          <a:p>
            <a:pPr marL="1587113" indent="-1587113" algn="ctr" defTabSz="4232300" fontAlgn="auto">
              <a:spcBef>
                <a:spcPct val="20000"/>
              </a:spcBef>
              <a:spcAft>
                <a:spcPts val="0"/>
              </a:spcAft>
              <a:defRPr/>
            </a:pPr>
            <a:r>
              <a:rPr lang="en-US" sz="3600" b="1" dirty="0">
                <a:solidFill>
                  <a:srgbClr val="7030A0"/>
                </a:solidFill>
                <a:latin typeface="+mn-lt"/>
                <a:cs typeface="+mn-cs"/>
              </a:rPr>
              <a:t>VIIRS LST </a:t>
            </a:r>
            <a:r>
              <a:rPr lang="en-US" sz="3600" b="1" dirty="0" smtClean="0">
                <a:solidFill>
                  <a:srgbClr val="7030A0"/>
                </a:solidFill>
                <a:latin typeface="+mn-lt"/>
                <a:cs typeface="+mn-cs"/>
              </a:rPr>
              <a:t>EDR Calibration</a:t>
            </a:r>
            <a:endParaRPr lang="en-US" sz="3600" b="1" dirty="0">
              <a:solidFill>
                <a:srgbClr val="7030A0"/>
              </a:solidFill>
              <a:latin typeface="+mn-lt"/>
              <a:cs typeface="+mn-cs"/>
            </a:endParaRPr>
          </a:p>
        </p:txBody>
      </p:sp>
      <p:sp>
        <p:nvSpPr>
          <p:cNvPr id="28" name="Text Placeholder 138"/>
          <p:cNvSpPr txBox="1">
            <a:spLocks/>
          </p:cNvSpPr>
          <p:nvPr/>
        </p:nvSpPr>
        <p:spPr>
          <a:xfrm>
            <a:off x="152400" y="22359112"/>
            <a:ext cx="15179040" cy="932688"/>
          </a:xfrm>
          <a:prstGeom prst="rect">
            <a:avLst/>
          </a:prstGeom>
          <a:solidFill>
            <a:srgbClr val="92D050"/>
          </a:solidFill>
        </p:spPr>
        <p:txBody>
          <a:bodyPr/>
          <a:lstStyle/>
          <a:p>
            <a:pPr marL="1645838" indent="-1645838" algn="ctr" defTabSz="4388900" fontAlgn="auto">
              <a:spcBef>
                <a:spcPct val="20000"/>
              </a:spcBef>
              <a:spcAft>
                <a:spcPts val="0"/>
              </a:spcAft>
              <a:defRPr/>
            </a:pPr>
            <a:r>
              <a:rPr lang="en-US" sz="3600" b="1" dirty="0">
                <a:solidFill>
                  <a:srgbClr val="7030A0"/>
                </a:solidFill>
                <a:latin typeface="+mn-lt"/>
                <a:cs typeface="+mn-cs"/>
              </a:rPr>
              <a:t>Global </a:t>
            </a:r>
            <a:r>
              <a:rPr lang="en-US" sz="3600" b="1" dirty="0" smtClean="0">
                <a:solidFill>
                  <a:srgbClr val="7030A0"/>
                </a:solidFill>
                <a:latin typeface="+mn-lt"/>
                <a:cs typeface="+mn-cs"/>
              </a:rPr>
              <a:t> LST Image</a:t>
            </a:r>
            <a:endParaRPr lang="en-US" sz="3600" b="1" dirty="0">
              <a:solidFill>
                <a:srgbClr val="7030A0"/>
              </a:solidFill>
              <a:latin typeface="+mn-lt"/>
              <a:cs typeface="+mn-cs"/>
            </a:endParaRPr>
          </a:p>
        </p:txBody>
      </p:sp>
      <p:sp>
        <p:nvSpPr>
          <p:cNvPr id="51" name="Text Placeholder 138"/>
          <p:cNvSpPr txBox="1">
            <a:spLocks/>
          </p:cNvSpPr>
          <p:nvPr/>
        </p:nvSpPr>
        <p:spPr>
          <a:xfrm>
            <a:off x="15697200" y="13639800"/>
            <a:ext cx="15316200" cy="934010"/>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endParaRPr lang="en-US" sz="3600" b="1" dirty="0">
              <a:solidFill>
                <a:srgbClr val="7030A0"/>
              </a:solidFill>
              <a:latin typeface="+mn-lt"/>
              <a:cs typeface="+mn-cs"/>
            </a:endParaRPr>
          </a:p>
          <a:p>
            <a:pPr marL="1645838" indent="-1645838" algn="ctr" defTabSz="4388900" fontAlgn="auto">
              <a:spcBef>
                <a:spcPct val="20000"/>
              </a:spcBef>
              <a:spcAft>
                <a:spcPts val="0"/>
              </a:spcAft>
              <a:defRPr/>
            </a:pPr>
            <a:r>
              <a:rPr lang="en-US" sz="3600" b="1" dirty="0">
                <a:solidFill>
                  <a:srgbClr val="7030A0"/>
                </a:solidFill>
                <a:latin typeface="+mn-lt"/>
                <a:cs typeface="+mn-cs"/>
              </a:rPr>
              <a:t>Ground </a:t>
            </a:r>
            <a:r>
              <a:rPr lang="en-US" sz="3600" b="1" dirty="0" smtClean="0">
                <a:solidFill>
                  <a:srgbClr val="7030A0"/>
                </a:solidFill>
                <a:latin typeface="+mn-lt"/>
                <a:cs typeface="+mn-cs"/>
              </a:rPr>
              <a:t>Evaluation </a:t>
            </a:r>
            <a:endParaRPr lang="en-US" sz="3600" b="1" dirty="0">
              <a:solidFill>
                <a:srgbClr val="7030A0"/>
              </a:solidFill>
              <a:latin typeface="+mn-lt"/>
              <a:cs typeface="+mn-cs"/>
            </a:endParaRPr>
          </a:p>
          <a:p>
            <a:pPr marL="1645838" indent="-1645838" algn="ctr" defTabSz="4388900" fontAlgn="auto">
              <a:spcBef>
                <a:spcPct val="20000"/>
              </a:spcBef>
              <a:spcAft>
                <a:spcPts val="0"/>
              </a:spcAft>
              <a:buFont typeface="Arial" pitchFamily="34" charset="0"/>
              <a:buNone/>
              <a:defRPr/>
            </a:pPr>
            <a:endParaRPr lang="en-US" sz="3600" b="1" dirty="0">
              <a:solidFill>
                <a:srgbClr val="7030A0"/>
              </a:solidFill>
              <a:latin typeface="+mn-lt"/>
              <a:cs typeface="+mn-cs"/>
            </a:endParaRPr>
          </a:p>
        </p:txBody>
      </p:sp>
      <p:sp>
        <p:nvSpPr>
          <p:cNvPr id="80" name="Content Placeholder 2"/>
          <p:cNvSpPr txBox="1">
            <a:spLocks/>
          </p:cNvSpPr>
          <p:nvPr/>
        </p:nvSpPr>
        <p:spPr bwMode="auto">
          <a:xfrm>
            <a:off x="15925800" y="38595300"/>
            <a:ext cx="15163800" cy="4343400"/>
          </a:xfrm>
          <a:prstGeom prst="rect">
            <a:avLst/>
          </a:prstGeom>
          <a:noFill/>
          <a:ln w="9525">
            <a:noFill/>
            <a:miter lim="800000"/>
            <a:headEnd/>
            <a:tailEnd/>
          </a:ln>
        </p:spPr>
        <p:txBody>
          <a:bodyPr lIns="423230" tIns="211615" rIns="423230" bIns="211615"/>
          <a:lstStyle/>
          <a:p>
            <a:pPr algn="just">
              <a:spcBef>
                <a:spcPct val="20000"/>
              </a:spcBef>
              <a:buSzPct val="120000"/>
              <a:buFont typeface="Arial" pitchFamily="34" charset="0"/>
              <a:buChar char="•"/>
              <a:defRPr/>
            </a:pPr>
            <a:r>
              <a:rPr lang="en-US" sz="1800" dirty="0" smtClean="0">
                <a:solidFill>
                  <a:srgbClr val="170BB5"/>
                </a:solidFill>
                <a:latin typeface="+mn-lt"/>
                <a:cs typeface="+mn-cs"/>
              </a:rPr>
              <a:t>  </a:t>
            </a:r>
            <a:r>
              <a:rPr lang="en-US" sz="1800" dirty="0" smtClean="0">
                <a:solidFill>
                  <a:srgbClr val="170BB5"/>
                </a:solidFill>
                <a:latin typeface="+mn-lt"/>
                <a:cs typeface="+mn-cs"/>
              </a:rPr>
              <a:t>VIIRS LST shows a good overall agreement with ground LST measurements, with a better performance achieved at nighttime than at daytime. However, the performance varies with surface type. LST is underestimated over closed shrub lands at both daytime and nighttime,  open shrub lands and barren surface at nighttime, woody savannas and snow/ice surface at daytime. The evaluation results over barren surface at daytime conflict with the results obtained using measurements in Africa, the latter showing an obvious underestimation of VIIRS LST both at daytime and nighttime.  Possible explanations for this apparent inconsistency  include homogeneity of the site, ground in-situ quality control,  emissivity used to calculate the ground LST and regional atmospheric condition that might affect LST retrieval. </a:t>
            </a:r>
          </a:p>
          <a:p>
            <a:pPr algn="just">
              <a:spcBef>
                <a:spcPct val="20000"/>
              </a:spcBef>
              <a:buSzPct val="120000"/>
              <a:buFont typeface="Arial" pitchFamily="34" charset="0"/>
              <a:buChar char="•"/>
              <a:defRPr/>
            </a:pPr>
            <a:r>
              <a:rPr lang="en-US" sz="1800" dirty="0" smtClean="0">
                <a:solidFill>
                  <a:srgbClr val="170BB5"/>
                </a:solidFill>
                <a:latin typeface="+mn-lt"/>
                <a:cs typeface="+mn-cs"/>
              </a:rPr>
              <a:t> VIIRS LST is in close overall agreement with MODIS LST.  Disagreements are shown over areas with large brightness temperature difference between the two  retrieval channels, and these disagreements are reduced after calibration. </a:t>
            </a:r>
          </a:p>
          <a:p>
            <a:pPr algn="just">
              <a:spcBef>
                <a:spcPct val="20000"/>
              </a:spcBef>
              <a:buSzPct val="120000"/>
              <a:buFont typeface="Arial" pitchFamily="34" charset="0"/>
              <a:buChar char="•"/>
              <a:defRPr/>
            </a:pPr>
            <a:r>
              <a:rPr lang="en-US" sz="1800" dirty="0" smtClean="0">
                <a:solidFill>
                  <a:srgbClr val="170BB5"/>
                </a:solidFill>
                <a:latin typeface="+mn-lt"/>
                <a:cs typeface="+mn-cs"/>
              </a:rPr>
              <a:t>Several issues need to be well addressed in the algorithm development. Since VIRIS LST algorithm is a surface type dependent algorithm, it underperforms over surface types that vary seasonally (which is not reflected in the surface type EDR), and misclassified surface types.  The appropriate emissivity setting for all IGBP surface types is very important for the simulation. The large variation of emissivity over surface types makes it difficult to determine the representative emissivity setting for each IGBP surface type and the uncertainty from the emissivity and land cover type product also introduce error into the procedure. </a:t>
            </a:r>
            <a:endParaRPr lang="en-US" sz="1800" dirty="0">
              <a:solidFill>
                <a:srgbClr val="170BB5"/>
              </a:solidFill>
              <a:latin typeface="+mn-lt"/>
              <a:cs typeface="+mn-cs"/>
            </a:endParaRPr>
          </a:p>
        </p:txBody>
      </p:sp>
      <p:sp>
        <p:nvSpPr>
          <p:cNvPr id="2298" name="Rectangle 233"/>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299" name="Rectangle 234"/>
          <p:cNvSpPr>
            <a:spLocks noChangeArrowheads="1"/>
          </p:cNvSpPr>
          <p:nvPr/>
        </p:nvSpPr>
        <p:spPr bwMode="auto">
          <a:xfrm>
            <a:off x="0" y="789891"/>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0" name="Rectangle 236"/>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grpSp>
        <p:nvGrpSpPr>
          <p:cNvPr id="90" name="Group 89"/>
          <p:cNvGrpSpPr/>
          <p:nvPr/>
        </p:nvGrpSpPr>
        <p:grpSpPr>
          <a:xfrm>
            <a:off x="304800" y="14571786"/>
            <a:ext cx="14287361" cy="2878014"/>
            <a:chOff x="-191947" y="24332792"/>
            <a:chExt cx="9672057" cy="2878014"/>
          </a:xfrm>
        </p:grpSpPr>
        <p:sp>
          <p:nvSpPr>
            <p:cNvPr id="76" name="Rectangle 75"/>
            <p:cNvSpPr/>
            <p:nvPr/>
          </p:nvSpPr>
          <p:spPr>
            <a:xfrm>
              <a:off x="-191947" y="24332792"/>
              <a:ext cx="9591473" cy="1532727"/>
            </a:xfrm>
            <a:prstGeom prst="rect">
              <a:avLst/>
            </a:prstGeom>
          </p:spPr>
          <p:txBody>
            <a:bodyPr>
              <a:spAutoFit/>
            </a:bodyPr>
            <a:lstStyle/>
            <a:p>
              <a:pPr marL="395288">
                <a:spcBef>
                  <a:spcPct val="20000"/>
                </a:spcBef>
                <a:buFont typeface="Wingdings" pitchFamily="2" charset="2"/>
                <a:buChar char="v"/>
                <a:defRPr/>
              </a:pPr>
              <a:r>
                <a:rPr lang="en-US" sz="3200" b="1" u="sng" dirty="0">
                  <a:latin typeface="+mn-lt"/>
                </a:rPr>
                <a:t>  Baseline Split window algorithm</a:t>
              </a:r>
            </a:p>
            <a:p>
              <a:pPr marL="395288">
                <a:spcBef>
                  <a:spcPct val="20000"/>
                </a:spcBef>
                <a:defRPr/>
              </a:pPr>
              <a:r>
                <a:rPr lang="en-US" sz="2800" dirty="0">
                  <a:latin typeface="+mn-lt"/>
                </a:rPr>
                <a:t>Establish the 2-band 10.76µm(M15) and 12.01µm(M16) split window algorithm for both day and night based on regression equation for each of the 17 IGBP surface </a:t>
              </a:r>
              <a:r>
                <a:rPr lang="en-US" sz="2800" dirty="0" smtClean="0">
                  <a:latin typeface="+mn-lt"/>
                </a:rPr>
                <a:t>types.</a:t>
              </a:r>
              <a:endParaRPr lang="en-US" sz="2800" dirty="0">
                <a:latin typeface="+mn-lt"/>
              </a:endParaRPr>
            </a:p>
          </p:txBody>
        </p:sp>
        <p:pic>
          <p:nvPicPr>
            <p:cNvPr id="2301" name="Picture 23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731" y="26220207"/>
              <a:ext cx="9259379" cy="990599"/>
            </a:xfrm>
            <a:prstGeom prst="rect">
              <a:avLst/>
            </a:prstGeom>
            <a:noFill/>
            <a:ln w="9525">
              <a:noFill/>
              <a:miter lim="800000"/>
              <a:headEnd/>
              <a:tailEnd/>
            </a:ln>
          </p:spPr>
        </p:pic>
      </p:grpSp>
      <p:sp>
        <p:nvSpPr>
          <p:cNvPr id="2302" name="Rectangle 239"/>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04" name="Rectangle 240"/>
          <p:cNvSpPr>
            <a:spLocks noChangeArrowheads="1"/>
          </p:cNvSpPr>
          <p:nvPr/>
        </p:nvSpPr>
        <p:spPr bwMode="auto">
          <a:xfrm>
            <a:off x="0" y="1053229"/>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5" name="Rectangle 242"/>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07" name="Rectangle 243"/>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9" name="Rectangle 245"/>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10" name="Rectangle 246"/>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11" name="Rectangle 248"/>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12" name="Rectangle 249"/>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2" name="Text Placeholder 138"/>
          <p:cNvSpPr txBox="1">
            <a:spLocks/>
          </p:cNvSpPr>
          <p:nvPr/>
        </p:nvSpPr>
        <p:spPr>
          <a:xfrm>
            <a:off x="16075152" y="28346400"/>
            <a:ext cx="15014448" cy="932688"/>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rgbClr val="7030A0"/>
                </a:solidFill>
                <a:latin typeface="+mn-lt"/>
                <a:cs typeface="+mn-cs"/>
              </a:rPr>
              <a:t>Issues </a:t>
            </a:r>
            <a:endParaRPr lang="en-US" sz="3600" b="1" dirty="0">
              <a:solidFill>
                <a:srgbClr val="7030A0"/>
              </a:solidFill>
              <a:latin typeface="+mn-lt"/>
              <a:cs typeface="+mn-cs"/>
            </a:endParaRPr>
          </a:p>
        </p:txBody>
      </p:sp>
      <p:pic>
        <p:nvPicPr>
          <p:cNvPr id="2349" name="Picture 301"/>
          <p:cNvPicPr>
            <a:picLocks noChangeAspect="1" noChangeArrowheads="1"/>
          </p:cNvPicPr>
          <p:nvPr/>
        </p:nvPicPr>
        <p:blipFill>
          <a:blip r:embed="rId5" cstate="print"/>
          <a:srcRect/>
          <a:stretch>
            <a:fillRect/>
          </a:stretch>
        </p:blipFill>
        <p:spPr bwMode="auto">
          <a:xfrm>
            <a:off x="0" y="0"/>
            <a:ext cx="4724400" cy="2773367"/>
          </a:xfrm>
          <a:prstGeom prst="rect">
            <a:avLst/>
          </a:prstGeom>
          <a:noFill/>
          <a:ln w="9525">
            <a:noFill/>
            <a:miter lim="800000"/>
            <a:headEnd/>
            <a:tailEnd/>
          </a:ln>
        </p:spPr>
      </p:pic>
      <p:sp>
        <p:nvSpPr>
          <p:cNvPr id="109" name="TextBox 108"/>
          <p:cNvSpPr txBox="1"/>
          <p:nvPr/>
        </p:nvSpPr>
        <p:spPr>
          <a:xfrm>
            <a:off x="1695450" y="21869400"/>
            <a:ext cx="4834913" cy="523220"/>
          </a:xfrm>
          <a:prstGeom prst="rect">
            <a:avLst/>
          </a:prstGeom>
          <a:noFill/>
        </p:spPr>
        <p:txBody>
          <a:bodyPr wrap="none" rtlCol="0">
            <a:spAutoFit/>
          </a:bodyPr>
          <a:lstStyle/>
          <a:p>
            <a:r>
              <a:rPr lang="en-US" sz="2800" dirty="0" smtClean="0"/>
              <a:t>Flow chart of  LST calibration</a:t>
            </a:r>
            <a:endParaRPr lang="en-US" sz="2800" dirty="0"/>
          </a:p>
        </p:txBody>
      </p:sp>
      <p:sp>
        <p:nvSpPr>
          <p:cNvPr id="110" name="Rectangle 109"/>
          <p:cNvSpPr/>
          <p:nvPr/>
        </p:nvSpPr>
        <p:spPr>
          <a:xfrm>
            <a:off x="8077200" y="17931348"/>
            <a:ext cx="6705600" cy="3785652"/>
          </a:xfrm>
          <a:prstGeom prst="rect">
            <a:avLst/>
          </a:prstGeom>
        </p:spPr>
        <p:txBody>
          <a:bodyPr wrap="square">
            <a:spAutoFit/>
          </a:bodyPr>
          <a:lstStyle/>
          <a:p>
            <a:pPr algn="just"/>
            <a:r>
              <a:rPr lang="en-US" sz="2400" dirty="0" smtClean="0"/>
              <a:t>Improvement for LST EDR is based on update of algorithm coefficients.</a:t>
            </a:r>
          </a:p>
          <a:p>
            <a:pPr algn="just"/>
            <a:r>
              <a:rPr lang="en-US" sz="2400" dirty="0" smtClean="0"/>
              <a:t>Two steps of calibration: </a:t>
            </a:r>
          </a:p>
          <a:p>
            <a:pPr marL="914400" lvl="1" indent="-457200" algn="just">
              <a:buFont typeface="+mj-lt"/>
              <a:buAutoNum type="arabicPeriod"/>
            </a:pPr>
            <a:r>
              <a:rPr lang="en-US" sz="2400" i="1" dirty="0" smtClean="0"/>
              <a:t>calibration from the radiance based simulation </a:t>
            </a:r>
          </a:p>
          <a:p>
            <a:pPr marL="914400" lvl="1" indent="-457200" algn="just">
              <a:buFont typeface="+mj-lt"/>
              <a:buAutoNum type="arabicPeriod"/>
            </a:pPr>
            <a:r>
              <a:rPr lang="en-US" sz="2400" i="1" dirty="0" smtClean="0"/>
              <a:t>calibration from comparisons to the reference dataset, i.e. ground truth and MODIS Aqua LST product.</a:t>
            </a:r>
          </a:p>
          <a:p>
            <a:pPr algn="just"/>
            <a:r>
              <a:rPr lang="en-US" sz="2400" dirty="0" smtClean="0"/>
              <a:t>Calibration is based on the annual performance rather than the seasonal performance. </a:t>
            </a:r>
            <a:endParaRPr lang="en-US" sz="2400" dirty="0"/>
          </a:p>
        </p:txBody>
      </p:sp>
      <p:sp>
        <p:nvSpPr>
          <p:cNvPr id="131" name="TextBox 130"/>
          <p:cNvSpPr txBox="1"/>
          <p:nvPr/>
        </p:nvSpPr>
        <p:spPr>
          <a:xfrm>
            <a:off x="15849600" y="14706600"/>
            <a:ext cx="5857694" cy="584775"/>
          </a:xfrm>
          <a:prstGeom prst="rect">
            <a:avLst/>
          </a:prstGeom>
          <a:noFill/>
        </p:spPr>
        <p:txBody>
          <a:bodyPr wrap="none" rtlCol="0">
            <a:spAutoFit/>
          </a:bodyPr>
          <a:lstStyle/>
          <a:p>
            <a:pPr>
              <a:buFont typeface="Wingdings" pitchFamily="2" charset="2"/>
              <a:buChar char="v"/>
            </a:pPr>
            <a:r>
              <a:rPr lang="en-US" sz="3200" dirty="0" smtClean="0"/>
              <a:t>Ground data from SURFRAD</a:t>
            </a:r>
            <a:endParaRPr lang="en-US" sz="3200" dirty="0"/>
          </a:p>
        </p:txBody>
      </p:sp>
      <p:sp>
        <p:nvSpPr>
          <p:cNvPr id="132" name="TextBox 131"/>
          <p:cNvSpPr txBox="1"/>
          <p:nvPr/>
        </p:nvSpPr>
        <p:spPr>
          <a:xfrm>
            <a:off x="23698200" y="26680180"/>
            <a:ext cx="6795386" cy="954107"/>
          </a:xfrm>
          <a:prstGeom prst="rect">
            <a:avLst/>
          </a:prstGeom>
          <a:noFill/>
        </p:spPr>
        <p:txBody>
          <a:bodyPr wrap="none" rtlCol="0">
            <a:spAutoFit/>
          </a:bodyPr>
          <a:lstStyle/>
          <a:p>
            <a:r>
              <a:rPr lang="en-US" sz="2800" dirty="0" smtClean="0"/>
              <a:t>LST performance over surface types and </a:t>
            </a:r>
          </a:p>
          <a:p>
            <a:r>
              <a:rPr lang="en-US" sz="2800" dirty="0" smtClean="0"/>
              <a:t>day/night conditions </a:t>
            </a:r>
            <a:endParaRPr lang="en-US" sz="2800" dirty="0"/>
          </a:p>
        </p:txBody>
      </p:sp>
      <p:sp>
        <p:nvSpPr>
          <p:cNvPr id="146" name="Rectangle 145"/>
          <p:cNvSpPr/>
          <p:nvPr/>
        </p:nvSpPr>
        <p:spPr>
          <a:xfrm>
            <a:off x="24307800" y="19156740"/>
            <a:ext cx="6629400" cy="1569660"/>
          </a:xfrm>
          <a:prstGeom prst="rect">
            <a:avLst/>
          </a:prstGeom>
        </p:spPr>
        <p:txBody>
          <a:bodyPr wrap="square">
            <a:spAutoFit/>
          </a:bodyPr>
          <a:lstStyle/>
          <a:p>
            <a:pPr algn="just"/>
            <a:r>
              <a:rPr lang="en-US" sz="2400" dirty="0" smtClean="0"/>
              <a:t>The ground data from The Surface Radiation Budget Network (SURFRAD)  are used for the evaluation. The data covers the time period from  Feb. 2012 to December 2013.  </a:t>
            </a:r>
            <a:endParaRPr lang="en-US" sz="2400" dirty="0"/>
          </a:p>
        </p:txBody>
      </p:sp>
      <p:pic>
        <p:nvPicPr>
          <p:cNvPr id="2357" name="Picture 309"/>
          <p:cNvPicPr>
            <a:picLocks noChangeAspect="1" noChangeArrowheads="1"/>
          </p:cNvPicPr>
          <p:nvPr/>
        </p:nvPicPr>
        <p:blipFill>
          <a:blip r:embed="rId6" cstate="print"/>
          <a:srcRect/>
          <a:stretch>
            <a:fillRect/>
          </a:stretch>
        </p:blipFill>
        <p:spPr bwMode="auto">
          <a:xfrm>
            <a:off x="24612600" y="15177080"/>
            <a:ext cx="5791200" cy="379672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37016" y="23320375"/>
            <a:ext cx="7686184" cy="5358925"/>
          </a:xfrm>
          <a:prstGeom prst="rect">
            <a:avLst/>
          </a:prstGeom>
          <a:noFill/>
          <a:ln w="9525">
            <a:noFill/>
            <a:miter lim="800000"/>
            <a:headEnd/>
            <a:tailEnd/>
          </a:ln>
        </p:spPr>
      </p:pic>
      <p:pic>
        <p:nvPicPr>
          <p:cNvPr id="1027" name="Picture 3"/>
          <p:cNvPicPr>
            <a:picLocks noChangeArrowheads="1"/>
          </p:cNvPicPr>
          <p:nvPr/>
        </p:nvPicPr>
        <p:blipFill>
          <a:blip r:embed="rId8" cstate="print"/>
          <a:srcRect/>
          <a:stretch>
            <a:fillRect/>
          </a:stretch>
        </p:blipFill>
        <p:spPr bwMode="auto">
          <a:xfrm>
            <a:off x="7924800" y="23393400"/>
            <a:ext cx="7543800" cy="5334000"/>
          </a:xfrm>
          <a:prstGeom prst="rect">
            <a:avLst/>
          </a:prstGeom>
          <a:noFill/>
          <a:ln w="9525">
            <a:noFill/>
            <a:miter lim="800000"/>
            <a:headEnd/>
            <a:tailEnd/>
          </a:ln>
        </p:spPr>
      </p:pic>
      <p:sp>
        <p:nvSpPr>
          <p:cNvPr id="86" name="Text Placeholder 138"/>
          <p:cNvSpPr txBox="1">
            <a:spLocks/>
          </p:cNvSpPr>
          <p:nvPr/>
        </p:nvSpPr>
        <p:spPr>
          <a:xfrm>
            <a:off x="228600" y="29032200"/>
            <a:ext cx="15179040" cy="932688"/>
          </a:xfrm>
          <a:prstGeom prst="rect">
            <a:avLst/>
          </a:prstGeom>
          <a:solidFill>
            <a:srgbClr val="92D050"/>
          </a:solidFill>
        </p:spPr>
        <p:txBody>
          <a:bodyPr/>
          <a:lstStyle/>
          <a:p>
            <a:pPr marL="1645838" indent="-1645838" algn="ctr" defTabSz="4388900" fontAlgn="auto">
              <a:spcBef>
                <a:spcPct val="20000"/>
              </a:spcBef>
              <a:spcAft>
                <a:spcPts val="0"/>
              </a:spcAft>
              <a:defRPr/>
            </a:pPr>
            <a:r>
              <a:rPr lang="en-US" sz="3600" b="1" dirty="0" smtClean="0">
                <a:solidFill>
                  <a:srgbClr val="7030A0"/>
                </a:solidFill>
                <a:latin typeface="+mn-lt"/>
                <a:cs typeface="+mn-cs"/>
              </a:rPr>
              <a:t>Cross Satellite Evaluation </a:t>
            </a:r>
            <a:endParaRPr lang="en-US" sz="3600" b="1" dirty="0">
              <a:solidFill>
                <a:srgbClr val="7030A0"/>
              </a:solidFill>
              <a:latin typeface="+mn-lt"/>
              <a:cs typeface="+mn-cs"/>
            </a:endParaRPr>
          </a:p>
        </p:txBody>
      </p:sp>
      <p:pic>
        <p:nvPicPr>
          <p:cNvPr id="1028" name="Picture 4"/>
          <p:cNvPicPr>
            <a:picLocks noChangeAspect="1" noChangeArrowheads="1"/>
          </p:cNvPicPr>
          <p:nvPr/>
        </p:nvPicPr>
        <p:blipFill>
          <a:blip r:embed="rId9" cstate="print"/>
          <a:srcRect/>
          <a:stretch>
            <a:fillRect/>
          </a:stretch>
        </p:blipFill>
        <p:spPr bwMode="auto">
          <a:xfrm>
            <a:off x="76200" y="31352785"/>
            <a:ext cx="7696200" cy="4174704"/>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96200" y="31327746"/>
            <a:ext cx="7754006" cy="4362688"/>
          </a:xfrm>
          <a:prstGeom prst="rect">
            <a:avLst/>
          </a:prstGeom>
          <a:noFill/>
          <a:ln w="9525">
            <a:noFill/>
            <a:miter lim="800000"/>
            <a:headEnd/>
            <a:tailEnd/>
          </a:ln>
        </p:spPr>
      </p:pic>
      <p:sp>
        <p:nvSpPr>
          <p:cNvPr id="102" name="TextBox 101"/>
          <p:cNvSpPr txBox="1"/>
          <p:nvPr/>
        </p:nvSpPr>
        <p:spPr>
          <a:xfrm>
            <a:off x="228600" y="30041089"/>
            <a:ext cx="14325600" cy="830997"/>
          </a:xfrm>
          <a:prstGeom prst="rect">
            <a:avLst/>
          </a:prstGeom>
          <a:noFill/>
        </p:spPr>
        <p:txBody>
          <a:bodyPr wrap="square" rtlCol="0">
            <a:spAutoFit/>
          </a:bodyPr>
          <a:lstStyle/>
          <a:p>
            <a:r>
              <a:rPr lang="en-US" sz="2400" dirty="0" smtClean="0"/>
              <a:t>MYD11_L2, MODIS/Aqua Land Surface Temperature 5-Minute L2 Swath at 1 km is used as a reference for the cross satellite evaluation.   </a:t>
            </a:r>
            <a:endParaRPr lang="en-US" sz="2400" dirty="0"/>
          </a:p>
        </p:txBody>
      </p:sp>
      <p:sp>
        <p:nvSpPr>
          <p:cNvPr id="116" name="TextBox 115"/>
          <p:cNvSpPr txBox="1"/>
          <p:nvPr/>
        </p:nvSpPr>
        <p:spPr>
          <a:xfrm>
            <a:off x="254000" y="30911800"/>
            <a:ext cx="10000110" cy="461665"/>
          </a:xfrm>
          <a:prstGeom prst="rect">
            <a:avLst/>
          </a:prstGeom>
          <a:noFill/>
        </p:spPr>
        <p:txBody>
          <a:bodyPr wrap="none" rtlCol="0">
            <a:spAutoFit/>
          </a:bodyPr>
          <a:lstStyle/>
          <a:p>
            <a:r>
              <a:rPr lang="en-US" sz="2400" dirty="0" smtClean="0"/>
              <a:t>North east Africa on Nov.15, 2013 : daytime (top) and nighttime(bottom):</a:t>
            </a:r>
            <a:endParaRPr lang="en-US" sz="2400" dirty="0"/>
          </a:p>
        </p:txBody>
      </p:sp>
      <p:pic>
        <p:nvPicPr>
          <p:cNvPr id="1031" name="Picture 7"/>
          <p:cNvPicPr>
            <a:picLocks noChangeAspect="1" noChangeArrowheads="1"/>
          </p:cNvPicPr>
          <p:nvPr/>
        </p:nvPicPr>
        <p:blipFill>
          <a:blip r:embed="rId11" cstate="print"/>
          <a:srcRect/>
          <a:stretch>
            <a:fillRect/>
          </a:stretch>
        </p:blipFill>
        <p:spPr bwMode="auto">
          <a:xfrm>
            <a:off x="76201" y="35747325"/>
            <a:ext cx="7543799" cy="4131257"/>
          </a:xfrm>
          <a:prstGeom prst="rect">
            <a:avLst/>
          </a:prstGeom>
          <a:noFill/>
          <a:ln w="9525">
            <a:noFill/>
            <a:miter lim="800000"/>
            <a:headEnd/>
            <a:tailEnd/>
          </a:ln>
        </p:spPr>
      </p:pic>
      <p:pic>
        <p:nvPicPr>
          <p:cNvPr id="1032" name="Picture 8"/>
          <p:cNvPicPr>
            <a:picLocks noChangeAspect="1" noChangeArrowheads="1"/>
          </p:cNvPicPr>
          <p:nvPr/>
        </p:nvPicPr>
        <p:blipFill>
          <a:blip r:embed="rId12" cstate="print"/>
          <a:srcRect/>
          <a:stretch>
            <a:fillRect/>
          </a:stretch>
        </p:blipFill>
        <p:spPr bwMode="auto">
          <a:xfrm>
            <a:off x="7696201" y="35718750"/>
            <a:ext cx="7619999" cy="4190621"/>
          </a:xfrm>
          <a:prstGeom prst="rect">
            <a:avLst/>
          </a:prstGeom>
          <a:noFill/>
          <a:ln w="9525">
            <a:noFill/>
            <a:miter lim="800000"/>
            <a:headEnd/>
            <a:tailEnd/>
          </a:ln>
        </p:spPr>
      </p:pic>
      <p:sp>
        <p:nvSpPr>
          <p:cNvPr id="117" name="Rectangle 116"/>
          <p:cNvSpPr/>
          <p:nvPr/>
        </p:nvSpPr>
        <p:spPr>
          <a:xfrm rot="20882352">
            <a:off x="312676" y="32578851"/>
            <a:ext cx="6606550" cy="1644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rot="678934">
            <a:off x="702859" y="36771542"/>
            <a:ext cx="644176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2"/>
          <p:cNvPicPr>
            <a:picLocks noChangeAspect="1" noChangeArrowheads="1"/>
          </p:cNvPicPr>
          <p:nvPr/>
        </p:nvPicPr>
        <p:blipFill>
          <a:blip r:embed="rId13" cstate="print"/>
          <a:srcRect/>
          <a:stretch>
            <a:fillRect/>
          </a:stretch>
        </p:blipFill>
        <p:spPr bwMode="auto">
          <a:xfrm>
            <a:off x="15468600" y="15621000"/>
            <a:ext cx="3048000" cy="2743200"/>
          </a:xfrm>
          <a:prstGeom prst="rect">
            <a:avLst/>
          </a:prstGeom>
          <a:noFill/>
          <a:ln w="9525">
            <a:noFill/>
            <a:miter lim="800000"/>
            <a:headEnd/>
            <a:tailEnd/>
          </a:ln>
        </p:spPr>
      </p:pic>
      <p:sp>
        <p:nvSpPr>
          <p:cNvPr id="138" name="TextBox 137"/>
          <p:cNvSpPr txBox="1"/>
          <p:nvPr/>
        </p:nvSpPr>
        <p:spPr>
          <a:xfrm>
            <a:off x="15869947" y="15468600"/>
            <a:ext cx="817853" cy="461665"/>
          </a:xfrm>
          <a:prstGeom prst="rect">
            <a:avLst/>
          </a:prstGeom>
          <a:solidFill>
            <a:srgbClr val="00B050"/>
          </a:solidFill>
        </p:spPr>
        <p:txBody>
          <a:bodyPr wrap="none" rtlCol="0">
            <a:spAutoFit/>
          </a:bodyPr>
          <a:lstStyle/>
          <a:p>
            <a:r>
              <a:rPr lang="en-US" sz="2400" dirty="0" smtClean="0"/>
              <a:t>Beta</a:t>
            </a:r>
            <a:endParaRPr lang="en-US" sz="2400" dirty="0"/>
          </a:p>
        </p:txBody>
      </p:sp>
      <p:pic>
        <p:nvPicPr>
          <p:cNvPr id="140" name="Picture 6"/>
          <p:cNvPicPr>
            <a:picLocks noChangeAspect="1" noChangeArrowheads="1"/>
          </p:cNvPicPr>
          <p:nvPr/>
        </p:nvPicPr>
        <p:blipFill>
          <a:blip r:embed="rId14" cstate="print"/>
          <a:srcRect/>
          <a:stretch>
            <a:fillRect/>
          </a:stretch>
        </p:blipFill>
        <p:spPr bwMode="auto">
          <a:xfrm>
            <a:off x="18592800" y="15621000"/>
            <a:ext cx="2743200" cy="2743200"/>
          </a:xfrm>
          <a:prstGeom prst="rect">
            <a:avLst/>
          </a:prstGeom>
          <a:noFill/>
          <a:ln w="9525">
            <a:noFill/>
            <a:miter lim="800000"/>
            <a:headEnd/>
            <a:tailEnd/>
          </a:ln>
        </p:spPr>
      </p:pic>
      <p:pic>
        <p:nvPicPr>
          <p:cNvPr id="141" name="Picture 8"/>
          <p:cNvPicPr>
            <a:picLocks noChangeAspect="1" noChangeArrowheads="1"/>
          </p:cNvPicPr>
          <p:nvPr/>
        </p:nvPicPr>
        <p:blipFill>
          <a:blip r:embed="rId15" cstate="print"/>
          <a:srcRect/>
          <a:stretch>
            <a:fillRect/>
          </a:stretch>
        </p:blipFill>
        <p:spPr bwMode="auto">
          <a:xfrm>
            <a:off x="21412200" y="15621000"/>
            <a:ext cx="2743200" cy="2743200"/>
          </a:xfrm>
          <a:prstGeom prst="rect">
            <a:avLst/>
          </a:prstGeom>
          <a:noFill/>
          <a:ln w="9525">
            <a:noFill/>
            <a:miter lim="800000"/>
            <a:headEnd/>
            <a:tailEnd/>
          </a:ln>
        </p:spPr>
      </p:pic>
      <p:pic>
        <p:nvPicPr>
          <p:cNvPr id="1036" name="Picture 12"/>
          <p:cNvPicPr>
            <a:picLocks noChangeArrowheads="1"/>
          </p:cNvPicPr>
          <p:nvPr/>
        </p:nvPicPr>
        <p:blipFill>
          <a:blip r:embed="rId16" cstate="print"/>
          <a:srcRect/>
          <a:stretch>
            <a:fillRect/>
          </a:stretch>
        </p:blipFill>
        <p:spPr bwMode="auto">
          <a:xfrm>
            <a:off x="18348960" y="21259800"/>
            <a:ext cx="2286000" cy="2286000"/>
          </a:xfrm>
          <a:prstGeom prst="rect">
            <a:avLst/>
          </a:prstGeom>
          <a:noFill/>
          <a:ln w="9525">
            <a:noFill/>
            <a:miter lim="800000"/>
            <a:headEnd/>
            <a:tailEnd/>
          </a:ln>
        </p:spPr>
      </p:pic>
      <p:pic>
        <p:nvPicPr>
          <p:cNvPr id="1037" name="Picture 13"/>
          <p:cNvPicPr>
            <a:picLocks noChangeArrowheads="1"/>
          </p:cNvPicPr>
          <p:nvPr/>
        </p:nvPicPr>
        <p:blipFill>
          <a:blip r:embed="rId17" cstate="print"/>
          <a:srcRect/>
          <a:stretch>
            <a:fillRect/>
          </a:stretch>
        </p:blipFill>
        <p:spPr bwMode="auto">
          <a:xfrm>
            <a:off x="20848320" y="21259800"/>
            <a:ext cx="2286000" cy="2286000"/>
          </a:xfrm>
          <a:prstGeom prst="rect">
            <a:avLst/>
          </a:prstGeom>
          <a:noFill/>
          <a:ln w="9525">
            <a:noFill/>
            <a:miter lim="800000"/>
            <a:headEnd/>
            <a:tailEnd/>
          </a:ln>
        </p:spPr>
      </p:pic>
      <p:pic>
        <p:nvPicPr>
          <p:cNvPr id="1038" name="Picture 14"/>
          <p:cNvPicPr>
            <a:picLocks noChangeArrowheads="1"/>
          </p:cNvPicPr>
          <p:nvPr/>
        </p:nvPicPr>
        <p:blipFill>
          <a:blip r:embed="rId18" cstate="print"/>
          <a:srcRect/>
          <a:stretch>
            <a:fillRect/>
          </a:stretch>
        </p:blipFill>
        <p:spPr bwMode="auto">
          <a:xfrm>
            <a:off x="23347680" y="21259800"/>
            <a:ext cx="2286000" cy="2286000"/>
          </a:xfrm>
          <a:prstGeom prst="rect">
            <a:avLst/>
          </a:prstGeom>
          <a:noFill/>
          <a:ln w="9525">
            <a:noFill/>
            <a:miter lim="800000"/>
            <a:headEnd/>
            <a:tailEnd/>
          </a:ln>
        </p:spPr>
      </p:pic>
      <p:pic>
        <p:nvPicPr>
          <p:cNvPr id="1039" name="Picture 15"/>
          <p:cNvPicPr>
            <a:picLocks noChangeArrowheads="1"/>
          </p:cNvPicPr>
          <p:nvPr/>
        </p:nvPicPr>
        <p:blipFill>
          <a:blip r:embed="rId19" cstate="print"/>
          <a:srcRect/>
          <a:stretch>
            <a:fillRect/>
          </a:stretch>
        </p:blipFill>
        <p:spPr bwMode="auto">
          <a:xfrm>
            <a:off x="25847040" y="21259800"/>
            <a:ext cx="2286000" cy="2286000"/>
          </a:xfrm>
          <a:prstGeom prst="rect">
            <a:avLst/>
          </a:prstGeom>
          <a:noFill/>
          <a:ln w="9525">
            <a:noFill/>
            <a:miter lim="800000"/>
            <a:headEnd/>
            <a:tailEnd/>
          </a:ln>
        </p:spPr>
      </p:pic>
      <p:pic>
        <p:nvPicPr>
          <p:cNvPr id="1040" name="Picture 16"/>
          <p:cNvPicPr>
            <a:picLocks noChangeArrowheads="1"/>
          </p:cNvPicPr>
          <p:nvPr/>
        </p:nvPicPr>
        <p:blipFill>
          <a:blip r:embed="rId20" cstate="print"/>
          <a:srcRect/>
          <a:stretch>
            <a:fillRect/>
          </a:stretch>
        </p:blipFill>
        <p:spPr bwMode="auto">
          <a:xfrm>
            <a:off x="28346400" y="21259800"/>
            <a:ext cx="2286000" cy="2286000"/>
          </a:xfrm>
          <a:prstGeom prst="rect">
            <a:avLst/>
          </a:prstGeom>
          <a:noFill/>
          <a:ln w="9525">
            <a:noFill/>
            <a:miter lim="800000"/>
            <a:headEnd/>
            <a:tailEnd/>
          </a:ln>
        </p:spPr>
      </p:pic>
      <p:pic>
        <p:nvPicPr>
          <p:cNvPr id="1045" name="Picture 21"/>
          <p:cNvPicPr>
            <a:picLocks noChangeArrowheads="1"/>
          </p:cNvPicPr>
          <p:nvPr/>
        </p:nvPicPr>
        <p:blipFill>
          <a:blip r:embed="rId21" cstate="print"/>
          <a:srcRect/>
          <a:stretch>
            <a:fillRect/>
          </a:stretch>
        </p:blipFill>
        <p:spPr bwMode="auto">
          <a:xfrm>
            <a:off x="16002000" y="25908000"/>
            <a:ext cx="2286000" cy="2286000"/>
          </a:xfrm>
          <a:prstGeom prst="rect">
            <a:avLst/>
          </a:prstGeom>
          <a:noFill/>
          <a:ln w="9525">
            <a:noFill/>
            <a:miter lim="800000"/>
            <a:headEnd/>
            <a:tailEnd/>
          </a:ln>
        </p:spPr>
      </p:pic>
      <p:pic>
        <p:nvPicPr>
          <p:cNvPr id="1046" name="Picture 22"/>
          <p:cNvPicPr>
            <a:picLocks noChangeArrowheads="1"/>
          </p:cNvPicPr>
          <p:nvPr/>
        </p:nvPicPr>
        <p:blipFill>
          <a:blip r:embed="rId22" cstate="print"/>
          <a:srcRect/>
          <a:stretch>
            <a:fillRect/>
          </a:stretch>
        </p:blipFill>
        <p:spPr bwMode="auto">
          <a:xfrm>
            <a:off x="18440400" y="25908000"/>
            <a:ext cx="2286000" cy="2286000"/>
          </a:xfrm>
          <a:prstGeom prst="rect">
            <a:avLst/>
          </a:prstGeom>
          <a:noFill/>
          <a:ln w="9525">
            <a:noFill/>
            <a:miter lim="800000"/>
            <a:headEnd/>
            <a:tailEnd/>
          </a:ln>
        </p:spPr>
      </p:pic>
      <p:pic>
        <p:nvPicPr>
          <p:cNvPr id="1047" name="Picture 23"/>
          <p:cNvPicPr>
            <a:picLocks noChangeArrowheads="1"/>
          </p:cNvPicPr>
          <p:nvPr/>
        </p:nvPicPr>
        <p:blipFill>
          <a:blip r:embed="rId23" cstate="print"/>
          <a:srcRect/>
          <a:stretch>
            <a:fillRect/>
          </a:stretch>
        </p:blipFill>
        <p:spPr bwMode="auto">
          <a:xfrm>
            <a:off x="20916900" y="25908000"/>
            <a:ext cx="2286000" cy="2286000"/>
          </a:xfrm>
          <a:prstGeom prst="rect">
            <a:avLst/>
          </a:prstGeom>
          <a:noFill/>
          <a:ln w="9525">
            <a:noFill/>
            <a:miter lim="800000"/>
            <a:headEnd/>
            <a:tailEnd/>
          </a:ln>
        </p:spPr>
      </p:pic>
      <p:pic>
        <p:nvPicPr>
          <p:cNvPr id="1048" name="Picture 24"/>
          <p:cNvPicPr>
            <a:picLocks noChangeArrowheads="1"/>
          </p:cNvPicPr>
          <p:nvPr/>
        </p:nvPicPr>
        <p:blipFill>
          <a:blip r:embed="rId24" cstate="print"/>
          <a:srcRect/>
          <a:stretch>
            <a:fillRect/>
          </a:stretch>
        </p:blipFill>
        <p:spPr bwMode="auto">
          <a:xfrm>
            <a:off x="28346400" y="23599333"/>
            <a:ext cx="2286000" cy="2286000"/>
          </a:xfrm>
          <a:prstGeom prst="rect">
            <a:avLst/>
          </a:prstGeom>
          <a:noFill/>
          <a:ln w="9525">
            <a:noFill/>
            <a:miter lim="800000"/>
            <a:headEnd/>
            <a:tailEnd/>
          </a:ln>
        </p:spPr>
      </p:pic>
      <p:sp>
        <p:nvSpPr>
          <p:cNvPr id="149" name="TextBox 148"/>
          <p:cNvSpPr txBox="1"/>
          <p:nvPr/>
        </p:nvSpPr>
        <p:spPr>
          <a:xfrm>
            <a:off x="16154400" y="29413200"/>
            <a:ext cx="11506200" cy="461665"/>
          </a:xfrm>
          <a:prstGeom prst="rect">
            <a:avLst/>
          </a:prstGeom>
          <a:noFill/>
        </p:spPr>
        <p:txBody>
          <a:bodyPr wrap="square" rtlCol="0">
            <a:spAutoFit/>
          </a:bodyPr>
          <a:lstStyle/>
          <a:p>
            <a:pPr>
              <a:buFont typeface="Arial" pitchFamily="34" charset="0"/>
              <a:buChar char="•"/>
            </a:pPr>
            <a:r>
              <a:rPr lang="en-US" sz="2400" dirty="0" smtClean="0"/>
              <a:t> Large brightness temperature difference between the two split window channels</a:t>
            </a:r>
            <a:endParaRPr lang="en-US" sz="2400" dirty="0"/>
          </a:p>
        </p:txBody>
      </p:sp>
      <p:grpSp>
        <p:nvGrpSpPr>
          <p:cNvPr id="155" name="Group 154"/>
          <p:cNvGrpSpPr/>
          <p:nvPr/>
        </p:nvGrpSpPr>
        <p:grpSpPr>
          <a:xfrm>
            <a:off x="16306800" y="30175200"/>
            <a:ext cx="4953000" cy="2895600"/>
            <a:chOff x="16154400" y="30175200"/>
            <a:chExt cx="4953000" cy="2895600"/>
          </a:xfrm>
        </p:grpSpPr>
        <p:pic>
          <p:nvPicPr>
            <p:cNvPr id="130" name="Picture 129"/>
            <p:cNvPicPr/>
            <p:nvPr/>
          </p:nvPicPr>
          <p:blipFill>
            <a:blip r:embed="rId25" cstate="print"/>
            <a:srcRect/>
            <a:stretch>
              <a:fillRect/>
            </a:stretch>
          </p:blipFill>
          <p:spPr bwMode="auto">
            <a:xfrm>
              <a:off x="16154400" y="30175200"/>
              <a:ext cx="4953000" cy="2895600"/>
            </a:xfrm>
            <a:prstGeom prst="rect">
              <a:avLst/>
            </a:prstGeom>
            <a:noFill/>
            <a:ln w="9525">
              <a:noFill/>
              <a:miter lim="800000"/>
              <a:headEnd/>
              <a:tailEnd/>
            </a:ln>
          </p:spPr>
        </p:pic>
        <p:sp>
          <p:nvSpPr>
            <p:cNvPr id="150" name="Oval 149"/>
            <p:cNvSpPr/>
            <p:nvPr/>
          </p:nvSpPr>
          <p:spPr>
            <a:xfrm>
              <a:off x="19897725" y="31727775"/>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745200" y="3164205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7964150" y="31613475"/>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8945225" y="31422975"/>
              <a:ext cx="304800" cy="200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1412200" y="30175200"/>
            <a:ext cx="4419600" cy="2895600"/>
            <a:chOff x="21412200" y="30175200"/>
            <a:chExt cx="4419600" cy="2895600"/>
          </a:xfrm>
        </p:grpSpPr>
        <p:pic>
          <p:nvPicPr>
            <p:cNvPr id="133" name="Picture 132"/>
            <p:cNvPicPr/>
            <p:nvPr/>
          </p:nvPicPr>
          <p:blipFill>
            <a:blip r:embed="rId26" cstate="print"/>
            <a:srcRect/>
            <a:stretch>
              <a:fillRect/>
            </a:stretch>
          </p:blipFill>
          <p:spPr bwMode="auto">
            <a:xfrm>
              <a:off x="21412200" y="30175200"/>
              <a:ext cx="4419600" cy="2895600"/>
            </a:xfrm>
            <a:prstGeom prst="rect">
              <a:avLst/>
            </a:prstGeom>
            <a:noFill/>
            <a:ln w="9525">
              <a:noFill/>
              <a:miter lim="800000"/>
              <a:headEnd/>
              <a:tailEnd/>
            </a:ln>
          </p:spPr>
        </p:pic>
        <p:sp>
          <p:nvSpPr>
            <p:cNvPr id="154" name="Oval 153"/>
            <p:cNvSpPr/>
            <p:nvPr/>
          </p:nvSpPr>
          <p:spPr>
            <a:xfrm>
              <a:off x="24079200" y="30937200"/>
              <a:ext cx="304800" cy="200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0" name="Picture 159"/>
          <p:cNvPicPr/>
          <p:nvPr/>
        </p:nvPicPr>
        <p:blipFill>
          <a:blip r:embed="rId27" cstate="print"/>
          <a:srcRect/>
          <a:stretch>
            <a:fillRect/>
          </a:stretch>
        </p:blipFill>
        <p:spPr bwMode="auto">
          <a:xfrm>
            <a:off x="26136600" y="30175200"/>
            <a:ext cx="4648200" cy="2895600"/>
          </a:xfrm>
          <a:prstGeom prst="rect">
            <a:avLst/>
          </a:prstGeom>
          <a:noFill/>
          <a:ln w="9525">
            <a:noFill/>
            <a:miter lim="800000"/>
            <a:headEnd/>
            <a:tailEnd/>
          </a:ln>
        </p:spPr>
      </p:pic>
      <p:sp>
        <p:nvSpPr>
          <p:cNvPr id="161" name="Text Placeholder 138"/>
          <p:cNvSpPr txBox="1">
            <a:spLocks/>
          </p:cNvSpPr>
          <p:nvPr/>
        </p:nvSpPr>
        <p:spPr>
          <a:xfrm>
            <a:off x="16078200" y="37795200"/>
            <a:ext cx="15014448" cy="932688"/>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rgbClr val="FF0000"/>
                </a:solidFill>
                <a:latin typeface="+mn-lt"/>
                <a:cs typeface="+mn-cs"/>
              </a:rPr>
              <a:t>Summary and Future Work</a:t>
            </a:r>
            <a:endParaRPr lang="en-US" sz="3600" b="1" dirty="0">
              <a:solidFill>
                <a:srgbClr val="FF0000"/>
              </a:solidFill>
              <a:latin typeface="+mn-lt"/>
              <a:cs typeface="+mn-cs"/>
            </a:endParaRPr>
          </a:p>
        </p:txBody>
      </p:sp>
      <p:sp>
        <p:nvSpPr>
          <p:cNvPr id="162" name="TextBox 161"/>
          <p:cNvSpPr txBox="1"/>
          <p:nvPr/>
        </p:nvSpPr>
        <p:spPr>
          <a:xfrm>
            <a:off x="16154400" y="33294935"/>
            <a:ext cx="11506200" cy="461665"/>
          </a:xfrm>
          <a:prstGeom prst="rect">
            <a:avLst/>
          </a:prstGeom>
          <a:noFill/>
        </p:spPr>
        <p:txBody>
          <a:bodyPr wrap="square" rtlCol="0">
            <a:spAutoFit/>
          </a:bodyPr>
          <a:lstStyle/>
          <a:p>
            <a:pPr>
              <a:buFont typeface="Arial" pitchFamily="34" charset="0"/>
              <a:buChar char="•"/>
            </a:pPr>
            <a:r>
              <a:rPr lang="en-US" sz="2400" dirty="0" smtClean="0"/>
              <a:t> Suspicious misclassification of  </a:t>
            </a:r>
            <a:r>
              <a:rPr lang="en-US" sz="2400" dirty="0" smtClean="0"/>
              <a:t>some</a:t>
            </a:r>
            <a:r>
              <a:rPr lang="en-US" sz="2400" dirty="0" smtClean="0"/>
              <a:t> </a:t>
            </a:r>
            <a:r>
              <a:rPr lang="en-US" sz="2400" dirty="0" smtClean="0"/>
              <a:t>surface types</a:t>
            </a:r>
            <a:endParaRPr lang="en-US" sz="2400" dirty="0"/>
          </a:p>
        </p:txBody>
      </p:sp>
      <p:grpSp>
        <p:nvGrpSpPr>
          <p:cNvPr id="171" name="Group 170"/>
          <p:cNvGrpSpPr/>
          <p:nvPr/>
        </p:nvGrpSpPr>
        <p:grpSpPr>
          <a:xfrm>
            <a:off x="16459200" y="33832800"/>
            <a:ext cx="4191000" cy="3733800"/>
            <a:chOff x="16535400" y="33832800"/>
            <a:chExt cx="4191000" cy="3733800"/>
          </a:xfrm>
        </p:grpSpPr>
        <p:pic>
          <p:nvPicPr>
            <p:cNvPr id="163" name="Content Placeholder 3"/>
            <p:cNvPicPr>
              <a:picLocks/>
            </p:cNvPicPr>
            <p:nvPr/>
          </p:nvPicPr>
          <p:blipFill>
            <a:blip r:embed="rId28" cstate="print"/>
            <a:srcRect/>
            <a:stretch>
              <a:fillRect/>
            </a:stretch>
          </p:blipFill>
          <p:spPr bwMode="auto">
            <a:xfrm>
              <a:off x="16535400" y="33832800"/>
              <a:ext cx="4191000" cy="3733800"/>
            </a:xfrm>
            <a:prstGeom prst="rect">
              <a:avLst/>
            </a:prstGeom>
            <a:noFill/>
            <a:ln w="9525">
              <a:noFill/>
              <a:miter lim="800000"/>
              <a:headEnd/>
              <a:tailEnd/>
            </a:ln>
          </p:spPr>
        </p:pic>
        <p:grpSp>
          <p:nvGrpSpPr>
            <p:cNvPr id="170" name="Group 169"/>
            <p:cNvGrpSpPr/>
            <p:nvPr/>
          </p:nvGrpSpPr>
          <p:grpSpPr>
            <a:xfrm>
              <a:off x="18364200" y="35052000"/>
              <a:ext cx="762000" cy="762000"/>
              <a:chOff x="18364200" y="35052000"/>
              <a:chExt cx="762000" cy="762000"/>
            </a:xfrm>
          </p:grpSpPr>
          <p:sp>
            <p:nvSpPr>
              <p:cNvPr id="164" name="Oval 163"/>
              <p:cNvSpPr/>
              <p:nvPr/>
            </p:nvSpPr>
            <p:spPr>
              <a:xfrm>
                <a:off x="18364200" y="35204400"/>
                <a:ext cx="381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8745200" y="3505200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66" name="Table 165"/>
          <p:cNvGraphicFramePr>
            <a:graphicFrameLocks noGrp="1"/>
          </p:cNvGraphicFramePr>
          <p:nvPr/>
        </p:nvGraphicFramePr>
        <p:xfrm>
          <a:off x="21107400" y="34442400"/>
          <a:ext cx="8534400" cy="3003756"/>
        </p:xfrm>
        <a:graphic>
          <a:graphicData uri="http://schemas.openxmlformats.org/drawingml/2006/table">
            <a:tbl>
              <a:tblPr/>
              <a:tblGrid>
                <a:gridCol w="533400"/>
                <a:gridCol w="1752600"/>
                <a:gridCol w="1066800"/>
                <a:gridCol w="1066800"/>
                <a:gridCol w="914400"/>
                <a:gridCol w="1066800"/>
                <a:gridCol w="1066800"/>
                <a:gridCol w="1066800"/>
              </a:tblGrid>
              <a:tr h="297576">
                <a:tc>
                  <a:txBody>
                    <a:bodyPr/>
                    <a:lstStyle/>
                    <a:p>
                      <a:pPr marL="0" marR="0" algn="ctr">
                        <a:lnSpc>
                          <a:spcPct val="115000"/>
                        </a:lnSpc>
                        <a:spcBef>
                          <a:spcPts val="0"/>
                        </a:spcBef>
                        <a:spcAft>
                          <a:spcPts val="1000"/>
                        </a:spcAft>
                      </a:pPr>
                      <a:r>
                        <a:rPr lang="en-US" sz="1050" dirty="0">
                          <a:latin typeface="Arial"/>
                          <a:ea typeface="宋体"/>
                          <a:cs typeface="Times New Roman"/>
                        </a:rPr>
                        <a:t>month</a:t>
                      </a:r>
                      <a:endParaRPr lang="en-US" sz="1050" dirty="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dirty="0">
                          <a:latin typeface="Arial"/>
                          <a:ea typeface="宋体"/>
                          <a:cs typeface="Times New Roman"/>
                        </a:rPr>
                        <a:t>surface type</a:t>
                      </a:r>
                      <a:endParaRPr lang="en-US" sz="1050" dirty="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Emi31_min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Emi31_max</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Emi31_mean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Emi32_min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Emi32_max</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Emi32_mean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Water </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0.966</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5">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Evergreen Needleleaf Forest</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89">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dirty="0">
                          <a:latin typeface="Arial"/>
                          <a:ea typeface="宋体"/>
                          <a:cs typeface="Times New Roman"/>
                        </a:rPr>
                        <a:t>Evergreen Broadleaf </a:t>
                      </a:r>
                      <a:r>
                        <a:rPr lang="en-US" sz="1050" dirty="0" smtClean="0">
                          <a:latin typeface="Arial"/>
                          <a:ea typeface="宋体"/>
                          <a:cs typeface="Times New Roman"/>
                        </a:rPr>
                        <a:t>Forest</a:t>
                      </a:r>
                      <a:endParaRPr lang="en-US" sz="1050" dirty="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0.966</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0.972</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0.981</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Deciduous Needleleaf Forest</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0.972</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0.983</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0.976</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0.983</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Deciduous Broadleaf Forest</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0.966</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0.972</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0.981</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Mixed Forest</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0.972</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0.981</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Woodland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822">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Wooded Grassland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Closed Shrubland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0.972</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0.981</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Open Shrubland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Grassland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a:latin typeface="Arial"/>
                          <a:ea typeface="宋体"/>
                          <a:cs typeface="Times New Roman"/>
                        </a:rPr>
                        <a:t>Jan</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Cropland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90">
                <a:tc>
                  <a:txBody>
                    <a:bodyPr/>
                    <a:lstStyle/>
                    <a:p>
                      <a:pPr marL="0" marR="0" algn="ctr">
                        <a:lnSpc>
                          <a:spcPct val="115000"/>
                        </a:lnSpc>
                        <a:spcBef>
                          <a:spcPts val="0"/>
                        </a:spcBef>
                        <a:spcAft>
                          <a:spcPts val="1000"/>
                        </a:spcAft>
                      </a:pPr>
                      <a:r>
                        <a:rPr lang="en-US" sz="1050" dirty="0">
                          <a:latin typeface="Arial"/>
                          <a:ea typeface="宋体"/>
                          <a:cs typeface="Times New Roman"/>
                        </a:rPr>
                        <a:t>Jan</a:t>
                      </a:r>
                      <a:endParaRPr lang="en-US" sz="1050" dirty="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Bare Ground</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0.994</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0.979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0.968</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latin typeface="Arial"/>
                          <a:ea typeface="宋体"/>
                          <a:cs typeface="Times New Roman"/>
                        </a:rPr>
                        <a:t>0.99</a:t>
                      </a:r>
                      <a:endParaRPr lang="en-US" sz="105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dirty="0">
                          <a:latin typeface="Arial"/>
                          <a:ea typeface="宋体"/>
                          <a:cs typeface="Times New Roman"/>
                        </a:rPr>
                        <a:t>0.979</a:t>
                      </a:r>
                      <a:endParaRPr lang="en-US" sz="1050" dirty="0">
                        <a:latin typeface="Calibri"/>
                        <a:ea typeface="宋体"/>
                        <a:cs typeface="Times New Roman"/>
                      </a:endParaRPr>
                    </a:p>
                  </a:txBody>
                  <a:tcPr marL="8366" marR="8366" marT="83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9" name="TextBox 168"/>
          <p:cNvSpPr txBox="1"/>
          <p:nvPr/>
        </p:nvSpPr>
        <p:spPr>
          <a:xfrm>
            <a:off x="21107399" y="33720742"/>
            <a:ext cx="9807387" cy="1015663"/>
          </a:xfrm>
          <a:prstGeom prst="rect">
            <a:avLst/>
          </a:prstGeom>
          <a:noFill/>
        </p:spPr>
        <p:txBody>
          <a:bodyPr wrap="square" rtlCol="0">
            <a:spAutoFit/>
          </a:bodyPr>
          <a:lstStyle/>
          <a:p>
            <a:pPr marL="0" lvl="2" indent="0">
              <a:buFont typeface="Arial" pitchFamily="34" charset="0"/>
              <a:buChar char="•"/>
            </a:pPr>
            <a:r>
              <a:rPr lang="en-US" sz="2000" dirty="0" smtClean="0"/>
              <a:t>  Emissivity range obtained from MOD11A2-Land Surface Temperature &amp; Emissivity 8-Day L3 Global 1km with the land cover from UMD at 1km resolution</a:t>
            </a:r>
          </a:p>
          <a:p>
            <a:pPr>
              <a:buFont typeface="Arial" pitchFamily="34" charset="0"/>
              <a:buChar char="•"/>
            </a:pPr>
            <a:endParaRPr lang="en-US" sz="2000" dirty="0"/>
          </a:p>
        </p:txBody>
      </p:sp>
      <p:grpSp>
        <p:nvGrpSpPr>
          <p:cNvPr id="188" name="Group 187"/>
          <p:cNvGrpSpPr/>
          <p:nvPr/>
        </p:nvGrpSpPr>
        <p:grpSpPr>
          <a:xfrm>
            <a:off x="933450" y="17907000"/>
            <a:ext cx="6490648" cy="3810000"/>
            <a:chOff x="933450" y="17907000"/>
            <a:chExt cx="6490648" cy="3810000"/>
          </a:xfrm>
        </p:grpSpPr>
        <p:sp>
          <p:nvSpPr>
            <p:cNvPr id="187" name="Rectangle 186"/>
            <p:cNvSpPr/>
            <p:nvPr/>
          </p:nvSpPr>
          <p:spPr>
            <a:xfrm>
              <a:off x="6953250" y="21250275"/>
              <a:ext cx="457200" cy="152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Process 92"/>
            <p:cNvSpPr/>
            <p:nvPr/>
          </p:nvSpPr>
          <p:spPr>
            <a:xfrm>
              <a:off x="2895600" y="17907000"/>
              <a:ext cx="2516372" cy="6242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Radiance based Simulation</a:t>
              </a:r>
              <a:endParaRPr lang="en-US" sz="2000" dirty="0"/>
            </a:p>
          </p:txBody>
        </p:sp>
        <p:sp>
          <p:nvSpPr>
            <p:cNvPr id="94" name="Flowchart: Process 93"/>
            <p:cNvSpPr/>
            <p:nvPr/>
          </p:nvSpPr>
          <p:spPr>
            <a:xfrm>
              <a:off x="1619250" y="20850231"/>
              <a:ext cx="2516372" cy="6242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Ground  calibration</a:t>
              </a:r>
              <a:endParaRPr lang="en-US" sz="2000" dirty="0"/>
            </a:p>
          </p:txBody>
        </p:sp>
        <p:cxnSp>
          <p:nvCxnSpPr>
            <p:cNvPr id="96" name="Straight Arrow Connector 95"/>
            <p:cNvCxnSpPr/>
            <p:nvPr/>
          </p:nvCxnSpPr>
          <p:spPr>
            <a:xfrm flipH="1">
              <a:off x="2457450" y="20114102"/>
              <a:ext cx="1603636" cy="360525"/>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132523" y="20107275"/>
              <a:ext cx="1692624" cy="377899"/>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Flowchart: Process 97"/>
            <p:cNvSpPr/>
            <p:nvPr/>
          </p:nvSpPr>
          <p:spPr>
            <a:xfrm>
              <a:off x="4444970" y="20850231"/>
              <a:ext cx="2516372" cy="6242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MODIS  calibration</a:t>
              </a:r>
              <a:endParaRPr lang="en-US" sz="2000" dirty="0"/>
            </a:p>
          </p:txBody>
        </p:sp>
        <p:sp>
          <p:nvSpPr>
            <p:cNvPr id="104" name="Rounded Rectangle 103"/>
            <p:cNvSpPr/>
            <p:nvPr/>
          </p:nvSpPr>
          <p:spPr>
            <a:xfrm>
              <a:off x="1390650" y="20557850"/>
              <a:ext cx="5791200" cy="1159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Regression Calibration</a:t>
              </a: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a:solidFill>
                  <a:schemeClr val="tx1"/>
                </a:solidFill>
              </a:endParaRPr>
            </a:p>
          </p:txBody>
        </p:sp>
        <p:cxnSp>
          <p:nvCxnSpPr>
            <p:cNvPr id="105" name="Straight Arrow Connector 104"/>
            <p:cNvCxnSpPr/>
            <p:nvPr/>
          </p:nvCxnSpPr>
          <p:spPr>
            <a:xfrm flipH="1">
              <a:off x="4150056" y="18582693"/>
              <a:ext cx="1" cy="390153"/>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 name="Flowchart: Magnetic Disk 173"/>
            <p:cNvSpPr/>
            <p:nvPr/>
          </p:nvSpPr>
          <p:spPr>
            <a:xfrm>
              <a:off x="2990850" y="18992850"/>
              <a:ext cx="2402958" cy="6911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LUT Generation</a:t>
              </a:r>
              <a:endParaRPr lang="en-US" sz="2000" dirty="0"/>
            </a:p>
          </p:txBody>
        </p:sp>
        <p:cxnSp>
          <p:nvCxnSpPr>
            <p:cNvPr id="175" name="Straight Arrow Connector 174"/>
            <p:cNvCxnSpPr/>
            <p:nvPr/>
          </p:nvCxnSpPr>
          <p:spPr>
            <a:xfrm flipH="1">
              <a:off x="4112242" y="19724347"/>
              <a:ext cx="1" cy="382928"/>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933450" y="21107400"/>
              <a:ext cx="457200" cy="152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Bent Arrow 182"/>
            <p:cNvSpPr/>
            <p:nvPr/>
          </p:nvSpPr>
          <p:spPr>
            <a:xfrm>
              <a:off x="933450" y="18992850"/>
              <a:ext cx="1447800" cy="2266950"/>
            </a:xfrm>
            <a:prstGeom prst="bentArrow">
              <a:avLst>
                <a:gd name="adj1" fmla="val 12745"/>
                <a:gd name="adj2" fmla="val 25000"/>
                <a:gd name="adj3" fmla="val 25000"/>
                <a:gd name="adj4" fmla="val 4375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Bent Arrow 183"/>
            <p:cNvSpPr/>
            <p:nvPr/>
          </p:nvSpPr>
          <p:spPr>
            <a:xfrm flipH="1">
              <a:off x="5823898" y="19123642"/>
              <a:ext cx="1600200" cy="2286000"/>
            </a:xfrm>
            <a:prstGeom prst="bentArrow">
              <a:avLst>
                <a:gd name="adj1" fmla="val 11005"/>
                <a:gd name="adj2" fmla="val 23372"/>
                <a:gd name="adj3" fmla="val 25000"/>
                <a:gd name="adj4" fmla="val 4375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9" name="Picture 2"/>
          <p:cNvPicPr>
            <a:picLocks noChangeAspect="1" noChangeArrowheads="1"/>
          </p:cNvPicPr>
          <p:nvPr/>
        </p:nvPicPr>
        <p:blipFill>
          <a:blip r:embed="rId29" cstate="print"/>
          <a:srcRect/>
          <a:stretch>
            <a:fillRect/>
          </a:stretch>
        </p:blipFill>
        <p:spPr bwMode="auto">
          <a:xfrm>
            <a:off x="1371600" y="40002908"/>
            <a:ext cx="2743200" cy="2743200"/>
          </a:xfrm>
          <a:prstGeom prst="rect">
            <a:avLst/>
          </a:prstGeom>
          <a:noFill/>
          <a:ln w="9525">
            <a:noFill/>
            <a:miter lim="800000"/>
            <a:headEnd/>
            <a:tailEnd/>
          </a:ln>
        </p:spPr>
      </p:pic>
      <p:pic>
        <p:nvPicPr>
          <p:cNvPr id="190" name="Picture 3"/>
          <p:cNvPicPr>
            <a:picLocks noChangeAspect="1" noChangeArrowheads="1"/>
          </p:cNvPicPr>
          <p:nvPr/>
        </p:nvPicPr>
        <p:blipFill>
          <a:blip r:embed="rId30" cstate="print"/>
          <a:srcRect/>
          <a:stretch>
            <a:fillRect/>
          </a:stretch>
        </p:blipFill>
        <p:spPr bwMode="auto">
          <a:xfrm>
            <a:off x="4648200" y="39995475"/>
            <a:ext cx="2743200" cy="2743200"/>
          </a:xfrm>
          <a:prstGeom prst="rect">
            <a:avLst/>
          </a:prstGeom>
          <a:noFill/>
          <a:ln w="9525">
            <a:noFill/>
            <a:miter lim="800000"/>
            <a:headEnd/>
            <a:tailEnd/>
          </a:ln>
        </p:spPr>
      </p:pic>
      <p:sp>
        <p:nvSpPr>
          <p:cNvPr id="191" name="TextBox 190"/>
          <p:cNvSpPr txBox="1"/>
          <p:nvPr/>
        </p:nvSpPr>
        <p:spPr>
          <a:xfrm>
            <a:off x="8001000" y="40538400"/>
            <a:ext cx="7162800" cy="1938992"/>
          </a:xfrm>
          <a:prstGeom prst="rect">
            <a:avLst/>
          </a:prstGeom>
          <a:noFill/>
        </p:spPr>
        <p:txBody>
          <a:bodyPr wrap="square" rtlCol="0">
            <a:spAutoFit/>
          </a:bodyPr>
          <a:lstStyle/>
          <a:p>
            <a:r>
              <a:rPr lang="en-US" sz="2400" dirty="0" smtClean="0"/>
              <a:t>Comparison results </a:t>
            </a:r>
            <a:r>
              <a:rPr lang="en-US" sz="2400" dirty="0" smtClean="0"/>
              <a:t>from </a:t>
            </a:r>
            <a:r>
              <a:rPr lang="en-US" sz="2400" dirty="0" smtClean="0"/>
              <a:t>Simultaneous Nadir Overpass (SNO) </a:t>
            </a:r>
            <a:r>
              <a:rPr lang="en-US" sz="2400" dirty="0" smtClean="0"/>
              <a:t>between VIIRS and </a:t>
            </a:r>
            <a:r>
              <a:rPr lang="en-US" sz="2400" dirty="0" smtClean="0"/>
              <a:t>AQUA  in 2012 and Oct-Dec, 2013.  The matchups are quality controlled with additional cloud filter for both LST measurements. </a:t>
            </a:r>
            <a:endParaRPr lang="en-US" sz="2400" dirty="0"/>
          </a:p>
        </p:txBody>
      </p:sp>
      <p:pic>
        <p:nvPicPr>
          <p:cNvPr id="2" name="Picture 2"/>
          <p:cNvPicPr>
            <a:picLocks noChangeAspect="1" noChangeArrowheads="1"/>
          </p:cNvPicPr>
          <p:nvPr/>
        </p:nvPicPr>
        <p:blipFill>
          <a:blip r:embed="rId31" cstate="print"/>
          <a:srcRect/>
          <a:stretch>
            <a:fillRect/>
          </a:stretch>
        </p:blipFill>
        <p:spPr bwMode="auto">
          <a:xfrm>
            <a:off x="21385608" y="18357105"/>
            <a:ext cx="2743200" cy="2743200"/>
          </a:xfrm>
          <a:prstGeom prst="rect">
            <a:avLst/>
          </a:prstGeom>
          <a:noFill/>
          <a:ln w="9525">
            <a:noFill/>
            <a:miter lim="800000"/>
            <a:headEnd/>
            <a:tailEnd/>
          </a:ln>
        </p:spPr>
      </p:pic>
      <p:pic>
        <p:nvPicPr>
          <p:cNvPr id="3" name="Picture 3"/>
          <p:cNvPicPr>
            <a:picLocks noChangeAspect="1" noChangeArrowheads="1"/>
          </p:cNvPicPr>
          <p:nvPr/>
        </p:nvPicPr>
        <p:blipFill>
          <a:blip r:embed="rId32" cstate="print"/>
          <a:srcRect/>
          <a:stretch>
            <a:fillRect/>
          </a:stretch>
        </p:blipFill>
        <p:spPr bwMode="auto">
          <a:xfrm>
            <a:off x="18592800" y="18364200"/>
            <a:ext cx="2743200" cy="2743200"/>
          </a:xfrm>
          <a:prstGeom prst="rect">
            <a:avLst/>
          </a:prstGeom>
          <a:noFill/>
          <a:ln w="9525">
            <a:noFill/>
            <a:miter lim="800000"/>
            <a:headEnd/>
            <a:tailEnd/>
          </a:ln>
        </p:spPr>
      </p:pic>
      <p:pic>
        <p:nvPicPr>
          <p:cNvPr id="4" name="Picture 4"/>
          <p:cNvPicPr>
            <a:picLocks noChangeAspect="1" noChangeArrowheads="1"/>
          </p:cNvPicPr>
          <p:nvPr/>
        </p:nvPicPr>
        <p:blipFill>
          <a:blip r:embed="rId33" cstate="print"/>
          <a:srcRect/>
          <a:stretch>
            <a:fillRect/>
          </a:stretch>
        </p:blipFill>
        <p:spPr bwMode="auto">
          <a:xfrm>
            <a:off x="15548338" y="18342934"/>
            <a:ext cx="2968262" cy="2743200"/>
          </a:xfrm>
          <a:prstGeom prst="rect">
            <a:avLst/>
          </a:prstGeom>
          <a:noFill/>
          <a:ln w="9525">
            <a:noFill/>
            <a:miter lim="800000"/>
            <a:headEnd/>
            <a:tailEnd/>
          </a:ln>
        </p:spPr>
      </p:pic>
      <p:sp>
        <p:nvSpPr>
          <p:cNvPr id="143" name="TextBox 142"/>
          <p:cNvSpPr txBox="1"/>
          <p:nvPr/>
        </p:nvSpPr>
        <p:spPr>
          <a:xfrm>
            <a:off x="15916320" y="18135600"/>
            <a:ext cx="1693092" cy="461665"/>
          </a:xfrm>
          <a:prstGeom prst="rect">
            <a:avLst/>
          </a:prstGeom>
          <a:solidFill>
            <a:srgbClr val="00B050"/>
          </a:solidFill>
        </p:spPr>
        <p:txBody>
          <a:bodyPr wrap="none" rtlCol="0">
            <a:spAutoFit/>
          </a:bodyPr>
          <a:lstStyle/>
          <a:p>
            <a:r>
              <a:rPr lang="en-US" sz="2400" dirty="0" smtClean="0"/>
              <a:t>Provisional</a:t>
            </a:r>
            <a:endParaRPr lang="en-US" sz="2400" dirty="0"/>
          </a:p>
        </p:txBody>
      </p:sp>
      <p:pic>
        <p:nvPicPr>
          <p:cNvPr id="1029" name="Picture 5"/>
          <p:cNvPicPr>
            <a:picLocks noChangeAspect="1" noChangeArrowheads="1"/>
          </p:cNvPicPr>
          <p:nvPr/>
        </p:nvPicPr>
        <p:blipFill>
          <a:blip r:embed="rId34" cstate="print"/>
          <a:srcRect/>
          <a:stretch>
            <a:fillRect/>
          </a:stretch>
        </p:blipFill>
        <p:spPr bwMode="auto">
          <a:xfrm>
            <a:off x="15925800" y="21259800"/>
            <a:ext cx="2286000" cy="2286000"/>
          </a:xfrm>
          <a:prstGeom prst="rect">
            <a:avLst/>
          </a:prstGeom>
          <a:noFill/>
          <a:ln w="9525">
            <a:noFill/>
            <a:miter lim="800000"/>
            <a:headEnd/>
            <a:tailEnd/>
          </a:ln>
        </p:spPr>
      </p:pic>
      <p:pic>
        <p:nvPicPr>
          <p:cNvPr id="5" name="Picture 6"/>
          <p:cNvPicPr>
            <a:picLocks noChangeAspect="1" noChangeArrowheads="1"/>
          </p:cNvPicPr>
          <p:nvPr/>
        </p:nvPicPr>
        <p:blipFill>
          <a:blip r:embed="rId35" cstate="print"/>
          <a:srcRect/>
          <a:stretch>
            <a:fillRect/>
          </a:stretch>
        </p:blipFill>
        <p:spPr bwMode="auto">
          <a:xfrm>
            <a:off x="15925800" y="23599333"/>
            <a:ext cx="2286000" cy="2286000"/>
          </a:xfrm>
          <a:prstGeom prst="rect">
            <a:avLst/>
          </a:prstGeom>
          <a:noFill/>
          <a:ln w="9525">
            <a:noFill/>
            <a:miter lim="800000"/>
            <a:headEnd/>
            <a:tailEnd/>
          </a:ln>
        </p:spPr>
      </p:pic>
      <p:pic>
        <p:nvPicPr>
          <p:cNvPr id="6" name="Picture 7"/>
          <p:cNvPicPr>
            <a:picLocks noChangeAspect="1" noChangeArrowheads="1"/>
          </p:cNvPicPr>
          <p:nvPr/>
        </p:nvPicPr>
        <p:blipFill>
          <a:blip r:embed="rId36" cstate="print"/>
          <a:srcRect/>
          <a:stretch>
            <a:fillRect/>
          </a:stretch>
        </p:blipFill>
        <p:spPr bwMode="auto">
          <a:xfrm>
            <a:off x="18409920" y="23599333"/>
            <a:ext cx="2286000" cy="2286000"/>
          </a:xfrm>
          <a:prstGeom prst="rect">
            <a:avLst/>
          </a:prstGeom>
          <a:noFill/>
          <a:ln w="9525">
            <a:noFill/>
            <a:miter lim="800000"/>
            <a:headEnd/>
            <a:tailEnd/>
          </a:ln>
        </p:spPr>
      </p:pic>
      <p:pic>
        <p:nvPicPr>
          <p:cNvPr id="8" name="Picture 8"/>
          <p:cNvPicPr>
            <a:picLocks noChangeAspect="1" noChangeArrowheads="1"/>
          </p:cNvPicPr>
          <p:nvPr/>
        </p:nvPicPr>
        <p:blipFill>
          <a:blip r:embed="rId37" cstate="print"/>
          <a:srcRect/>
          <a:stretch>
            <a:fillRect/>
          </a:stretch>
        </p:blipFill>
        <p:spPr bwMode="auto">
          <a:xfrm>
            <a:off x="20894040" y="23599333"/>
            <a:ext cx="2286000" cy="2286000"/>
          </a:xfrm>
          <a:prstGeom prst="rect">
            <a:avLst/>
          </a:prstGeom>
          <a:noFill/>
          <a:ln w="9525">
            <a:noFill/>
            <a:miter lim="800000"/>
            <a:headEnd/>
            <a:tailEnd/>
          </a:ln>
        </p:spPr>
      </p:pic>
      <p:pic>
        <p:nvPicPr>
          <p:cNvPr id="1033" name="Picture 9"/>
          <p:cNvPicPr>
            <a:picLocks noChangeAspect="1" noChangeArrowheads="1"/>
          </p:cNvPicPr>
          <p:nvPr/>
        </p:nvPicPr>
        <p:blipFill>
          <a:blip r:embed="rId38" cstate="print"/>
          <a:srcRect/>
          <a:stretch>
            <a:fillRect/>
          </a:stretch>
        </p:blipFill>
        <p:spPr bwMode="auto">
          <a:xfrm>
            <a:off x="23378160" y="23599333"/>
            <a:ext cx="2286000" cy="2286000"/>
          </a:xfrm>
          <a:prstGeom prst="rect">
            <a:avLst/>
          </a:prstGeom>
          <a:noFill/>
          <a:ln w="9525">
            <a:noFill/>
            <a:miter lim="800000"/>
            <a:headEnd/>
            <a:tailEnd/>
          </a:ln>
        </p:spPr>
      </p:pic>
      <p:pic>
        <p:nvPicPr>
          <p:cNvPr id="1034" name="Picture 10"/>
          <p:cNvPicPr>
            <a:picLocks noChangeAspect="1" noChangeArrowheads="1"/>
          </p:cNvPicPr>
          <p:nvPr/>
        </p:nvPicPr>
        <p:blipFill>
          <a:blip r:embed="rId39" cstate="print"/>
          <a:srcRect/>
          <a:stretch>
            <a:fillRect/>
          </a:stretch>
        </p:blipFill>
        <p:spPr bwMode="auto">
          <a:xfrm>
            <a:off x="25862280" y="23599333"/>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15335</TotalTime>
  <Words>1015</Words>
  <Application>Microsoft Office PowerPoint</Application>
  <PresentationFormat>Custom</PresentationFormat>
  <Paragraphs>157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yliu</dc:creator>
  <cp:lastModifiedBy>yliu</cp:lastModifiedBy>
  <cp:revision>1024</cp:revision>
  <dcterms:created xsi:type="dcterms:W3CDTF">2012-04-27T14:40:55Z</dcterms:created>
  <dcterms:modified xsi:type="dcterms:W3CDTF">2014-01-30T19:51:00Z</dcterms:modified>
</cp:coreProperties>
</file>