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0"/>
  </p:notesMasterIdLst>
  <p:sldIdLst>
    <p:sldId id="256" r:id="rId2"/>
    <p:sldId id="473" r:id="rId3"/>
    <p:sldId id="489" r:id="rId4"/>
    <p:sldId id="490" r:id="rId5"/>
    <p:sldId id="500" r:id="rId6"/>
    <p:sldId id="491" r:id="rId7"/>
    <p:sldId id="495" r:id="rId8"/>
    <p:sldId id="496" r:id="rId9"/>
    <p:sldId id="497" r:id="rId10"/>
    <p:sldId id="357" r:id="rId11"/>
    <p:sldId id="400" r:id="rId12"/>
    <p:sldId id="480" r:id="rId13"/>
    <p:sldId id="477" r:id="rId14"/>
    <p:sldId id="479" r:id="rId15"/>
    <p:sldId id="503" r:id="rId16"/>
    <p:sldId id="508" r:id="rId17"/>
    <p:sldId id="502" r:id="rId18"/>
    <p:sldId id="483" r:id="rId19"/>
    <p:sldId id="505" r:id="rId20"/>
    <p:sldId id="484" r:id="rId21"/>
    <p:sldId id="485" r:id="rId22"/>
    <p:sldId id="488" r:id="rId23"/>
    <p:sldId id="509" r:id="rId24"/>
    <p:sldId id="498" r:id="rId25"/>
    <p:sldId id="499" r:id="rId26"/>
    <p:sldId id="492" r:id="rId27"/>
    <p:sldId id="493" r:id="rId28"/>
    <p:sldId id="501" r:id="rId29"/>
  </p:sldIdLst>
  <p:sldSz cx="9144000" cy="6858000" type="screen4x3"/>
  <p:notesSz cx="6953250" cy="9010650"/>
  <p:defaultTextStyle>
    <a:defPPr>
      <a:defRPr lang="en-US"/>
    </a:defPPr>
    <a:lvl1pPr marL="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00FF"/>
    <a:srgbClr val="0066CC"/>
    <a:srgbClr val="990703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76" autoAdjust="0"/>
    <p:restoredTop sz="97736" autoAdjust="0"/>
  </p:normalViewPr>
  <p:slideViewPr>
    <p:cSldViewPr>
      <p:cViewPr>
        <p:scale>
          <a:sx n="70" d="100"/>
          <a:sy n="70" d="100"/>
        </p:scale>
        <p:origin x="-1589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wang\Documents\lwang\likun_wang\research\JPSS\CrIS_Instrument\ND_3475604_ILS_nonlinearity_ICT_emissivity_changes_proposed_for_Engineering_Packet_3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wang\Documents\lwang\likun_wang\research\JPSS\CrIS_Instrument\ND_3475604_ILS_nonlinearity_ICT_emissivity_changes_proposed_for_Engineering_Packet_3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628300463960049"/>
          <c:y val="6.3448776049503414E-2"/>
          <c:w val="0.78080032493443652"/>
          <c:h val="0.76137424398037401"/>
        </c:manualLayout>
      </c:layout>
      <c:barChart>
        <c:barDir val="col"/>
        <c:grouping val="clustered"/>
        <c:ser>
          <c:idx val="0"/>
          <c:order val="0"/>
          <c:tx>
            <c:v>ENG V33</c:v>
          </c:tx>
          <c:cat>
            <c:strRef>
              <c:f>'Nonlinearity a2 Parameters'!$B$7:$B$15</c:f>
              <c:strCache>
                <c:ptCount val="9"/>
                <c:pt idx="0">
                  <c:v>FOV1</c:v>
                </c:pt>
                <c:pt idx="1">
                  <c:v>FOV2</c:v>
                </c:pt>
                <c:pt idx="2">
                  <c:v>FOV3</c:v>
                </c:pt>
                <c:pt idx="3">
                  <c:v>FOV4</c:v>
                </c:pt>
                <c:pt idx="4">
                  <c:v>FOV5</c:v>
                </c:pt>
                <c:pt idx="5">
                  <c:v>FOV6</c:v>
                </c:pt>
                <c:pt idx="6">
                  <c:v>FOV7</c:v>
                </c:pt>
                <c:pt idx="7">
                  <c:v>FOV8</c:v>
                </c:pt>
                <c:pt idx="8">
                  <c:v>FOV9</c:v>
                </c:pt>
              </c:strCache>
            </c:strRef>
          </c:cat>
          <c:val>
            <c:numRef>
              <c:f>'Nonlinearity a2 Parameters'!$C$7:$C$15</c:f>
              <c:numCache>
                <c:formatCode>General</c:formatCode>
                <c:ptCount val="9"/>
                <c:pt idx="0">
                  <c:v>1.6219999999999998E-2</c:v>
                </c:pt>
                <c:pt idx="1">
                  <c:v>1.1370000000000024E-2</c:v>
                </c:pt>
                <c:pt idx="2">
                  <c:v>1.1920000000000062E-2</c:v>
                </c:pt>
                <c:pt idx="3">
                  <c:v>1.8339999999999999E-2</c:v>
                </c:pt>
                <c:pt idx="4">
                  <c:v>9.4500000000000452E-3</c:v>
                </c:pt>
                <c:pt idx="5">
                  <c:v>1.225E-2</c:v>
                </c:pt>
                <c:pt idx="6">
                  <c:v>1.182000000000006E-2</c:v>
                </c:pt>
                <c:pt idx="7">
                  <c:v>1.3770000000000029E-2</c:v>
                </c:pt>
                <c:pt idx="8">
                  <c:v>2.4280000000000048E-2</c:v>
                </c:pt>
              </c:numCache>
            </c:numRef>
          </c:val>
        </c:ser>
        <c:ser>
          <c:idx val="1"/>
          <c:order val="1"/>
          <c:tx>
            <c:v>Proposed</c:v>
          </c:tx>
          <c:cat>
            <c:strRef>
              <c:f>'Nonlinearity a2 Parameters'!$B$7:$B$15</c:f>
              <c:strCache>
                <c:ptCount val="9"/>
                <c:pt idx="0">
                  <c:v>FOV1</c:v>
                </c:pt>
                <c:pt idx="1">
                  <c:v>FOV2</c:v>
                </c:pt>
                <c:pt idx="2">
                  <c:v>FOV3</c:v>
                </c:pt>
                <c:pt idx="3">
                  <c:v>FOV4</c:v>
                </c:pt>
                <c:pt idx="4">
                  <c:v>FOV5</c:v>
                </c:pt>
                <c:pt idx="5">
                  <c:v>FOV6</c:v>
                </c:pt>
                <c:pt idx="6">
                  <c:v>FOV7</c:v>
                </c:pt>
                <c:pt idx="7">
                  <c:v>FOV8</c:v>
                </c:pt>
                <c:pt idx="8">
                  <c:v>FOV9</c:v>
                </c:pt>
              </c:strCache>
            </c:strRef>
          </c:cat>
          <c:val>
            <c:numRef>
              <c:f>'Nonlinearity a2 Parameters'!$I$7:$I$15</c:f>
              <c:numCache>
                <c:formatCode>General</c:formatCode>
                <c:ptCount val="9"/>
                <c:pt idx="0">
                  <c:v>1.9359999999999999E-2</c:v>
                </c:pt>
                <c:pt idx="1">
                  <c:v>1.4330000000000001E-2</c:v>
                </c:pt>
                <c:pt idx="2">
                  <c:v>1.6090000000000031E-2</c:v>
                </c:pt>
                <c:pt idx="3">
                  <c:v>2.1920000000000002E-2</c:v>
                </c:pt>
                <c:pt idx="4">
                  <c:v>1.3410000000000024E-2</c:v>
                </c:pt>
                <c:pt idx="5">
                  <c:v>1.6370000000000048E-2</c:v>
                </c:pt>
                <c:pt idx="6">
                  <c:v>1.4640000000000025E-2</c:v>
                </c:pt>
                <c:pt idx="7">
                  <c:v>1.7320000000000051E-2</c:v>
                </c:pt>
                <c:pt idx="8">
                  <c:v>3.0450000000000046E-2</c:v>
                </c:pt>
              </c:numCache>
            </c:numRef>
          </c:val>
        </c:ser>
        <c:axId val="97559680"/>
        <c:axId val="97731328"/>
      </c:barChart>
      <c:catAx>
        <c:axId val="97559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/>
                  <a:t>CrIS FOV Number</a:t>
                </a:r>
              </a:p>
            </c:rich>
          </c:tx>
          <c:layout/>
        </c:title>
        <c:numFmt formatCode="#,##0.00" sourceLinked="0"/>
        <c:maj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97731328"/>
        <c:crosses val="autoZero"/>
        <c:auto val="1"/>
        <c:lblAlgn val="ctr"/>
        <c:lblOffset val="100"/>
      </c:catAx>
      <c:valAx>
        <c:axId val="977313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 dirty="0"/>
                  <a:t>A2  </a:t>
                </a:r>
                <a:r>
                  <a:rPr lang="en-US" sz="1400" baseline="0" dirty="0" smtClean="0"/>
                  <a:t> </a:t>
                </a:r>
                <a:r>
                  <a:rPr lang="en-US" sz="1400" baseline="0" dirty="0"/>
                  <a:t>(/1V)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9755968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000" baseline="0"/>
            </a:pPr>
            <a:endParaRPr lang="en-US"/>
          </a:p>
        </c:txPr>
      </c:legendEntry>
      <c:layout>
        <c:manualLayout>
          <c:xMode val="edge"/>
          <c:yMode val="edge"/>
          <c:x val="0.35722464608014781"/>
          <c:y val="8.2857135866945694E-2"/>
          <c:w val="0.46701557685724226"/>
          <c:h val="0.10416104295604299"/>
        </c:manualLayout>
      </c:layout>
    </c:legend>
    <c:plotVisOnly val="1"/>
  </c:chart>
  <c:txPr>
    <a:bodyPr/>
    <a:lstStyle/>
    <a:p>
      <a:pPr>
        <a:defRPr sz="2000" baseline="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573865232478578"/>
          <c:y val="0.10031624945486825"/>
          <c:w val="0.86099875294508621"/>
          <c:h val="0.75362514616673992"/>
        </c:manualLayout>
      </c:layout>
      <c:barChart>
        <c:barDir val="col"/>
        <c:grouping val="clustered"/>
        <c:ser>
          <c:idx val="0"/>
          <c:order val="0"/>
          <c:cat>
            <c:strRef>
              <c:f>'Nonlinearity a2 Parameters'!$B$16:$B$24</c:f>
              <c:strCache>
                <c:ptCount val="9"/>
                <c:pt idx="0">
                  <c:v>FOV1</c:v>
                </c:pt>
                <c:pt idx="1">
                  <c:v>FOV2</c:v>
                </c:pt>
                <c:pt idx="2">
                  <c:v>FOV3</c:v>
                </c:pt>
                <c:pt idx="3">
                  <c:v>FOV4</c:v>
                </c:pt>
                <c:pt idx="4">
                  <c:v>FOV5</c:v>
                </c:pt>
                <c:pt idx="5">
                  <c:v>FOV6</c:v>
                </c:pt>
                <c:pt idx="6">
                  <c:v>FOV7</c:v>
                </c:pt>
                <c:pt idx="7">
                  <c:v>FOV8</c:v>
                </c:pt>
                <c:pt idx="8">
                  <c:v>FOV9</c:v>
                </c:pt>
              </c:strCache>
            </c:strRef>
          </c:cat>
          <c:val>
            <c:numRef>
              <c:f>'Nonlinearity a2 Parameters'!$C$16:$C$24</c:f>
              <c:numCache>
                <c:formatCode>General</c:formatCode>
                <c:ptCount val="9"/>
                <c:pt idx="0">
                  <c:v>5.6400000000000113E-3</c:v>
                </c:pt>
                <c:pt idx="1">
                  <c:v>1.9760000000000073E-2</c:v>
                </c:pt>
                <c:pt idx="2">
                  <c:v>2.904000000000001E-2</c:v>
                </c:pt>
                <c:pt idx="3">
                  <c:v>1.1330000000000003E-2</c:v>
                </c:pt>
                <c:pt idx="4">
                  <c:v>1.413E-2</c:v>
                </c:pt>
                <c:pt idx="5">
                  <c:v>3.7900000000000112E-3</c:v>
                </c:pt>
                <c:pt idx="6">
                  <c:v>8.7220000000000006E-2</c:v>
                </c:pt>
                <c:pt idx="7">
                  <c:v>4.224E-2</c:v>
                </c:pt>
                <c:pt idx="8">
                  <c:v>1.7600000000000042E-3</c:v>
                </c:pt>
              </c:numCache>
            </c:numRef>
          </c:val>
        </c:ser>
        <c:ser>
          <c:idx val="1"/>
          <c:order val="1"/>
          <c:cat>
            <c:strRef>
              <c:f>'Nonlinearity a2 Parameters'!$B$16:$B$24</c:f>
              <c:strCache>
                <c:ptCount val="9"/>
                <c:pt idx="0">
                  <c:v>FOV1</c:v>
                </c:pt>
                <c:pt idx="1">
                  <c:v>FOV2</c:v>
                </c:pt>
                <c:pt idx="2">
                  <c:v>FOV3</c:v>
                </c:pt>
                <c:pt idx="3">
                  <c:v>FOV4</c:v>
                </c:pt>
                <c:pt idx="4">
                  <c:v>FOV5</c:v>
                </c:pt>
                <c:pt idx="5">
                  <c:v>FOV6</c:v>
                </c:pt>
                <c:pt idx="6">
                  <c:v>FOV7</c:v>
                </c:pt>
                <c:pt idx="7">
                  <c:v>FOV8</c:v>
                </c:pt>
                <c:pt idx="8">
                  <c:v>FOV9</c:v>
                </c:pt>
              </c:strCache>
            </c:strRef>
          </c:cat>
          <c:val>
            <c:numRef>
              <c:f>'Nonlinearity a2 Parameters'!$I$16:$I$24</c:f>
              <c:numCache>
                <c:formatCode>General</c:formatCode>
                <c:ptCount val="9"/>
                <c:pt idx="0">
                  <c:v>5.2900000000000134E-3</c:v>
                </c:pt>
                <c:pt idx="1">
                  <c:v>2.1559999999999999E-2</c:v>
                </c:pt>
                <c:pt idx="2">
                  <c:v>2.9240000000000002E-2</c:v>
                </c:pt>
                <c:pt idx="3">
                  <c:v>1.2149999999999998E-2</c:v>
                </c:pt>
                <c:pt idx="4">
                  <c:v>1.435E-2</c:v>
                </c:pt>
                <c:pt idx="5">
                  <c:v>3.7200000000000141E-3</c:v>
                </c:pt>
                <c:pt idx="6">
                  <c:v>0.10702000000000024</c:v>
                </c:pt>
                <c:pt idx="7">
                  <c:v>4.564E-2</c:v>
                </c:pt>
                <c:pt idx="8">
                  <c:v>2.5600000000000084E-3</c:v>
                </c:pt>
              </c:numCache>
            </c:numRef>
          </c:val>
        </c:ser>
        <c:axId val="97752960"/>
        <c:axId val="97759232"/>
      </c:barChart>
      <c:catAx>
        <c:axId val="97752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aseline="0"/>
                  <a:t>CrIS FOV Number</a:t>
                </a:r>
                <a:endParaRPr lang="en-US" sz="1200"/>
              </a:p>
            </c:rich>
          </c:tx>
          <c:layout/>
        </c:title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97759232"/>
        <c:crosses val="autoZero"/>
        <c:auto val="1"/>
        <c:lblAlgn val="ctr"/>
        <c:lblOffset val="100"/>
      </c:catAx>
      <c:valAx>
        <c:axId val="977592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A2     (1/V)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97752960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4AEA1-50F5-422D-998C-DE5C6D973D3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FA18422-DB11-4FD2-ACC0-4E68781D0FFA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04/02/2012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First SDR product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1E76ED-A8F7-4174-A5E9-C59F196DCEAE}" type="parTrans" cxnId="{4E4C0DFE-1D3B-476F-A156-6AA7E6BCAADC}">
      <dgm:prSet/>
      <dgm:spPr/>
      <dgm:t>
        <a:bodyPr/>
        <a:lstStyle/>
        <a:p>
          <a:endParaRPr lang="en-US"/>
        </a:p>
      </dgm:t>
    </dgm:pt>
    <dgm:pt modelId="{8418EF1C-200F-46A9-A003-6B70A751E25A}" type="sibTrans" cxnId="{4E4C0DFE-1D3B-476F-A156-6AA7E6BCAADC}">
      <dgm:prSet/>
      <dgm:spPr/>
      <dgm:t>
        <a:bodyPr/>
        <a:lstStyle/>
        <a:p>
          <a:endParaRPr lang="en-US"/>
        </a:p>
      </dgm:t>
    </dgm:pt>
    <dgm:pt modelId="{A88BC0CC-6BDD-4A0F-BFE2-DC6DC1568E38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04/19/2012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Beta status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C53CA7-E28A-4C3D-BE4B-0C19ED17AE36}" type="parTrans" cxnId="{7270F30B-535F-4F25-B935-C6C7C95775B2}">
      <dgm:prSet/>
      <dgm:spPr/>
      <dgm:t>
        <a:bodyPr/>
        <a:lstStyle/>
        <a:p>
          <a:endParaRPr lang="en-US"/>
        </a:p>
      </dgm:t>
    </dgm:pt>
    <dgm:pt modelId="{F65776D2-0040-4CC4-9AF1-CDE92B99E29F}" type="sibTrans" cxnId="{7270F30B-535F-4F25-B935-C6C7C95775B2}">
      <dgm:prSet/>
      <dgm:spPr/>
      <dgm:t>
        <a:bodyPr/>
        <a:lstStyle/>
        <a:p>
          <a:endParaRPr lang="en-US"/>
        </a:p>
      </dgm:t>
    </dgm:pt>
    <dgm:pt modelId="{D2613A60-EA99-4683-994D-17F198080ECF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01/13/2013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Provisional status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819891-23AC-49B3-9540-7CBF278F3421}" type="parTrans" cxnId="{E1A30CFE-7A79-45E6-ADF3-AFFC2CDA02E9}">
      <dgm:prSet/>
      <dgm:spPr/>
      <dgm:t>
        <a:bodyPr/>
        <a:lstStyle/>
        <a:p>
          <a:endParaRPr lang="en-US"/>
        </a:p>
      </dgm:t>
    </dgm:pt>
    <dgm:pt modelId="{60873DF6-6A8B-4D93-9749-55114C7017C3}" type="sibTrans" cxnId="{E1A30CFE-7A79-45E6-ADF3-AFFC2CDA02E9}">
      <dgm:prSet/>
      <dgm:spPr/>
      <dgm:t>
        <a:bodyPr/>
        <a:lstStyle/>
        <a:p>
          <a:endParaRPr lang="en-US"/>
        </a:p>
      </dgm:t>
    </dgm:pt>
    <dgm:pt modelId="{4FB7A4E9-4C1C-4CFE-81F0-3D10BD4C1EE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10/15/2014 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Full spectral resolution mode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4850B6-1FEA-45B7-8D15-3D617624EAC3}" type="parTrans" cxnId="{153FA47E-07DF-4DDD-AF00-EBA1555940BD}">
      <dgm:prSet/>
      <dgm:spPr/>
      <dgm:t>
        <a:bodyPr/>
        <a:lstStyle/>
        <a:p>
          <a:endParaRPr lang="en-US"/>
        </a:p>
      </dgm:t>
    </dgm:pt>
    <dgm:pt modelId="{ABFA4191-A0C6-443D-9A89-A1A81FEFC34A}" type="sibTrans" cxnId="{153FA47E-07DF-4DDD-AF00-EBA1555940BD}">
      <dgm:prSet/>
      <dgm:spPr/>
      <dgm:t>
        <a:bodyPr/>
        <a:lstStyle/>
        <a:p>
          <a:endParaRPr lang="en-US"/>
        </a:p>
      </dgm:t>
    </dgm:pt>
    <dgm:pt modelId="{10E052D3-5A89-4816-B9AC-DCFAE0FFB8A7}">
      <dgm:prSet phldrT="[Text]"/>
      <dgm:spPr/>
      <dgm:t>
        <a:bodyPr/>
        <a:lstStyle/>
        <a:p>
          <a:endParaRPr lang="en-US" dirty="0"/>
        </a:p>
      </dgm:t>
    </dgm:pt>
    <dgm:pt modelId="{0CC43643-3A55-445E-BF63-87A7938D3F60}" type="parTrans" cxnId="{3ACD5825-2483-458D-97B5-438BBBD0D82E}">
      <dgm:prSet/>
      <dgm:spPr/>
      <dgm:t>
        <a:bodyPr/>
        <a:lstStyle/>
        <a:p>
          <a:endParaRPr lang="en-US"/>
        </a:p>
      </dgm:t>
    </dgm:pt>
    <dgm:pt modelId="{5CC169F8-0A76-49EE-93FC-C211ED23002A}" type="sibTrans" cxnId="{3ACD5825-2483-458D-97B5-438BBBD0D82E}">
      <dgm:prSet/>
      <dgm:spPr/>
      <dgm:t>
        <a:bodyPr/>
        <a:lstStyle/>
        <a:p>
          <a:endParaRPr lang="en-US"/>
        </a:p>
      </dgm:t>
    </dgm:pt>
    <dgm:pt modelId="{2B70DBAF-B9DB-4684-843C-50683E8BA17E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02/20/2014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Validation status;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Calibration algorithm and 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coefficient updates (Mx8.1</a:t>
          </a:r>
          <a:r>
            <a:rPr lang="en-US" b="1" dirty="0" smtClean="0"/>
            <a:t>) </a:t>
          </a:r>
          <a:r>
            <a:rPr lang="en-US" dirty="0" smtClean="0"/>
            <a:t> </a:t>
          </a:r>
        </a:p>
      </dgm:t>
    </dgm:pt>
    <dgm:pt modelId="{97659521-9C8E-49E5-85FF-F3DAC4CEE0EB}" type="sibTrans" cxnId="{3B930AA8-0495-408F-93E5-C181B2F1151A}">
      <dgm:prSet/>
      <dgm:spPr/>
      <dgm:t>
        <a:bodyPr/>
        <a:lstStyle/>
        <a:p>
          <a:endParaRPr lang="en-US"/>
        </a:p>
      </dgm:t>
    </dgm:pt>
    <dgm:pt modelId="{58066B65-202C-4BC0-912A-887C8204B131}" type="parTrans" cxnId="{3B930AA8-0495-408F-93E5-C181B2F1151A}">
      <dgm:prSet/>
      <dgm:spPr/>
      <dgm:t>
        <a:bodyPr/>
        <a:lstStyle/>
        <a:p>
          <a:endParaRPr lang="en-US"/>
        </a:p>
      </dgm:t>
    </dgm:pt>
    <dgm:pt modelId="{8B31B89E-3309-4C5B-BBF5-CF4A287E216C}" type="pres">
      <dgm:prSet presAssocID="{9B34AEA1-50F5-422D-998C-DE5C6D973D36}" presName="arrowDiagram" presStyleCnt="0">
        <dgm:presLayoutVars>
          <dgm:chMax val="5"/>
          <dgm:dir/>
          <dgm:resizeHandles val="exact"/>
        </dgm:presLayoutVars>
      </dgm:prSet>
      <dgm:spPr/>
    </dgm:pt>
    <dgm:pt modelId="{985DF36D-36F2-4F95-AB6A-A56049B193F7}" type="pres">
      <dgm:prSet presAssocID="{9B34AEA1-50F5-422D-998C-DE5C6D973D36}" presName="arrow" presStyleLbl="bgShp" presStyleIdx="0" presStyleCnt="1"/>
      <dgm:spPr/>
    </dgm:pt>
    <dgm:pt modelId="{46A08D28-4FB9-4B48-9202-DD20861AEF69}" type="pres">
      <dgm:prSet presAssocID="{9B34AEA1-50F5-422D-998C-DE5C6D973D36}" presName="arrowDiagram5" presStyleCnt="0"/>
      <dgm:spPr/>
    </dgm:pt>
    <dgm:pt modelId="{CAA64481-CD61-4AF1-BFAA-D20FFDDD91C6}" type="pres">
      <dgm:prSet presAssocID="{6FA18422-DB11-4FD2-ACC0-4E68781D0FFA}" presName="bullet5a" presStyleLbl="node1" presStyleIdx="0" presStyleCnt="5" custLinFactX="-129446" custLinFactY="183828" custLinFactNeighborX="-200000" custLinFactNeighborY="200000"/>
      <dgm:spPr/>
    </dgm:pt>
    <dgm:pt modelId="{76E261E0-C21C-4381-B751-64B1CDC7C3B9}" type="pres">
      <dgm:prSet presAssocID="{6FA18422-DB11-4FD2-ACC0-4E68781D0FFA}" presName="textBox5a" presStyleLbl="revTx" presStyleIdx="0" presStyleCnt="5" custScaleX="145275" custScaleY="39972" custLinFactNeighborX="-25709" custLinFactNeighborY="24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0C678-73E4-4E5B-8D48-A503EE5F3806}" type="pres">
      <dgm:prSet presAssocID="{A88BC0CC-6BDD-4A0F-BFE2-DC6DC1568E38}" presName="bullet5b" presStyleLbl="node1" presStyleIdx="1" presStyleCnt="5"/>
      <dgm:spPr/>
    </dgm:pt>
    <dgm:pt modelId="{BDDB01AE-CE55-42E8-9A6B-62690E56AEC6}" type="pres">
      <dgm:prSet presAssocID="{A88BC0CC-6BDD-4A0F-BFE2-DC6DC1568E38}" presName="textBox5b" presStyleLbl="revTx" presStyleIdx="1" presStyleCnt="5" custScaleX="110000" custScaleY="97864" custLinFactNeighborY="5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7FC07-6B5C-41F5-B57C-5F19B52D81B4}" type="pres">
      <dgm:prSet presAssocID="{D2613A60-EA99-4683-994D-17F198080ECF}" presName="bullet5c" presStyleLbl="node1" presStyleIdx="2" presStyleCnt="5"/>
      <dgm:spPr/>
    </dgm:pt>
    <dgm:pt modelId="{A4431670-6274-49E9-8EA4-BD523F74A90F}" type="pres">
      <dgm:prSet presAssocID="{D2613A60-EA99-4683-994D-17F198080ECF}" presName="textBox5c" presStyleLbl="revTx" presStyleIdx="2" presStyleCnt="5" custScaleX="150371" custScaleY="85729" custLinFactNeighborX="401" custLinFactNeighborY="4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8C747-0FB5-4BBC-86C6-351BE87B7322}" type="pres">
      <dgm:prSet presAssocID="{2B70DBAF-B9DB-4684-843C-50683E8BA17E}" presName="bullet5d" presStyleLbl="node1" presStyleIdx="3" presStyleCnt="5"/>
      <dgm:spPr/>
    </dgm:pt>
    <dgm:pt modelId="{894BBB2E-04AF-4ABC-B839-2893417BFEAB}" type="pres">
      <dgm:prSet presAssocID="{2B70DBAF-B9DB-4684-843C-50683E8BA17E}" presName="textBox5d" presStyleLbl="revTx" presStyleIdx="3" presStyleCnt="5" custScaleX="142084" custScaleY="30647" custLinFactNeighborX="-12292" custLinFactNeighborY="-26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514E4-3DBE-42CE-AB54-EC6BF847B37C}" type="pres">
      <dgm:prSet presAssocID="{4FB7A4E9-4C1C-4CFE-81F0-3D10BD4C1EE7}" presName="bullet5e" presStyleLbl="node1" presStyleIdx="4" presStyleCnt="5"/>
      <dgm:spPr/>
    </dgm:pt>
    <dgm:pt modelId="{4E87DC50-A402-4A86-9A2B-D178E1E61314}" type="pres">
      <dgm:prSet presAssocID="{4FB7A4E9-4C1C-4CFE-81F0-3D10BD4C1EE7}" presName="textBox5e" presStyleLbl="revTx" presStyleIdx="4" presStyleCnt="5" custScaleX="110000" custScaleY="96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4C0DFE-1D3B-476F-A156-6AA7E6BCAADC}" srcId="{9B34AEA1-50F5-422D-998C-DE5C6D973D36}" destId="{6FA18422-DB11-4FD2-ACC0-4E68781D0FFA}" srcOrd="0" destOrd="0" parTransId="{3D1E76ED-A8F7-4174-A5E9-C59F196DCEAE}" sibTransId="{8418EF1C-200F-46A9-A003-6B70A751E25A}"/>
    <dgm:cxn modelId="{D139D50E-C363-4287-BD4E-CB9CA6704A6F}" type="presOf" srcId="{9B34AEA1-50F5-422D-998C-DE5C6D973D36}" destId="{8B31B89E-3309-4C5B-BBF5-CF4A287E216C}" srcOrd="0" destOrd="0" presId="urn:microsoft.com/office/officeart/2005/8/layout/arrow2"/>
    <dgm:cxn modelId="{153FA47E-07DF-4DDD-AF00-EBA1555940BD}" srcId="{9B34AEA1-50F5-422D-998C-DE5C6D973D36}" destId="{4FB7A4E9-4C1C-4CFE-81F0-3D10BD4C1EE7}" srcOrd="4" destOrd="0" parTransId="{CB4850B6-1FEA-45B7-8D15-3D617624EAC3}" sibTransId="{ABFA4191-A0C6-443D-9A89-A1A81FEFC34A}"/>
    <dgm:cxn modelId="{0EF9D18D-C596-42E0-A04F-43E2FC14D78E}" type="presOf" srcId="{6FA18422-DB11-4FD2-ACC0-4E68781D0FFA}" destId="{76E261E0-C21C-4381-B751-64B1CDC7C3B9}" srcOrd="0" destOrd="0" presId="urn:microsoft.com/office/officeart/2005/8/layout/arrow2"/>
    <dgm:cxn modelId="{C06C2BA3-3534-4B0A-BF6B-E6F218023BB4}" type="presOf" srcId="{A88BC0CC-6BDD-4A0F-BFE2-DC6DC1568E38}" destId="{BDDB01AE-CE55-42E8-9A6B-62690E56AEC6}" srcOrd="0" destOrd="0" presId="urn:microsoft.com/office/officeart/2005/8/layout/arrow2"/>
    <dgm:cxn modelId="{3B930AA8-0495-408F-93E5-C181B2F1151A}" srcId="{9B34AEA1-50F5-422D-998C-DE5C6D973D36}" destId="{2B70DBAF-B9DB-4684-843C-50683E8BA17E}" srcOrd="3" destOrd="0" parTransId="{58066B65-202C-4BC0-912A-887C8204B131}" sibTransId="{97659521-9C8E-49E5-85FF-F3DAC4CEE0EB}"/>
    <dgm:cxn modelId="{3ACD5825-2483-458D-97B5-438BBBD0D82E}" srcId="{9B34AEA1-50F5-422D-998C-DE5C6D973D36}" destId="{10E052D3-5A89-4816-B9AC-DCFAE0FFB8A7}" srcOrd="5" destOrd="0" parTransId="{0CC43643-3A55-445E-BF63-87A7938D3F60}" sibTransId="{5CC169F8-0A76-49EE-93FC-C211ED23002A}"/>
    <dgm:cxn modelId="{E1A30CFE-7A79-45E6-ADF3-AFFC2CDA02E9}" srcId="{9B34AEA1-50F5-422D-998C-DE5C6D973D36}" destId="{D2613A60-EA99-4683-994D-17F198080ECF}" srcOrd="2" destOrd="0" parTransId="{D9819891-23AC-49B3-9540-7CBF278F3421}" sibTransId="{60873DF6-6A8B-4D93-9749-55114C7017C3}"/>
    <dgm:cxn modelId="{45CD6871-BB89-4042-AA9A-6946F21915DE}" type="presOf" srcId="{D2613A60-EA99-4683-994D-17F198080ECF}" destId="{A4431670-6274-49E9-8EA4-BD523F74A90F}" srcOrd="0" destOrd="0" presId="urn:microsoft.com/office/officeart/2005/8/layout/arrow2"/>
    <dgm:cxn modelId="{491CBEA9-D4BA-4573-AE31-B98274EE6CAC}" type="presOf" srcId="{4FB7A4E9-4C1C-4CFE-81F0-3D10BD4C1EE7}" destId="{4E87DC50-A402-4A86-9A2B-D178E1E61314}" srcOrd="0" destOrd="0" presId="urn:microsoft.com/office/officeart/2005/8/layout/arrow2"/>
    <dgm:cxn modelId="{292016BE-C337-4D22-B522-E61CFA04F74D}" type="presOf" srcId="{2B70DBAF-B9DB-4684-843C-50683E8BA17E}" destId="{894BBB2E-04AF-4ABC-B839-2893417BFEAB}" srcOrd="0" destOrd="0" presId="urn:microsoft.com/office/officeart/2005/8/layout/arrow2"/>
    <dgm:cxn modelId="{7270F30B-535F-4F25-B935-C6C7C95775B2}" srcId="{9B34AEA1-50F5-422D-998C-DE5C6D973D36}" destId="{A88BC0CC-6BDD-4A0F-BFE2-DC6DC1568E38}" srcOrd="1" destOrd="0" parTransId="{85C53CA7-E28A-4C3D-BE4B-0C19ED17AE36}" sibTransId="{F65776D2-0040-4CC4-9AF1-CDE92B99E29F}"/>
    <dgm:cxn modelId="{E6806F3C-9E6F-4BF9-AFAB-522C8F9E20CC}" type="presParOf" srcId="{8B31B89E-3309-4C5B-BBF5-CF4A287E216C}" destId="{985DF36D-36F2-4F95-AB6A-A56049B193F7}" srcOrd="0" destOrd="0" presId="urn:microsoft.com/office/officeart/2005/8/layout/arrow2"/>
    <dgm:cxn modelId="{1B64D37F-2F46-481D-9809-9FEC4F9DE9A9}" type="presParOf" srcId="{8B31B89E-3309-4C5B-BBF5-CF4A287E216C}" destId="{46A08D28-4FB9-4B48-9202-DD20861AEF69}" srcOrd="1" destOrd="0" presId="urn:microsoft.com/office/officeart/2005/8/layout/arrow2"/>
    <dgm:cxn modelId="{4DFEDE84-315F-4B57-B179-51E6F6778404}" type="presParOf" srcId="{46A08D28-4FB9-4B48-9202-DD20861AEF69}" destId="{CAA64481-CD61-4AF1-BFAA-D20FFDDD91C6}" srcOrd="0" destOrd="0" presId="urn:microsoft.com/office/officeart/2005/8/layout/arrow2"/>
    <dgm:cxn modelId="{6A75B661-1336-4F78-928B-B568E8FE8783}" type="presParOf" srcId="{46A08D28-4FB9-4B48-9202-DD20861AEF69}" destId="{76E261E0-C21C-4381-B751-64B1CDC7C3B9}" srcOrd="1" destOrd="0" presId="urn:microsoft.com/office/officeart/2005/8/layout/arrow2"/>
    <dgm:cxn modelId="{71B7A617-9328-43C9-924B-AE06CC0C483C}" type="presParOf" srcId="{46A08D28-4FB9-4B48-9202-DD20861AEF69}" destId="{1AA0C678-73E4-4E5B-8D48-A503EE5F3806}" srcOrd="2" destOrd="0" presId="urn:microsoft.com/office/officeart/2005/8/layout/arrow2"/>
    <dgm:cxn modelId="{2768565A-F6D9-4218-8F37-628CFFD9537F}" type="presParOf" srcId="{46A08D28-4FB9-4B48-9202-DD20861AEF69}" destId="{BDDB01AE-CE55-42E8-9A6B-62690E56AEC6}" srcOrd="3" destOrd="0" presId="urn:microsoft.com/office/officeart/2005/8/layout/arrow2"/>
    <dgm:cxn modelId="{CAF2A192-8924-451F-B492-088D4B0ED91A}" type="presParOf" srcId="{46A08D28-4FB9-4B48-9202-DD20861AEF69}" destId="{00B7FC07-6B5C-41F5-B57C-5F19B52D81B4}" srcOrd="4" destOrd="0" presId="urn:microsoft.com/office/officeart/2005/8/layout/arrow2"/>
    <dgm:cxn modelId="{4B7492D5-3F40-41D9-81DE-2190F519F925}" type="presParOf" srcId="{46A08D28-4FB9-4B48-9202-DD20861AEF69}" destId="{A4431670-6274-49E9-8EA4-BD523F74A90F}" srcOrd="5" destOrd="0" presId="urn:microsoft.com/office/officeart/2005/8/layout/arrow2"/>
    <dgm:cxn modelId="{29B7332C-5210-4570-A2B0-4B1FA428BD1D}" type="presParOf" srcId="{46A08D28-4FB9-4B48-9202-DD20861AEF69}" destId="{8C08C747-0FB5-4BBC-86C6-351BE87B7322}" srcOrd="6" destOrd="0" presId="urn:microsoft.com/office/officeart/2005/8/layout/arrow2"/>
    <dgm:cxn modelId="{5B0F391C-A595-45E6-98B7-291E4C2B0861}" type="presParOf" srcId="{46A08D28-4FB9-4B48-9202-DD20861AEF69}" destId="{894BBB2E-04AF-4ABC-B839-2893417BFEAB}" srcOrd="7" destOrd="0" presId="urn:microsoft.com/office/officeart/2005/8/layout/arrow2"/>
    <dgm:cxn modelId="{D0DE4BFC-258F-4883-AA02-3BEEB4BC70C0}" type="presParOf" srcId="{46A08D28-4FB9-4B48-9202-DD20861AEF69}" destId="{C1B514E4-3DBE-42CE-AB54-EC6BF847B37C}" srcOrd="8" destOrd="0" presId="urn:microsoft.com/office/officeart/2005/8/layout/arrow2"/>
    <dgm:cxn modelId="{F949BAA0-C959-45D1-A379-B39C6354F7D2}" type="presParOf" srcId="{46A08D28-4FB9-4B48-9202-DD20861AEF69}" destId="{4E87DC50-A402-4A86-9A2B-D178E1E6131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138DB-7A8B-4B7E-AB85-6DC55663C68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69F4A1-8212-4FE4-BFD1-9F7AD99E6F71}">
      <dgm:prSet phldrT="[Text]"/>
      <dgm:spPr/>
      <dgm:t>
        <a:bodyPr/>
        <a:lstStyle/>
        <a:p>
          <a:r>
            <a:rPr lang="en-US" dirty="0" smtClean="0"/>
            <a:t>Mx6.3/6.4</a:t>
          </a:r>
        </a:p>
        <a:p>
          <a:r>
            <a:rPr lang="en-US" dirty="0" smtClean="0"/>
            <a:t>2012-10-15</a:t>
          </a:r>
          <a:endParaRPr lang="en-US" dirty="0"/>
        </a:p>
      </dgm:t>
    </dgm:pt>
    <dgm:pt modelId="{D0E65897-30E8-4699-9E36-8BE9309378D5}" type="parTrans" cxnId="{1DB3F87F-2835-4F30-B96C-9866EAF44C0A}">
      <dgm:prSet/>
      <dgm:spPr/>
      <dgm:t>
        <a:bodyPr/>
        <a:lstStyle/>
        <a:p>
          <a:endParaRPr lang="en-US"/>
        </a:p>
      </dgm:t>
    </dgm:pt>
    <dgm:pt modelId="{F405479D-6FF2-417B-AEFA-6C619B8D142A}" type="sibTrans" cxnId="{1DB3F87F-2835-4F30-B96C-9866EAF44C0A}">
      <dgm:prSet/>
      <dgm:spPr/>
      <dgm:t>
        <a:bodyPr/>
        <a:lstStyle/>
        <a:p>
          <a:endParaRPr lang="en-US"/>
        </a:p>
      </dgm:t>
    </dgm:pt>
    <dgm:pt modelId="{4B25BD7E-4A6F-4820-8E24-162D57C6A384}">
      <dgm:prSet phldrT="[Text]" custT="1"/>
      <dgm:spPr/>
      <dgm:t>
        <a:bodyPr/>
        <a:lstStyle/>
        <a:p>
          <a:r>
            <a:rPr lang="en-US" sz="1050" dirty="0" smtClean="0"/>
            <a:t>Geo bug fixed</a:t>
          </a:r>
          <a:endParaRPr lang="en-US" sz="1050" dirty="0"/>
        </a:p>
      </dgm:t>
    </dgm:pt>
    <dgm:pt modelId="{56B61E78-862C-4884-8D07-0FEC3D49ACAE}" type="parTrans" cxnId="{C156BBAC-D311-491F-B5D8-4015F115D56E}">
      <dgm:prSet/>
      <dgm:spPr/>
      <dgm:t>
        <a:bodyPr/>
        <a:lstStyle/>
        <a:p>
          <a:endParaRPr lang="en-US"/>
        </a:p>
      </dgm:t>
    </dgm:pt>
    <dgm:pt modelId="{F203222A-5730-462D-9E75-9A2C78CA0F37}" type="sibTrans" cxnId="{C156BBAC-D311-491F-B5D8-4015F115D56E}">
      <dgm:prSet/>
      <dgm:spPr/>
      <dgm:t>
        <a:bodyPr/>
        <a:lstStyle/>
        <a:p>
          <a:endParaRPr lang="en-US"/>
        </a:p>
      </dgm:t>
    </dgm:pt>
    <dgm:pt modelId="{FAEAE33A-B94F-428B-BA06-F6AF71E447DE}">
      <dgm:prSet phldrT="[Text]" custT="1"/>
      <dgm:spPr/>
      <dgm:t>
        <a:bodyPr/>
        <a:lstStyle/>
        <a:p>
          <a:r>
            <a:rPr lang="en-US" sz="1050" dirty="0" err="1" smtClean="0"/>
            <a:t>Imgy</a:t>
          </a:r>
          <a:r>
            <a:rPr lang="en-US" sz="1050" dirty="0" smtClean="0"/>
            <a:t> rad. DQF implemented</a:t>
          </a:r>
          <a:endParaRPr lang="en-US" sz="1050" dirty="0"/>
        </a:p>
      </dgm:t>
    </dgm:pt>
    <dgm:pt modelId="{5E2D7D6C-2879-4E8D-AB12-32DBD2857417}" type="parTrans" cxnId="{C01254DB-1D8A-4169-B810-DF4BACE8DB1A}">
      <dgm:prSet/>
      <dgm:spPr/>
      <dgm:t>
        <a:bodyPr/>
        <a:lstStyle/>
        <a:p>
          <a:endParaRPr lang="en-US"/>
        </a:p>
      </dgm:t>
    </dgm:pt>
    <dgm:pt modelId="{C2AE1C61-E263-4CC7-8EB1-3802D3A99513}" type="sibTrans" cxnId="{C01254DB-1D8A-4169-B810-DF4BACE8DB1A}">
      <dgm:prSet/>
      <dgm:spPr/>
      <dgm:t>
        <a:bodyPr/>
        <a:lstStyle/>
        <a:p>
          <a:endParaRPr lang="en-US"/>
        </a:p>
      </dgm:t>
    </dgm:pt>
    <dgm:pt modelId="{8A41B7AA-6FCD-4567-A268-DC8C696587D0}">
      <dgm:prSet phldrT="[Text]"/>
      <dgm:spPr/>
      <dgm:t>
        <a:bodyPr/>
        <a:lstStyle/>
        <a:p>
          <a:r>
            <a:rPr lang="en-US" dirty="0" smtClean="0"/>
            <a:t>Mx7.1/7.2</a:t>
          </a:r>
        </a:p>
        <a:p>
          <a:r>
            <a:rPr lang="en-US" dirty="0" smtClean="0"/>
            <a:t>2013-07-10</a:t>
          </a:r>
          <a:endParaRPr lang="en-US" dirty="0"/>
        </a:p>
      </dgm:t>
    </dgm:pt>
    <dgm:pt modelId="{77D21A6E-0BC2-4931-ABE5-7897E5B2D5DB}" type="parTrans" cxnId="{1EFADA56-01A9-4678-86FA-C65432C6C57B}">
      <dgm:prSet/>
      <dgm:spPr/>
      <dgm:t>
        <a:bodyPr/>
        <a:lstStyle/>
        <a:p>
          <a:endParaRPr lang="en-US"/>
        </a:p>
      </dgm:t>
    </dgm:pt>
    <dgm:pt modelId="{CB40C151-715E-4502-9675-8D361ACA6EDA}" type="sibTrans" cxnId="{1EFADA56-01A9-4678-86FA-C65432C6C57B}">
      <dgm:prSet/>
      <dgm:spPr/>
      <dgm:t>
        <a:bodyPr/>
        <a:lstStyle/>
        <a:p>
          <a:endParaRPr lang="en-US"/>
        </a:p>
      </dgm:t>
    </dgm:pt>
    <dgm:pt modelId="{3F436629-8BD8-4393-8B3A-ADFFDF1AC547}">
      <dgm:prSet phldrT="[Text]" custT="1"/>
      <dgm:spPr/>
      <dgm:t>
        <a:bodyPr/>
        <a:lstStyle/>
        <a:p>
          <a:r>
            <a:rPr lang="en-US" sz="1000" dirty="0" smtClean="0"/>
            <a:t>MW </a:t>
          </a:r>
          <a:r>
            <a:rPr lang="en-US" sz="1000" dirty="0" err="1" smtClean="0"/>
            <a:t>Imgy</a:t>
          </a:r>
          <a:r>
            <a:rPr lang="en-US" sz="1000" dirty="0" smtClean="0"/>
            <a:t> limit lifted to 0.88</a:t>
          </a:r>
          <a:endParaRPr lang="en-US" sz="1000" dirty="0"/>
        </a:p>
      </dgm:t>
    </dgm:pt>
    <dgm:pt modelId="{81240445-4AF2-44CB-A079-F25F4112D472}" type="parTrans" cxnId="{48E0FD7E-7C20-47D2-ACF1-AE15437BF2BC}">
      <dgm:prSet/>
      <dgm:spPr/>
      <dgm:t>
        <a:bodyPr/>
        <a:lstStyle/>
        <a:p>
          <a:endParaRPr lang="en-US"/>
        </a:p>
      </dgm:t>
    </dgm:pt>
    <dgm:pt modelId="{712EA077-D68C-4E93-AECB-63527192439A}" type="sibTrans" cxnId="{48E0FD7E-7C20-47D2-ACF1-AE15437BF2BC}">
      <dgm:prSet/>
      <dgm:spPr/>
      <dgm:t>
        <a:bodyPr/>
        <a:lstStyle/>
        <a:p>
          <a:endParaRPr lang="en-US"/>
        </a:p>
      </dgm:t>
    </dgm:pt>
    <dgm:pt modelId="{355DF593-6176-4BDA-9CE2-6D29C62E5334}">
      <dgm:prSet phldrT="[Text]" custT="1"/>
      <dgm:spPr/>
      <dgm:t>
        <a:bodyPr/>
        <a:lstStyle/>
        <a:p>
          <a:r>
            <a:rPr lang="en-US" sz="1000" b="1" dirty="0" smtClean="0">
              <a:solidFill>
                <a:srgbClr val="FF0000"/>
              </a:solidFill>
            </a:rPr>
            <a:t>Bit-trim table stored in CMO file</a:t>
          </a:r>
          <a:endParaRPr lang="en-US" sz="1000" b="1" dirty="0">
            <a:solidFill>
              <a:srgbClr val="FF0000"/>
            </a:solidFill>
          </a:endParaRPr>
        </a:p>
      </dgm:t>
    </dgm:pt>
    <dgm:pt modelId="{A7086B4D-AF62-49A1-9F67-45589286BF86}" type="parTrans" cxnId="{FE284047-CDB4-42CB-A9F3-84525AA6AD87}">
      <dgm:prSet/>
      <dgm:spPr/>
      <dgm:t>
        <a:bodyPr/>
        <a:lstStyle/>
        <a:p>
          <a:endParaRPr lang="en-US"/>
        </a:p>
      </dgm:t>
    </dgm:pt>
    <dgm:pt modelId="{1457C43A-E110-495B-A86D-31CFA0DCC8F6}" type="sibTrans" cxnId="{FE284047-CDB4-42CB-A9F3-84525AA6AD87}">
      <dgm:prSet/>
      <dgm:spPr/>
      <dgm:t>
        <a:bodyPr/>
        <a:lstStyle/>
        <a:p>
          <a:endParaRPr lang="en-US"/>
        </a:p>
      </dgm:t>
    </dgm:pt>
    <dgm:pt modelId="{F4566FCD-41D6-4855-9D1A-4C9D9DB7FD2C}">
      <dgm:prSet phldrT="[Text]" custT="1"/>
      <dgm:spPr/>
      <dgm:t>
        <a:bodyPr/>
        <a:lstStyle/>
        <a:p>
          <a:r>
            <a:rPr lang="en-US" sz="1050" dirty="0" smtClean="0"/>
            <a:t>Stage2cooler drift limit lifted</a:t>
          </a:r>
          <a:endParaRPr lang="en-US" sz="1050" dirty="0"/>
        </a:p>
      </dgm:t>
    </dgm:pt>
    <dgm:pt modelId="{13850121-B1B4-47CC-B67D-4E786C524B13}" type="parTrans" cxnId="{8A8901E7-F288-4B50-A998-F4F09E0890FF}">
      <dgm:prSet/>
      <dgm:spPr/>
      <dgm:t>
        <a:bodyPr/>
        <a:lstStyle/>
        <a:p>
          <a:endParaRPr lang="en-US"/>
        </a:p>
      </dgm:t>
    </dgm:pt>
    <dgm:pt modelId="{68913B34-0774-410A-9198-D836AD3BAD1E}" type="sibTrans" cxnId="{8A8901E7-F288-4B50-A998-F4F09E0890FF}">
      <dgm:prSet/>
      <dgm:spPr/>
      <dgm:t>
        <a:bodyPr/>
        <a:lstStyle/>
        <a:p>
          <a:endParaRPr lang="en-US"/>
        </a:p>
      </dgm:t>
    </dgm:pt>
    <dgm:pt modelId="{E7C08D69-2035-42F4-9F7B-1F4CEDB7152A}">
      <dgm:prSet phldrT="[Text]" custT="1"/>
      <dgm:spPr/>
      <dgm:t>
        <a:bodyPr/>
        <a:lstStyle/>
        <a:p>
          <a:r>
            <a:rPr lang="en-US" sz="1050" dirty="0" smtClean="0"/>
            <a:t>EngPktV35</a:t>
          </a:r>
          <a:endParaRPr lang="en-US" sz="1050" dirty="0"/>
        </a:p>
      </dgm:t>
    </dgm:pt>
    <dgm:pt modelId="{F3617419-53A6-46AA-9CC6-6B486C3BFBB1}" type="parTrans" cxnId="{3042E2A6-9382-4919-86DF-D2F5A2D4AD7F}">
      <dgm:prSet/>
      <dgm:spPr/>
      <dgm:t>
        <a:bodyPr/>
        <a:lstStyle/>
        <a:p>
          <a:endParaRPr lang="en-US"/>
        </a:p>
      </dgm:t>
    </dgm:pt>
    <dgm:pt modelId="{25DA7AB0-EA6E-41E0-BF01-F5CAEB406942}" type="sibTrans" cxnId="{3042E2A6-9382-4919-86DF-D2F5A2D4AD7F}">
      <dgm:prSet/>
      <dgm:spPr/>
      <dgm:t>
        <a:bodyPr/>
        <a:lstStyle/>
        <a:p>
          <a:endParaRPr lang="en-US"/>
        </a:p>
      </dgm:t>
    </dgm:pt>
    <dgm:pt modelId="{6540AA5B-9F44-4935-8C41-22A181028169}">
      <dgm:prSet phldrT="[Text]" custT="1"/>
      <dgm:spPr/>
      <dgm:t>
        <a:bodyPr/>
        <a:lstStyle/>
        <a:p>
          <a:r>
            <a:rPr lang="en-US" sz="1000" dirty="0" smtClean="0"/>
            <a:t>One-scan shift of reference window </a:t>
          </a:r>
          <a:endParaRPr lang="en-US" sz="1000" dirty="0"/>
        </a:p>
      </dgm:t>
    </dgm:pt>
    <dgm:pt modelId="{92F63E63-513E-4DD9-8A5B-8B944E56D684}">
      <dgm:prSet phldrT="[Text]" custT="1"/>
      <dgm:spPr/>
      <dgm:t>
        <a:bodyPr/>
        <a:lstStyle/>
        <a:p>
          <a:r>
            <a:rPr lang="en-US" sz="1000" dirty="0" smtClean="0"/>
            <a:t>Lunar intrusion flag bug</a:t>
          </a:r>
          <a:endParaRPr lang="en-US" sz="1000" dirty="0"/>
        </a:p>
      </dgm:t>
    </dgm:pt>
    <dgm:pt modelId="{8FF7960B-F192-47AA-A81B-A6C41D5FF122}">
      <dgm:prSet phldrT="[Text]"/>
      <dgm:spPr/>
      <dgm:t>
        <a:bodyPr/>
        <a:lstStyle/>
        <a:p>
          <a:r>
            <a:rPr lang="en-US" dirty="0" smtClean="0"/>
            <a:t>Mx8.1/8.2 with EP36</a:t>
          </a:r>
        </a:p>
        <a:p>
          <a:r>
            <a:rPr lang="en-US" dirty="0" smtClean="0"/>
            <a:t>On 2014-02-20</a:t>
          </a:r>
          <a:endParaRPr lang="en-US" dirty="0"/>
        </a:p>
      </dgm:t>
    </dgm:pt>
    <dgm:pt modelId="{ACC5E5A8-D4D8-41AE-948C-5F222AB008D8}" type="sibTrans" cxnId="{DFF1F9E6-8273-4813-8D4E-9C1FFF88A5A3}">
      <dgm:prSet/>
      <dgm:spPr/>
      <dgm:t>
        <a:bodyPr/>
        <a:lstStyle/>
        <a:p>
          <a:endParaRPr lang="en-US"/>
        </a:p>
      </dgm:t>
    </dgm:pt>
    <dgm:pt modelId="{A7355DC7-8531-47E2-A97F-078C6C7C2BF9}" type="parTrans" cxnId="{DFF1F9E6-8273-4813-8D4E-9C1FFF88A5A3}">
      <dgm:prSet/>
      <dgm:spPr/>
      <dgm:t>
        <a:bodyPr/>
        <a:lstStyle/>
        <a:p>
          <a:endParaRPr lang="en-US"/>
        </a:p>
      </dgm:t>
    </dgm:pt>
    <dgm:pt modelId="{AAA02EAF-E39C-4FE2-8600-BF0829AA5BDE}" type="sibTrans" cxnId="{302C24BC-D4BA-4C44-821D-6E897A633BDF}">
      <dgm:prSet/>
      <dgm:spPr/>
      <dgm:t>
        <a:bodyPr/>
        <a:lstStyle/>
        <a:p>
          <a:endParaRPr lang="en-US"/>
        </a:p>
      </dgm:t>
    </dgm:pt>
    <dgm:pt modelId="{56FB4907-6687-44EA-B369-9982A5E5A632}" type="parTrans" cxnId="{302C24BC-D4BA-4C44-821D-6E897A633BDF}">
      <dgm:prSet/>
      <dgm:spPr/>
      <dgm:t>
        <a:bodyPr/>
        <a:lstStyle/>
        <a:p>
          <a:endParaRPr lang="en-US"/>
        </a:p>
      </dgm:t>
    </dgm:pt>
    <dgm:pt modelId="{A6992DF4-D5CA-4476-A326-73D724363C0A}" type="sibTrans" cxnId="{CBB7A4C3-0CD8-49B4-9063-4F45CF0EA6B1}">
      <dgm:prSet/>
      <dgm:spPr/>
      <dgm:t>
        <a:bodyPr/>
        <a:lstStyle/>
        <a:p>
          <a:endParaRPr lang="en-US"/>
        </a:p>
      </dgm:t>
    </dgm:pt>
    <dgm:pt modelId="{0056410F-F65E-464B-BB0A-118ECDA2F322}" type="parTrans" cxnId="{CBB7A4C3-0CD8-49B4-9063-4F45CF0EA6B1}">
      <dgm:prSet/>
      <dgm:spPr/>
      <dgm:t>
        <a:bodyPr/>
        <a:lstStyle/>
        <a:p>
          <a:endParaRPr lang="en-US"/>
        </a:p>
      </dgm:t>
    </dgm:pt>
    <dgm:pt modelId="{ADD5BF7A-1BF7-4EBC-A18C-827A0D9DD357}">
      <dgm:prSet phldrT="[Text]" custT="1"/>
      <dgm:spPr/>
      <dgm:t>
        <a:bodyPr/>
        <a:lstStyle/>
        <a:p>
          <a:r>
            <a:rPr lang="en-US" sz="1050" b="1" dirty="0" smtClean="0">
              <a:solidFill>
                <a:srgbClr val="FF0000"/>
              </a:solidFill>
            </a:rPr>
            <a:t>Time stamp overflow bug fixed</a:t>
          </a:r>
          <a:endParaRPr lang="en-US" sz="1050" b="1" dirty="0">
            <a:solidFill>
              <a:srgbClr val="FF0000"/>
            </a:solidFill>
          </a:endParaRPr>
        </a:p>
      </dgm:t>
    </dgm:pt>
    <dgm:pt modelId="{B3DC760E-F82B-427F-8FAC-F569275D050C}">
      <dgm:prSet phldrT="[Text]" custT="1"/>
      <dgm:spPr/>
      <dgm:t>
        <a:bodyPr/>
        <a:lstStyle/>
        <a:p>
          <a:r>
            <a:rPr lang="en-US" sz="1050" b="1" dirty="0" smtClean="0">
              <a:solidFill>
                <a:srgbClr val="FF0000"/>
              </a:solidFill>
            </a:rPr>
            <a:t>Re-sampling laser wavelength for initial CMO saved in CMO file</a:t>
          </a:r>
          <a:endParaRPr lang="en-US" sz="1050" b="1" dirty="0">
            <a:solidFill>
              <a:srgbClr val="FF0000"/>
            </a:solidFill>
          </a:endParaRPr>
        </a:p>
      </dgm:t>
    </dgm:pt>
    <dgm:pt modelId="{F5C7A6D5-CE15-456C-8AF1-9183A2005E4B}">
      <dgm:prSet phldrT="[Text]"/>
      <dgm:spPr/>
      <dgm:t>
        <a:bodyPr/>
        <a:lstStyle/>
        <a:p>
          <a:r>
            <a:rPr lang="en-US" dirty="0" smtClean="0"/>
            <a:t>Mx8.0</a:t>
          </a:r>
        </a:p>
        <a:p>
          <a:r>
            <a:rPr lang="en-US" dirty="0" smtClean="0"/>
            <a:t>2013-11-14</a:t>
          </a:r>
          <a:endParaRPr lang="en-US" dirty="0"/>
        </a:p>
      </dgm:t>
    </dgm:pt>
    <dgm:pt modelId="{FD3EBDB0-EB6A-441C-9D13-84FC08868AE2}" type="sibTrans" cxnId="{FC83E7D6-8474-4AB1-96EA-557B7DAEE8FA}">
      <dgm:prSet/>
      <dgm:spPr/>
      <dgm:t>
        <a:bodyPr/>
        <a:lstStyle/>
        <a:p>
          <a:endParaRPr lang="en-US"/>
        </a:p>
      </dgm:t>
    </dgm:pt>
    <dgm:pt modelId="{E6742790-2CD4-4D38-AED6-EF385813A9FD}" type="parTrans" cxnId="{FC83E7D6-8474-4AB1-96EA-557B7DAEE8FA}">
      <dgm:prSet/>
      <dgm:spPr/>
      <dgm:t>
        <a:bodyPr/>
        <a:lstStyle/>
        <a:p>
          <a:endParaRPr lang="en-US"/>
        </a:p>
      </dgm:t>
    </dgm:pt>
    <dgm:pt modelId="{5DD359B6-295B-406C-8964-33C31BDA6BF4}" type="sibTrans" cxnId="{5F1D744D-F082-4D0B-BF3A-7BC66DAA70DB}">
      <dgm:prSet/>
      <dgm:spPr/>
      <dgm:t>
        <a:bodyPr/>
        <a:lstStyle/>
        <a:p>
          <a:endParaRPr lang="en-US"/>
        </a:p>
      </dgm:t>
    </dgm:pt>
    <dgm:pt modelId="{BCC44A79-FBED-48D0-A992-DE5129B9E134}" type="parTrans" cxnId="{5F1D744D-F082-4D0B-BF3A-7BC66DAA70DB}">
      <dgm:prSet/>
      <dgm:spPr/>
      <dgm:t>
        <a:bodyPr/>
        <a:lstStyle/>
        <a:p>
          <a:endParaRPr lang="en-US"/>
        </a:p>
      </dgm:t>
    </dgm:pt>
    <dgm:pt modelId="{C226CF6B-413E-4AE3-B0A0-E5606E3C9E94}" type="sibTrans" cxnId="{01B35ED7-421A-4678-8C6F-628ECE93EB17}">
      <dgm:prSet/>
      <dgm:spPr/>
      <dgm:t>
        <a:bodyPr/>
        <a:lstStyle/>
        <a:p>
          <a:endParaRPr lang="en-US"/>
        </a:p>
      </dgm:t>
    </dgm:pt>
    <dgm:pt modelId="{0D5F777B-8F7F-4571-ADE0-60E0755A2F00}" type="parTrans" cxnId="{01B35ED7-421A-4678-8C6F-628ECE93EB17}">
      <dgm:prSet/>
      <dgm:spPr/>
      <dgm:t>
        <a:bodyPr/>
        <a:lstStyle/>
        <a:p>
          <a:endParaRPr lang="en-US"/>
        </a:p>
      </dgm:t>
    </dgm:pt>
    <dgm:pt modelId="{DA4A7F65-6FF8-4667-9CD0-68E56E2153E0}">
      <dgm:prSet phldrT="[Text]" custT="1"/>
      <dgm:spPr/>
      <dgm:t>
        <a:bodyPr/>
        <a:lstStyle/>
        <a:p>
          <a:r>
            <a:rPr lang="en-US" sz="1000" dirty="0" smtClean="0"/>
            <a:t>FIR coefficients are updated</a:t>
          </a:r>
          <a:endParaRPr lang="en-US" sz="1000" dirty="0"/>
        </a:p>
      </dgm:t>
    </dgm:pt>
    <dgm:pt modelId="{7FDCD307-442E-40B1-92DD-33183586896F}" type="parTrans" cxnId="{21C08444-F394-4D53-BE42-1A4748E3A32F}">
      <dgm:prSet/>
      <dgm:spPr/>
      <dgm:t>
        <a:bodyPr/>
        <a:lstStyle/>
        <a:p>
          <a:endParaRPr lang="en-US"/>
        </a:p>
      </dgm:t>
    </dgm:pt>
    <dgm:pt modelId="{CAF7FD20-5BFD-450D-8855-C5A894F54F1A}" type="sibTrans" cxnId="{21C08444-F394-4D53-BE42-1A4748E3A32F}">
      <dgm:prSet/>
      <dgm:spPr/>
      <dgm:t>
        <a:bodyPr/>
        <a:lstStyle/>
        <a:p>
          <a:endParaRPr lang="en-US"/>
        </a:p>
      </dgm:t>
    </dgm:pt>
    <dgm:pt modelId="{DB23661F-E7F1-4D53-A130-1EB28A008197}">
      <dgm:prSet phldrT="[Text]" custT="1"/>
      <dgm:spPr/>
      <dgm:t>
        <a:bodyPr/>
        <a:lstStyle/>
        <a:p>
          <a:r>
            <a:rPr lang="en-US" sz="1000" b="1" dirty="0" smtClean="0">
              <a:solidFill>
                <a:srgbClr val="FF0000"/>
              </a:solidFill>
            </a:rPr>
            <a:t>Handling Missing pixel/scan </a:t>
          </a:r>
          <a:endParaRPr lang="en-US" sz="1000" b="1" dirty="0">
            <a:solidFill>
              <a:srgbClr val="FF0000"/>
            </a:solidFill>
          </a:endParaRPr>
        </a:p>
      </dgm:t>
    </dgm:pt>
    <dgm:pt modelId="{B7683EF5-6947-42ED-A161-06C02B6CFA7F}" type="parTrans" cxnId="{7194EF89-B8FC-40BE-B2BC-A03CF1410BC1}">
      <dgm:prSet/>
      <dgm:spPr/>
      <dgm:t>
        <a:bodyPr/>
        <a:lstStyle/>
        <a:p>
          <a:endParaRPr lang="en-US"/>
        </a:p>
      </dgm:t>
    </dgm:pt>
    <dgm:pt modelId="{5AD6F63D-1599-48B7-9C04-6A0DEC4DED78}" type="sibTrans" cxnId="{7194EF89-B8FC-40BE-B2BC-A03CF1410BC1}">
      <dgm:prSet/>
      <dgm:spPr/>
      <dgm:t>
        <a:bodyPr/>
        <a:lstStyle/>
        <a:p>
          <a:endParaRPr lang="en-US"/>
        </a:p>
      </dgm:t>
    </dgm:pt>
    <dgm:pt modelId="{D704680D-41F6-49E6-A071-8321B289D989}">
      <dgm:prSet phldrT="[Text]" custT="1"/>
      <dgm:spPr/>
      <dgm:t>
        <a:bodyPr/>
        <a:lstStyle/>
        <a:p>
          <a:r>
            <a:rPr lang="en-US" sz="1000" dirty="0" smtClean="0"/>
            <a:t>Handling invalid Geolocation</a:t>
          </a:r>
          <a:endParaRPr lang="en-US" sz="1000" dirty="0"/>
        </a:p>
      </dgm:t>
    </dgm:pt>
    <dgm:pt modelId="{C0C383F9-FFFA-4E72-B7D5-309C44CCA935}" type="parTrans" cxnId="{E35FE18D-78AA-49C2-9D64-89EACE7AA30B}">
      <dgm:prSet/>
      <dgm:spPr/>
      <dgm:t>
        <a:bodyPr/>
        <a:lstStyle/>
        <a:p>
          <a:endParaRPr lang="en-US"/>
        </a:p>
      </dgm:t>
    </dgm:pt>
    <dgm:pt modelId="{17861513-970A-423F-9AB2-8EB2700F7D86}" type="sibTrans" cxnId="{E35FE18D-78AA-49C2-9D64-89EACE7AA30B}">
      <dgm:prSet/>
      <dgm:spPr/>
      <dgm:t>
        <a:bodyPr/>
        <a:lstStyle/>
        <a:p>
          <a:endParaRPr lang="en-US"/>
        </a:p>
      </dgm:t>
    </dgm:pt>
    <dgm:pt modelId="{49DFDBA5-E348-4F1B-BA29-E7115FEBCE81}">
      <dgm:prSet phldrT="[Text]" custT="1"/>
      <dgm:spPr/>
      <dgm:t>
        <a:bodyPr/>
        <a:lstStyle/>
        <a:p>
          <a:r>
            <a:rPr lang="en-US" sz="1000" b="1" dirty="0" smtClean="0">
              <a:solidFill>
                <a:srgbClr val="FF0000"/>
              </a:solidFill>
            </a:rPr>
            <a:t>Re-tasking procedure changed</a:t>
          </a:r>
          <a:endParaRPr lang="en-US" sz="1000" b="1" dirty="0">
            <a:solidFill>
              <a:srgbClr val="FF0000"/>
            </a:solidFill>
          </a:endParaRPr>
        </a:p>
      </dgm:t>
    </dgm:pt>
    <dgm:pt modelId="{3C8DFA9D-83A8-4DBA-9935-8CC37843486A}" type="parTrans" cxnId="{34FFE986-69B9-4E69-80E3-C1FFBAB9871C}">
      <dgm:prSet/>
      <dgm:spPr/>
      <dgm:t>
        <a:bodyPr/>
        <a:lstStyle/>
        <a:p>
          <a:endParaRPr lang="en-US"/>
        </a:p>
      </dgm:t>
    </dgm:pt>
    <dgm:pt modelId="{A0ABC97F-5912-4FF5-89CF-B7023D8ACD4D}" type="sibTrans" cxnId="{34FFE986-69B9-4E69-80E3-C1FFBAB9871C}">
      <dgm:prSet/>
      <dgm:spPr/>
      <dgm:t>
        <a:bodyPr/>
        <a:lstStyle/>
        <a:p>
          <a:endParaRPr lang="en-US"/>
        </a:p>
      </dgm:t>
    </dgm:pt>
    <dgm:pt modelId="{87ADB04D-AED2-42BD-911D-876A851284FA}">
      <dgm:prSet phldrT="[Text]" custT="1"/>
      <dgm:spPr/>
      <dgm:t>
        <a:bodyPr/>
        <a:lstStyle/>
        <a:p>
          <a:r>
            <a:rPr lang="en-US" sz="1000" dirty="0" smtClean="0"/>
            <a:t>Handling short granule</a:t>
          </a:r>
          <a:endParaRPr lang="en-US" sz="1000" dirty="0"/>
        </a:p>
      </dgm:t>
    </dgm:pt>
    <dgm:pt modelId="{273EF5B7-1442-4D64-9080-B50F1BCEF11A}" type="parTrans" cxnId="{35B4D8EB-1C33-44EE-B69B-FAF3B54702C4}">
      <dgm:prSet/>
      <dgm:spPr/>
      <dgm:t>
        <a:bodyPr/>
        <a:lstStyle/>
        <a:p>
          <a:endParaRPr lang="en-US"/>
        </a:p>
      </dgm:t>
    </dgm:pt>
    <dgm:pt modelId="{535A3918-0FC7-4A47-A802-8C5957BD6FAA}" type="sibTrans" cxnId="{35B4D8EB-1C33-44EE-B69B-FAF3B54702C4}">
      <dgm:prSet/>
      <dgm:spPr/>
      <dgm:t>
        <a:bodyPr/>
        <a:lstStyle/>
        <a:p>
          <a:endParaRPr lang="en-US"/>
        </a:p>
      </dgm:t>
    </dgm:pt>
    <dgm:pt modelId="{2CF5623B-9A23-4DA6-B705-3B4B3EFFA5D9}">
      <dgm:prSet phldrT="[Text]" custT="1"/>
      <dgm:spPr/>
      <dgm:t>
        <a:bodyPr/>
        <a:lstStyle/>
        <a:p>
          <a:r>
            <a:rPr lang="en-US" sz="1000" dirty="0" smtClean="0"/>
            <a:t>FOV5 ILS equation error</a:t>
          </a:r>
          <a:endParaRPr lang="en-US" sz="1000" dirty="0"/>
        </a:p>
      </dgm:t>
    </dgm:pt>
    <dgm:pt modelId="{39C37098-A33A-4C90-8715-59A997D30D07}" type="parTrans" cxnId="{CDDD054C-97A9-45FE-B08B-26559E58BDE0}">
      <dgm:prSet/>
      <dgm:spPr/>
      <dgm:t>
        <a:bodyPr/>
        <a:lstStyle/>
        <a:p>
          <a:endParaRPr lang="en-US"/>
        </a:p>
      </dgm:t>
    </dgm:pt>
    <dgm:pt modelId="{5B7DFB43-1A07-4943-8444-D1E48368CE26}" type="sibTrans" cxnId="{CDDD054C-97A9-45FE-B08B-26559E58BDE0}">
      <dgm:prSet/>
      <dgm:spPr/>
      <dgm:t>
        <a:bodyPr/>
        <a:lstStyle/>
        <a:p>
          <a:endParaRPr lang="en-US"/>
        </a:p>
      </dgm:t>
    </dgm:pt>
    <dgm:pt modelId="{08C147E5-E21C-4D7B-955D-A55042676376}">
      <dgm:prSet phldrT="[Text]" custT="1"/>
      <dgm:spPr/>
      <dgm:t>
        <a:bodyPr/>
        <a:lstStyle/>
        <a:p>
          <a:r>
            <a:rPr lang="en-US" sz="1000" dirty="0" smtClean="0"/>
            <a:t>Non-linearity equation format change</a:t>
          </a:r>
          <a:endParaRPr lang="en-US" sz="1000" dirty="0"/>
        </a:p>
      </dgm:t>
    </dgm:pt>
    <dgm:pt modelId="{254D09FA-E958-465C-8A9B-860FDE696C6A}" type="parTrans" cxnId="{5555EFDB-1390-491C-924B-3599663FE0BC}">
      <dgm:prSet/>
      <dgm:spPr/>
      <dgm:t>
        <a:bodyPr/>
        <a:lstStyle/>
        <a:p>
          <a:endParaRPr lang="zh-CN" altLang="en-US"/>
        </a:p>
      </dgm:t>
    </dgm:pt>
    <dgm:pt modelId="{03B2A31F-2E14-49C0-A561-D68A5518F1E6}" type="sibTrans" cxnId="{5555EFDB-1390-491C-924B-3599663FE0BC}">
      <dgm:prSet/>
      <dgm:spPr/>
      <dgm:t>
        <a:bodyPr/>
        <a:lstStyle/>
        <a:p>
          <a:endParaRPr lang="zh-CN" altLang="en-US"/>
        </a:p>
      </dgm:t>
    </dgm:pt>
    <dgm:pt modelId="{245E6C97-97F3-45AF-B04E-1831C38FC87D}">
      <dgm:prSet phldrT="[Text]" custT="1"/>
      <dgm:spPr/>
      <dgm:t>
        <a:bodyPr/>
        <a:lstStyle/>
        <a:p>
          <a:r>
            <a:rPr lang="en-US" sz="1000" dirty="0" smtClean="0"/>
            <a:t>RDR impulse noise count data type</a:t>
          </a:r>
          <a:endParaRPr lang="en-US" sz="1000" dirty="0"/>
        </a:p>
      </dgm:t>
    </dgm:pt>
    <dgm:pt modelId="{FF044920-788A-44CC-8377-5DCABA28A35C}" type="parTrans" cxnId="{4BA91136-3EEB-4807-8FCA-5A16652B590E}">
      <dgm:prSet/>
      <dgm:spPr/>
      <dgm:t>
        <a:bodyPr/>
        <a:lstStyle/>
        <a:p>
          <a:endParaRPr lang="zh-CN" altLang="en-US"/>
        </a:p>
      </dgm:t>
    </dgm:pt>
    <dgm:pt modelId="{2AE0A08D-24FD-406C-8DA4-09A31235DF25}" type="sibTrans" cxnId="{4BA91136-3EEB-4807-8FCA-5A16652B590E}">
      <dgm:prSet/>
      <dgm:spPr/>
      <dgm:t>
        <a:bodyPr/>
        <a:lstStyle/>
        <a:p>
          <a:endParaRPr lang="zh-CN" altLang="en-US"/>
        </a:p>
      </dgm:t>
    </dgm:pt>
    <dgm:pt modelId="{EB4DA17C-439F-4A62-988E-16E907FFEA85}">
      <dgm:prSet phldrT="[Text]" custT="1"/>
      <dgm:spPr/>
      <dgm:t>
        <a:bodyPr/>
        <a:lstStyle/>
        <a:p>
          <a:r>
            <a:rPr lang="en-US" sz="1000" dirty="0" smtClean="0"/>
            <a:t>Full-res truncation module inserted</a:t>
          </a:r>
          <a:endParaRPr lang="en-US" sz="1000" dirty="0"/>
        </a:p>
      </dgm:t>
    </dgm:pt>
    <dgm:pt modelId="{688F3B71-5B76-4820-BD43-77C88C384018}" type="parTrans" cxnId="{922F0A47-C0B0-4CF1-949B-E2F1C1B3D663}">
      <dgm:prSet/>
      <dgm:spPr/>
      <dgm:t>
        <a:bodyPr/>
        <a:lstStyle/>
        <a:p>
          <a:endParaRPr lang="zh-CN" altLang="en-US"/>
        </a:p>
      </dgm:t>
    </dgm:pt>
    <dgm:pt modelId="{072EB871-B04F-405D-8976-6A9BF07CE377}" type="sibTrans" cxnId="{922F0A47-C0B0-4CF1-949B-E2F1C1B3D663}">
      <dgm:prSet/>
      <dgm:spPr/>
      <dgm:t>
        <a:bodyPr/>
        <a:lstStyle/>
        <a:p>
          <a:endParaRPr lang="zh-CN" altLang="en-US"/>
        </a:p>
      </dgm:t>
    </dgm:pt>
    <dgm:pt modelId="{B6FA5618-0F0E-4078-A200-3091C5225FFD}">
      <dgm:prSet phldrT="[Text]" custT="1"/>
      <dgm:spPr/>
      <dgm:t>
        <a:bodyPr/>
        <a:lstStyle/>
        <a:p>
          <a:r>
            <a:rPr lang="en-US" sz="1000" dirty="0" smtClean="0"/>
            <a:t>Time stamp fix for monthly shift</a:t>
          </a:r>
          <a:endParaRPr lang="en-US" sz="1000" dirty="0"/>
        </a:p>
      </dgm:t>
    </dgm:pt>
    <dgm:pt modelId="{F6F8F543-805D-44E0-BC25-BAA496C451D9}" type="parTrans" cxnId="{36C2E56C-1146-4FED-BCC4-052607DE5A2D}">
      <dgm:prSet/>
      <dgm:spPr/>
      <dgm:t>
        <a:bodyPr/>
        <a:lstStyle/>
        <a:p>
          <a:endParaRPr lang="zh-CN" altLang="en-US"/>
        </a:p>
      </dgm:t>
    </dgm:pt>
    <dgm:pt modelId="{9821A4FA-46B0-4D05-81EF-12D39E608B06}" type="sibTrans" cxnId="{36C2E56C-1146-4FED-BCC4-052607DE5A2D}">
      <dgm:prSet/>
      <dgm:spPr/>
      <dgm:t>
        <a:bodyPr/>
        <a:lstStyle/>
        <a:p>
          <a:endParaRPr lang="zh-CN" altLang="en-US"/>
        </a:p>
      </dgm:t>
    </dgm:pt>
    <dgm:pt modelId="{D9ED7F93-A285-4D3F-AB15-DFD140FD24D4}" type="pres">
      <dgm:prSet presAssocID="{271138DB-7A8B-4B7E-AB85-6DC55663C6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7C3466-182F-4ADB-9422-F288C798B609}" type="pres">
      <dgm:prSet presAssocID="{271138DB-7A8B-4B7E-AB85-6DC55663C681}" presName="tSp" presStyleCnt="0"/>
      <dgm:spPr/>
    </dgm:pt>
    <dgm:pt modelId="{437FCBEA-AB43-4C1D-BCF7-E72563ED839E}" type="pres">
      <dgm:prSet presAssocID="{271138DB-7A8B-4B7E-AB85-6DC55663C681}" presName="bSp" presStyleCnt="0"/>
      <dgm:spPr/>
    </dgm:pt>
    <dgm:pt modelId="{5F412821-40DB-40E2-97DA-F5CC95A94ADD}" type="pres">
      <dgm:prSet presAssocID="{271138DB-7A8B-4B7E-AB85-6DC55663C681}" presName="process" presStyleCnt="0"/>
      <dgm:spPr/>
    </dgm:pt>
    <dgm:pt modelId="{3706C83B-F89A-4DB0-BCE7-EDB159177C3A}" type="pres">
      <dgm:prSet presAssocID="{D269F4A1-8212-4FE4-BFD1-9F7AD99E6F71}" presName="composite1" presStyleCnt="0"/>
      <dgm:spPr/>
    </dgm:pt>
    <dgm:pt modelId="{E8847F45-3A41-42DE-BF98-6C290CCDCAD6}" type="pres">
      <dgm:prSet presAssocID="{D269F4A1-8212-4FE4-BFD1-9F7AD99E6F71}" presName="dummyNode1" presStyleLbl="node1" presStyleIdx="0" presStyleCnt="4"/>
      <dgm:spPr/>
    </dgm:pt>
    <dgm:pt modelId="{6E6682B5-BA0F-4E70-9A42-748D07224E5A}" type="pres">
      <dgm:prSet presAssocID="{D269F4A1-8212-4FE4-BFD1-9F7AD99E6F71}" presName="childNode1" presStyleLbl="bgAcc1" presStyleIdx="0" presStyleCnt="4" custScaleX="134177" custScaleY="118902" custLinFactNeighborY="-6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94AD6-C65F-4897-9F45-34FE6CD2CB58}" type="pres">
      <dgm:prSet presAssocID="{D269F4A1-8212-4FE4-BFD1-9F7AD99E6F7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E2514-2BD4-47FD-8984-3233392725A5}" type="pres">
      <dgm:prSet presAssocID="{D269F4A1-8212-4FE4-BFD1-9F7AD99E6F71}" presName="parentNode1" presStyleLbl="node1" presStyleIdx="0" presStyleCnt="4" custLinFactNeighborY="89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BBC06-D65D-489D-BE1E-154634633AB7}" type="pres">
      <dgm:prSet presAssocID="{D269F4A1-8212-4FE4-BFD1-9F7AD99E6F71}" presName="connSite1" presStyleCnt="0"/>
      <dgm:spPr/>
    </dgm:pt>
    <dgm:pt modelId="{AAE02E6F-C185-43BD-9392-735A465716A3}" type="pres">
      <dgm:prSet presAssocID="{F405479D-6FF2-417B-AEFA-6C619B8D142A}" presName="Name9" presStyleLbl="sibTrans2D1" presStyleIdx="0" presStyleCnt="3" custAng="0" custScaleX="101770" custLinFactNeighborX="-19469" custLinFactNeighborY="13226"/>
      <dgm:spPr/>
      <dgm:t>
        <a:bodyPr/>
        <a:lstStyle/>
        <a:p>
          <a:endParaRPr lang="en-US"/>
        </a:p>
      </dgm:t>
    </dgm:pt>
    <dgm:pt modelId="{A86CC758-7FDC-42F4-9229-C4A32C266AF5}" type="pres">
      <dgm:prSet presAssocID="{8A41B7AA-6FCD-4567-A268-DC8C696587D0}" presName="composite2" presStyleCnt="0"/>
      <dgm:spPr/>
    </dgm:pt>
    <dgm:pt modelId="{B0E5EC99-A072-48DC-B608-AFDCDEF6D385}" type="pres">
      <dgm:prSet presAssocID="{8A41B7AA-6FCD-4567-A268-DC8C696587D0}" presName="dummyNode2" presStyleLbl="node1" presStyleIdx="0" presStyleCnt="4"/>
      <dgm:spPr/>
    </dgm:pt>
    <dgm:pt modelId="{7668D470-7DF7-472F-AFAE-BEFA81E997D0}" type="pres">
      <dgm:prSet presAssocID="{8A41B7AA-6FCD-4567-A268-DC8C696587D0}" presName="childNode2" presStyleLbl="bgAcc1" presStyleIdx="1" presStyleCnt="4" custScaleX="138891" custScaleY="187544" custLinFactNeighborY="5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B9FEA-B6C5-4FD0-A35A-96ADF9CC10B2}" type="pres">
      <dgm:prSet presAssocID="{8A41B7AA-6FCD-4567-A268-DC8C696587D0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E8C11-F02A-4801-B0ED-EC279627A6AE}" type="pres">
      <dgm:prSet presAssocID="{8A41B7AA-6FCD-4567-A268-DC8C696587D0}" presName="parentNode2" presStyleLbl="node1" presStyleIdx="1" presStyleCnt="4" custLinFactNeighborX="-3340" custLinFactNeighborY="-39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8FA7C-700A-40D6-9A70-1568B0F27A32}" type="pres">
      <dgm:prSet presAssocID="{8A41B7AA-6FCD-4567-A268-DC8C696587D0}" presName="connSite2" presStyleCnt="0"/>
      <dgm:spPr/>
    </dgm:pt>
    <dgm:pt modelId="{63EF8DF8-6078-4784-94F4-C2A8EA619092}" type="pres">
      <dgm:prSet presAssocID="{CB40C151-715E-4502-9675-8D361ACA6EDA}" presName="Name18" presStyleLbl="sibTrans2D1" presStyleIdx="1" presStyleCnt="3" custLinFactNeighborY="-1048"/>
      <dgm:spPr/>
      <dgm:t>
        <a:bodyPr/>
        <a:lstStyle/>
        <a:p>
          <a:endParaRPr lang="en-US"/>
        </a:p>
      </dgm:t>
    </dgm:pt>
    <dgm:pt modelId="{21F7105A-41DC-43B4-A2B5-8A43A7BBA8CF}" type="pres">
      <dgm:prSet presAssocID="{F5C7A6D5-CE15-456C-8AF1-9183A2005E4B}" presName="composite1" presStyleCnt="0"/>
      <dgm:spPr/>
    </dgm:pt>
    <dgm:pt modelId="{2F0B5CDE-4F6C-476A-A3DC-AD4FBA4CA745}" type="pres">
      <dgm:prSet presAssocID="{F5C7A6D5-CE15-456C-8AF1-9183A2005E4B}" presName="dummyNode1" presStyleLbl="node1" presStyleIdx="1" presStyleCnt="4"/>
      <dgm:spPr/>
    </dgm:pt>
    <dgm:pt modelId="{E3D26B5A-1DF4-4E4A-9A24-68A36B39CF0F}" type="pres">
      <dgm:prSet presAssocID="{F5C7A6D5-CE15-456C-8AF1-9183A2005E4B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FF45C-D555-4C6C-80BA-FCC2EE1BD5D7}" type="pres">
      <dgm:prSet presAssocID="{F5C7A6D5-CE15-456C-8AF1-9183A2005E4B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3B5E1-1504-4848-823E-10EAB952F05F}" type="pres">
      <dgm:prSet presAssocID="{F5C7A6D5-CE15-456C-8AF1-9183A2005E4B}" presName="parentNode1" presStyleLbl="node1" presStyleIdx="2" presStyleCnt="4" custLinFactNeighborY="219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C19B7-1963-434C-955A-75526539582F}" type="pres">
      <dgm:prSet presAssocID="{F5C7A6D5-CE15-456C-8AF1-9183A2005E4B}" presName="connSite1" presStyleCnt="0"/>
      <dgm:spPr/>
    </dgm:pt>
    <dgm:pt modelId="{9472C7EF-C884-4E62-BFF0-0DA22624F1BC}" type="pres">
      <dgm:prSet presAssocID="{FD3EBDB0-EB6A-441C-9D13-84FC08868AE2}" presName="Name9" presStyleLbl="sibTrans2D1" presStyleIdx="2" presStyleCnt="3" custLinFactNeighborY="7933"/>
      <dgm:spPr/>
      <dgm:t>
        <a:bodyPr/>
        <a:lstStyle/>
        <a:p>
          <a:endParaRPr lang="en-US"/>
        </a:p>
      </dgm:t>
    </dgm:pt>
    <dgm:pt modelId="{905E30E1-BDD5-4528-BE62-DDC4DCDCB27B}" type="pres">
      <dgm:prSet presAssocID="{8FF7960B-F192-47AA-A81B-A6C41D5FF122}" presName="composite2" presStyleCnt="0"/>
      <dgm:spPr/>
    </dgm:pt>
    <dgm:pt modelId="{735195E3-80CC-4DC5-8BF7-750C4002B8EE}" type="pres">
      <dgm:prSet presAssocID="{8FF7960B-F192-47AA-A81B-A6C41D5FF122}" presName="dummyNode2" presStyleLbl="node1" presStyleIdx="2" presStyleCnt="4"/>
      <dgm:spPr/>
    </dgm:pt>
    <dgm:pt modelId="{1B9D02B6-90BE-4FD9-A768-DC3A7397A306}" type="pres">
      <dgm:prSet presAssocID="{8FF7960B-F192-47AA-A81B-A6C41D5FF122}" presName="childNode2" presStyleLbl="bgAcc1" presStyleIdx="3" presStyleCnt="4" custScaleX="120198" custScaleY="157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260FD-9D72-439B-87CE-2A44C81F0290}" type="pres">
      <dgm:prSet presAssocID="{8FF7960B-F192-47AA-A81B-A6C41D5FF122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60AA2-7577-46DB-83C4-7F6CDADB2D9A}" type="pres">
      <dgm:prSet presAssocID="{8FF7960B-F192-47AA-A81B-A6C41D5FF122}" presName="parentNode2" presStyleLbl="node1" presStyleIdx="3" presStyleCnt="4" custLinFactNeighborX="-5038" custLinFactNeighborY="-562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FA5D4-7FA2-489A-8853-3031B00FE1CA}" type="pres">
      <dgm:prSet presAssocID="{8FF7960B-F192-47AA-A81B-A6C41D5FF122}" presName="connSite2" presStyleCnt="0"/>
      <dgm:spPr/>
    </dgm:pt>
  </dgm:ptLst>
  <dgm:cxnLst>
    <dgm:cxn modelId="{58C6F8AA-B6DD-46D4-807B-4B34118A551D}" type="presOf" srcId="{6540AA5B-9F44-4935-8C41-22A181028169}" destId="{1B9D02B6-90BE-4FD9-A768-DC3A7397A306}" srcOrd="0" destOrd="4" presId="urn:microsoft.com/office/officeart/2005/8/layout/hProcess4"/>
    <dgm:cxn modelId="{34FFE986-69B9-4E69-80E3-C1FFBAB9871C}" srcId="{8A41B7AA-6FCD-4567-A268-DC8C696587D0}" destId="{49DFDBA5-E348-4F1B-BA29-E7115FEBCE81}" srcOrd="8" destOrd="0" parTransId="{3C8DFA9D-83A8-4DBA-9935-8CC37843486A}" sibTransId="{A0ABC97F-5912-4FF5-89CF-B7023D8ACD4D}"/>
    <dgm:cxn modelId="{AF2F6D67-A892-436C-9170-0578C5D42E56}" type="presOf" srcId="{87ADB04D-AED2-42BD-911D-876A851284FA}" destId="{7668D470-7DF7-472F-AFAE-BEFA81E997D0}" srcOrd="0" destOrd="6" presId="urn:microsoft.com/office/officeart/2005/8/layout/hProcess4"/>
    <dgm:cxn modelId="{8A91E595-FC2A-40CB-9FDF-CA9B63DA2C5C}" type="presOf" srcId="{ADD5BF7A-1BF7-4EBC-A18C-827A0D9DD357}" destId="{E3D26B5A-1DF4-4E4A-9A24-68A36B39CF0F}" srcOrd="0" destOrd="1" presId="urn:microsoft.com/office/officeart/2005/8/layout/hProcess4"/>
    <dgm:cxn modelId="{D92DA6AC-2EF7-4102-B405-8AD03B79D898}" type="presOf" srcId="{92F63E63-513E-4DD9-8A5B-8B944E56D684}" destId="{1B9D02B6-90BE-4FD9-A768-DC3A7397A306}" srcOrd="0" destOrd="2" presId="urn:microsoft.com/office/officeart/2005/8/layout/hProcess4"/>
    <dgm:cxn modelId="{C83C1C90-192D-461A-8911-9E33595E6FB0}" type="presOf" srcId="{F5C7A6D5-CE15-456C-8AF1-9183A2005E4B}" destId="{6533B5E1-1504-4848-823E-10EAB952F05F}" srcOrd="0" destOrd="0" presId="urn:microsoft.com/office/officeart/2005/8/layout/hProcess4"/>
    <dgm:cxn modelId="{1BF9949B-6522-4361-BF2B-A677DEE845FD}" type="presOf" srcId="{87ADB04D-AED2-42BD-911D-876A851284FA}" destId="{C18B9FEA-B6C5-4FD0-A35A-96ADF9CC10B2}" srcOrd="1" destOrd="6" presId="urn:microsoft.com/office/officeart/2005/8/layout/hProcess4"/>
    <dgm:cxn modelId="{23714B15-2E6A-498A-AF95-625C3D6E645A}" type="presOf" srcId="{245E6C97-97F3-45AF-B04E-1831C38FC87D}" destId="{1B9D02B6-90BE-4FD9-A768-DC3A7397A306}" srcOrd="0" destOrd="3" presId="urn:microsoft.com/office/officeart/2005/8/layout/hProcess4"/>
    <dgm:cxn modelId="{8388171E-AD74-46BD-8CBF-45B38969B1C4}" type="presOf" srcId="{CB40C151-715E-4502-9675-8D361ACA6EDA}" destId="{63EF8DF8-6078-4784-94F4-C2A8EA619092}" srcOrd="0" destOrd="0" presId="urn:microsoft.com/office/officeart/2005/8/layout/hProcess4"/>
    <dgm:cxn modelId="{C7B63700-C4EC-4A18-A2F0-585B7D1D7148}" type="presOf" srcId="{8A41B7AA-6FCD-4567-A268-DC8C696587D0}" destId="{D41E8C11-F02A-4801-B0ED-EC279627A6AE}" srcOrd="0" destOrd="0" presId="urn:microsoft.com/office/officeart/2005/8/layout/hProcess4"/>
    <dgm:cxn modelId="{6C050214-32BA-4AD4-90C5-69F667E510F2}" type="presOf" srcId="{8FF7960B-F192-47AA-A81B-A6C41D5FF122}" destId="{04A60AA2-7577-46DB-83C4-7F6CDADB2D9A}" srcOrd="0" destOrd="0" presId="urn:microsoft.com/office/officeart/2005/8/layout/hProcess4"/>
    <dgm:cxn modelId="{45224CC4-C9BE-4B8E-B7A9-FB269F818E38}" type="presOf" srcId="{2CF5623B-9A23-4DA6-B705-3B4B3EFFA5D9}" destId="{1B9D02B6-90BE-4FD9-A768-DC3A7397A306}" srcOrd="0" destOrd="0" presId="urn:microsoft.com/office/officeart/2005/8/layout/hProcess4"/>
    <dgm:cxn modelId="{C156BBAC-D311-491F-B5D8-4015F115D56E}" srcId="{D269F4A1-8212-4FE4-BFD1-9F7AD99E6F71}" destId="{4B25BD7E-4A6F-4820-8E24-162D57C6A384}" srcOrd="0" destOrd="0" parTransId="{56B61E78-862C-4884-8D07-0FEC3D49ACAE}" sibTransId="{F203222A-5730-462D-9E75-9A2C78CA0F37}"/>
    <dgm:cxn modelId="{536968FF-0A21-4E4E-895A-C737F10D708B}" type="presOf" srcId="{ADD5BF7A-1BF7-4EBC-A18C-827A0D9DD357}" destId="{84CFF45C-D555-4C6C-80BA-FCC2EE1BD5D7}" srcOrd="1" destOrd="1" presId="urn:microsoft.com/office/officeart/2005/8/layout/hProcess4"/>
    <dgm:cxn modelId="{87476470-7916-4FEA-8C5F-00BACDA503C9}" type="presOf" srcId="{245E6C97-97F3-45AF-B04E-1831C38FC87D}" destId="{93E260FD-9D72-439B-87CE-2A44C81F0290}" srcOrd="1" destOrd="3" presId="urn:microsoft.com/office/officeart/2005/8/layout/hProcess4"/>
    <dgm:cxn modelId="{C38D6E5E-1190-47F2-9C99-DE5C5C9AF289}" type="presOf" srcId="{B3DC760E-F82B-427F-8FAC-F569275D050C}" destId="{84CFF45C-D555-4C6C-80BA-FCC2EE1BD5D7}" srcOrd="1" destOrd="0" presId="urn:microsoft.com/office/officeart/2005/8/layout/hProcess4"/>
    <dgm:cxn modelId="{EE35FCCB-9C32-4DC7-BA5D-B752D3511552}" type="presOf" srcId="{49DFDBA5-E348-4F1B-BA29-E7115FEBCE81}" destId="{C18B9FEA-B6C5-4FD0-A35A-96ADF9CC10B2}" srcOrd="1" destOrd="8" presId="urn:microsoft.com/office/officeart/2005/8/layout/hProcess4"/>
    <dgm:cxn modelId="{35B4D8EB-1C33-44EE-B69B-FAF3B54702C4}" srcId="{8A41B7AA-6FCD-4567-A268-DC8C696587D0}" destId="{87ADB04D-AED2-42BD-911D-876A851284FA}" srcOrd="6" destOrd="0" parTransId="{273EF5B7-1442-4D64-9080-B50F1BCEF11A}" sibTransId="{535A3918-0FC7-4A47-A802-8C5957BD6FAA}"/>
    <dgm:cxn modelId="{3F7CA468-6A68-4447-905B-C02952AF7834}" type="presOf" srcId="{EB4DA17C-439F-4A62-988E-16E907FFEA85}" destId="{7668D470-7DF7-472F-AFAE-BEFA81E997D0}" srcOrd="0" destOrd="2" presId="urn:microsoft.com/office/officeart/2005/8/layout/hProcess4"/>
    <dgm:cxn modelId="{272F9482-CE06-42F3-AB41-7E35597AF3DA}" type="presOf" srcId="{6540AA5B-9F44-4935-8C41-22A181028169}" destId="{93E260FD-9D72-439B-87CE-2A44C81F0290}" srcOrd="1" destOrd="4" presId="urn:microsoft.com/office/officeart/2005/8/layout/hProcess4"/>
    <dgm:cxn modelId="{BEA0527F-C68F-43DC-AAF4-4E1725E4A38A}" type="presOf" srcId="{B6FA5618-0F0E-4078-A200-3091C5225FFD}" destId="{7668D470-7DF7-472F-AFAE-BEFA81E997D0}" srcOrd="0" destOrd="1" presId="urn:microsoft.com/office/officeart/2005/8/layout/hProcess4"/>
    <dgm:cxn modelId="{43D43DB7-BF2F-4606-AFE8-ECDA1F2E5DDE}" type="presOf" srcId="{49DFDBA5-E348-4F1B-BA29-E7115FEBCE81}" destId="{7668D470-7DF7-472F-AFAE-BEFA81E997D0}" srcOrd="0" destOrd="8" presId="urn:microsoft.com/office/officeart/2005/8/layout/hProcess4"/>
    <dgm:cxn modelId="{A9D6F9FF-DFE9-40FC-B46B-8C04178B3875}" type="presOf" srcId="{08C147E5-E21C-4D7B-955D-A55042676376}" destId="{1B9D02B6-90BE-4FD9-A768-DC3A7397A306}" srcOrd="0" destOrd="1" presId="urn:microsoft.com/office/officeart/2005/8/layout/hProcess4"/>
    <dgm:cxn modelId="{FC83E7D6-8474-4AB1-96EA-557B7DAEE8FA}" srcId="{271138DB-7A8B-4B7E-AB85-6DC55663C681}" destId="{F5C7A6D5-CE15-456C-8AF1-9183A2005E4B}" srcOrd="2" destOrd="0" parTransId="{E6742790-2CD4-4D38-AED6-EF385813A9FD}" sibTransId="{FD3EBDB0-EB6A-441C-9D13-84FC08868AE2}"/>
    <dgm:cxn modelId="{5F1D744D-F082-4D0B-BF3A-7BC66DAA70DB}" srcId="{F5C7A6D5-CE15-456C-8AF1-9183A2005E4B}" destId="{ADD5BF7A-1BF7-4EBC-A18C-827A0D9DD357}" srcOrd="1" destOrd="0" parTransId="{BCC44A79-FBED-48D0-A992-DE5129B9E134}" sibTransId="{5DD359B6-295B-406C-8964-33C31BDA6BF4}"/>
    <dgm:cxn modelId="{0A28B6C9-9AEB-4565-ABD7-C025130D0C83}" type="presOf" srcId="{F405479D-6FF2-417B-AEFA-6C619B8D142A}" destId="{AAE02E6F-C185-43BD-9392-735A465716A3}" srcOrd="0" destOrd="0" presId="urn:microsoft.com/office/officeart/2005/8/layout/hProcess4"/>
    <dgm:cxn modelId="{99A6C334-8D55-434C-A90C-57AC2885AEEF}" type="presOf" srcId="{F4566FCD-41D6-4855-9D1A-4C9D9DB7FD2C}" destId="{52594AD6-C65F-4897-9F45-34FE6CD2CB58}" srcOrd="1" destOrd="2" presId="urn:microsoft.com/office/officeart/2005/8/layout/hProcess4"/>
    <dgm:cxn modelId="{1DB3F87F-2835-4F30-B96C-9866EAF44C0A}" srcId="{271138DB-7A8B-4B7E-AB85-6DC55663C681}" destId="{D269F4A1-8212-4FE4-BFD1-9F7AD99E6F71}" srcOrd="0" destOrd="0" parTransId="{D0E65897-30E8-4699-9E36-8BE9309378D5}" sibTransId="{F405479D-6FF2-417B-AEFA-6C619B8D142A}"/>
    <dgm:cxn modelId="{DFF1F9E6-8273-4813-8D4E-9C1FFF88A5A3}" srcId="{271138DB-7A8B-4B7E-AB85-6DC55663C681}" destId="{8FF7960B-F192-47AA-A81B-A6C41D5FF122}" srcOrd="3" destOrd="0" parTransId="{A7355DC7-8531-47E2-A97F-078C6C7C2BF9}" sibTransId="{ACC5E5A8-D4D8-41AE-948C-5F222AB008D8}"/>
    <dgm:cxn modelId="{FA6421F9-275E-4780-A403-F8D6F033A810}" type="presOf" srcId="{FAEAE33A-B94F-428B-BA06-F6AF71E447DE}" destId="{6E6682B5-BA0F-4E70-9A42-748D07224E5A}" srcOrd="0" destOrd="1" presId="urn:microsoft.com/office/officeart/2005/8/layout/hProcess4"/>
    <dgm:cxn modelId="{922F0A47-C0B0-4CF1-949B-E2F1C1B3D663}" srcId="{8A41B7AA-6FCD-4567-A268-DC8C696587D0}" destId="{EB4DA17C-439F-4A62-988E-16E907FFEA85}" srcOrd="2" destOrd="0" parTransId="{688F3B71-5B76-4820-BD43-77C88C384018}" sibTransId="{072EB871-B04F-405D-8976-6A9BF07CE377}"/>
    <dgm:cxn modelId="{31C217EB-DD5E-416E-9E4A-DBCE59CB39AA}" type="presOf" srcId="{92F63E63-513E-4DD9-8A5B-8B944E56D684}" destId="{93E260FD-9D72-439B-87CE-2A44C81F0290}" srcOrd="1" destOrd="2" presId="urn:microsoft.com/office/officeart/2005/8/layout/hProcess4"/>
    <dgm:cxn modelId="{6F2E876D-40DA-4F71-9FE9-D042E55B1061}" type="presOf" srcId="{355DF593-6176-4BDA-9CE2-6D29C62E5334}" destId="{7668D470-7DF7-472F-AFAE-BEFA81E997D0}" srcOrd="0" destOrd="3" presId="urn:microsoft.com/office/officeart/2005/8/layout/hProcess4"/>
    <dgm:cxn modelId="{FC64AD56-2EDB-420A-9EB9-44EDFA118DC1}" type="presOf" srcId="{D704680D-41F6-49E6-A071-8321B289D989}" destId="{C18B9FEA-B6C5-4FD0-A35A-96ADF9CC10B2}" srcOrd="1" destOrd="7" presId="urn:microsoft.com/office/officeart/2005/8/layout/hProcess4"/>
    <dgm:cxn modelId="{AD6CFD92-8975-428F-BA87-F6C9FE2A9E71}" type="presOf" srcId="{E7C08D69-2035-42F4-9F7B-1F4CEDB7152A}" destId="{6E6682B5-BA0F-4E70-9A42-748D07224E5A}" srcOrd="0" destOrd="3" presId="urn:microsoft.com/office/officeart/2005/8/layout/hProcess4"/>
    <dgm:cxn modelId="{AB373886-6D02-4338-B139-02670C5C7171}" type="presOf" srcId="{08C147E5-E21C-4D7B-955D-A55042676376}" destId="{93E260FD-9D72-439B-87CE-2A44C81F0290}" srcOrd="1" destOrd="1" presId="urn:microsoft.com/office/officeart/2005/8/layout/hProcess4"/>
    <dgm:cxn modelId="{4E713119-EC64-4D65-ABA2-E201535EF8C0}" type="presOf" srcId="{3F436629-8BD8-4393-8B3A-ADFFDF1AC547}" destId="{7668D470-7DF7-472F-AFAE-BEFA81E997D0}" srcOrd="0" destOrd="0" presId="urn:microsoft.com/office/officeart/2005/8/layout/hProcess4"/>
    <dgm:cxn modelId="{302C24BC-D4BA-4C44-821D-6E897A633BDF}" srcId="{8FF7960B-F192-47AA-A81B-A6C41D5FF122}" destId="{6540AA5B-9F44-4935-8C41-22A181028169}" srcOrd="4" destOrd="0" parTransId="{56FB4907-6687-44EA-B369-9982A5E5A632}" sibTransId="{AAA02EAF-E39C-4FE2-8600-BF0829AA5BDE}"/>
    <dgm:cxn modelId="{F43A7AAA-34F5-4844-A68F-615D950B4890}" type="presOf" srcId="{DB23661F-E7F1-4D53-A130-1EB28A008197}" destId="{C18B9FEA-B6C5-4FD0-A35A-96ADF9CC10B2}" srcOrd="1" destOrd="5" presId="urn:microsoft.com/office/officeart/2005/8/layout/hProcess4"/>
    <dgm:cxn modelId="{E19D363F-7FC9-4A11-A8CC-ACCD4AE0A625}" type="presOf" srcId="{FD3EBDB0-EB6A-441C-9D13-84FC08868AE2}" destId="{9472C7EF-C884-4E62-BFF0-0DA22624F1BC}" srcOrd="0" destOrd="0" presId="urn:microsoft.com/office/officeart/2005/8/layout/hProcess4"/>
    <dgm:cxn modelId="{28A001F1-36DE-447D-97E1-DD5DC9345FE5}" type="presOf" srcId="{FAEAE33A-B94F-428B-BA06-F6AF71E447DE}" destId="{52594AD6-C65F-4897-9F45-34FE6CD2CB58}" srcOrd="1" destOrd="1" presId="urn:microsoft.com/office/officeart/2005/8/layout/hProcess4"/>
    <dgm:cxn modelId="{600B57DD-7663-431E-908B-B0CD88C43E04}" type="presOf" srcId="{271138DB-7A8B-4B7E-AB85-6DC55663C681}" destId="{D9ED7F93-A285-4D3F-AB15-DFD140FD24D4}" srcOrd="0" destOrd="0" presId="urn:microsoft.com/office/officeart/2005/8/layout/hProcess4"/>
    <dgm:cxn modelId="{50127980-94CC-496D-B333-0F4D89500C95}" type="presOf" srcId="{D269F4A1-8212-4FE4-BFD1-9F7AD99E6F71}" destId="{3D2E2514-2BD4-47FD-8984-3233392725A5}" srcOrd="0" destOrd="0" presId="urn:microsoft.com/office/officeart/2005/8/layout/hProcess4"/>
    <dgm:cxn modelId="{5555EFDB-1390-491C-924B-3599663FE0BC}" srcId="{8FF7960B-F192-47AA-A81B-A6C41D5FF122}" destId="{08C147E5-E21C-4D7B-955D-A55042676376}" srcOrd="1" destOrd="0" parTransId="{254D09FA-E958-465C-8A9B-860FDE696C6A}" sibTransId="{03B2A31F-2E14-49C0-A561-D68A5518F1E6}"/>
    <dgm:cxn modelId="{CDDD054C-97A9-45FE-B08B-26559E58BDE0}" srcId="{8FF7960B-F192-47AA-A81B-A6C41D5FF122}" destId="{2CF5623B-9A23-4DA6-B705-3B4B3EFFA5D9}" srcOrd="0" destOrd="0" parTransId="{39C37098-A33A-4C90-8715-59A997D30D07}" sibTransId="{5B7DFB43-1A07-4943-8444-D1E48368CE26}"/>
    <dgm:cxn modelId="{48E0FD7E-7C20-47D2-ACF1-AE15437BF2BC}" srcId="{8A41B7AA-6FCD-4567-A268-DC8C696587D0}" destId="{3F436629-8BD8-4393-8B3A-ADFFDF1AC547}" srcOrd="0" destOrd="0" parTransId="{81240445-4AF2-44CB-A079-F25F4112D472}" sibTransId="{712EA077-D68C-4E93-AECB-63527192439A}"/>
    <dgm:cxn modelId="{2735C035-9B5B-43F4-9F40-0E626BAD68B8}" type="presOf" srcId="{E7C08D69-2035-42F4-9F7B-1F4CEDB7152A}" destId="{52594AD6-C65F-4897-9F45-34FE6CD2CB58}" srcOrd="1" destOrd="3" presId="urn:microsoft.com/office/officeart/2005/8/layout/hProcess4"/>
    <dgm:cxn modelId="{4D960BE8-C9E5-458F-9C10-EFCFE8C2576C}" type="presOf" srcId="{DA4A7F65-6FF8-4667-9CD0-68E56E2153E0}" destId="{7668D470-7DF7-472F-AFAE-BEFA81E997D0}" srcOrd="0" destOrd="4" presId="urn:microsoft.com/office/officeart/2005/8/layout/hProcess4"/>
    <dgm:cxn modelId="{54E98A65-6134-4549-858E-2E917CC1BBC3}" type="presOf" srcId="{4B25BD7E-4A6F-4820-8E24-162D57C6A384}" destId="{6E6682B5-BA0F-4E70-9A42-748D07224E5A}" srcOrd="0" destOrd="0" presId="urn:microsoft.com/office/officeart/2005/8/layout/hProcess4"/>
    <dgm:cxn modelId="{9120FAC2-5A40-4305-9E05-AA39696D1ABB}" type="presOf" srcId="{4B25BD7E-4A6F-4820-8E24-162D57C6A384}" destId="{52594AD6-C65F-4897-9F45-34FE6CD2CB58}" srcOrd="1" destOrd="0" presId="urn:microsoft.com/office/officeart/2005/8/layout/hProcess4"/>
    <dgm:cxn modelId="{7194EF89-B8FC-40BE-B2BC-A03CF1410BC1}" srcId="{8A41B7AA-6FCD-4567-A268-DC8C696587D0}" destId="{DB23661F-E7F1-4D53-A130-1EB28A008197}" srcOrd="5" destOrd="0" parTransId="{B7683EF5-6947-42ED-A161-06C02B6CFA7F}" sibTransId="{5AD6F63D-1599-48B7-9C04-6A0DEC4DED78}"/>
    <dgm:cxn modelId="{13E9CC73-3A18-4E79-9B45-7E393683C679}" type="presOf" srcId="{B3DC760E-F82B-427F-8FAC-F569275D050C}" destId="{E3D26B5A-1DF4-4E4A-9A24-68A36B39CF0F}" srcOrd="0" destOrd="0" presId="urn:microsoft.com/office/officeart/2005/8/layout/hProcess4"/>
    <dgm:cxn modelId="{CBB7A4C3-0CD8-49B4-9063-4F45CF0EA6B1}" srcId="{8FF7960B-F192-47AA-A81B-A6C41D5FF122}" destId="{92F63E63-513E-4DD9-8A5B-8B944E56D684}" srcOrd="2" destOrd="0" parTransId="{0056410F-F65E-464B-BB0A-118ECDA2F322}" sibTransId="{A6992DF4-D5CA-4476-A326-73D724363C0A}"/>
    <dgm:cxn modelId="{6D60D832-2E9D-459E-914C-3BC6C0EB8569}" type="presOf" srcId="{F4566FCD-41D6-4855-9D1A-4C9D9DB7FD2C}" destId="{6E6682B5-BA0F-4E70-9A42-748D07224E5A}" srcOrd="0" destOrd="2" presId="urn:microsoft.com/office/officeart/2005/8/layout/hProcess4"/>
    <dgm:cxn modelId="{C01254DB-1D8A-4169-B810-DF4BACE8DB1A}" srcId="{D269F4A1-8212-4FE4-BFD1-9F7AD99E6F71}" destId="{FAEAE33A-B94F-428B-BA06-F6AF71E447DE}" srcOrd="1" destOrd="0" parTransId="{5E2D7D6C-2879-4E8D-AB12-32DBD2857417}" sibTransId="{C2AE1C61-E263-4CC7-8EB1-3802D3A99513}"/>
    <dgm:cxn modelId="{21C08444-F394-4D53-BE42-1A4748E3A32F}" srcId="{8A41B7AA-6FCD-4567-A268-DC8C696587D0}" destId="{DA4A7F65-6FF8-4667-9CD0-68E56E2153E0}" srcOrd="4" destOrd="0" parTransId="{7FDCD307-442E-40B1-92DD-33183586896F}" sibTransId="{CAF7FD20-5BFD-450D-8855-C5A894F54F1A}"/>
    <dgm:cxn modelId="{4BA91136-3EEB-4807-8FCA-5A16652B590E}" srcId="{8FF7960B-F192-47AA-A81B-A6C41D5FF122}" destId="{245E6C97-97F3-45AF-B04E-1831C38FC87D}" srcOrd="3" destOrd="0" parTransId="{FF044920-788A-44CC-8377-5DCABA28A35C}" sibTransId="{2AE0A08D-24FD-406C-8DA4-09A31235DF25}"/>
    <dgm:cxn modelId="{9B546B54-EA71-41BE-966B-13172CEE8760}" type="presOf" srcId="{355DF593-6176-4BDA-9CE2-6D29C62E5334}" destId="{C18B9FEA-B6C5-4FD0-A35A-96ADF9CC10B2}" srcOrd="1" destOrd="3" presId="urn:microsoft.com/office/officeart/2005/8/layout/hProcess4"/>
    <dgm:cxn modelId="{C76B7BF5-96D0-4378-8886-441223049F99}" type="presOf" srcId="{2CF5623B-9A23-4DA6-B705-3B4B3EFFA5D9}" destId="{93E260FD-9D72-439B-87CE-2A44C81F0290}" srcOrd="1" destOrd="0" presId="urn:microsoft.com/office/officeart/2005/8/layout/hProcess4"/>
    <dgm:cxn modelId="{92C164F8-5E33-47CA-ACA6-7BD2376DD29F}" type="presOf" srcId="{D704680D-41F6-49E6-A071-8321B289D989}" destId="{7668D470-7DF7-472F-AFAE-BEFA81E997D0}" srcOrd="0" destOrd="7" presId="urn:microsoft.com/office/officeart/2005/8/layout/hProcess4"/>
    <dgm:cxn modelId="{FE284047-CDB4-42CB-A9F3-84525AA6AD87}" srcId="{8A41B7AA-6FCD-4567-A268-DC8C696587D0}" destId="{355DF593-6176-4BDA-9CE2-6D29C62E5334}" srcOrd="3" destOrd="0" parTransId="{A7086B4D-AF62-49A1-9F67-45589286BF86}" sibTransId="{1457C43A-E110-495B-A86D-31CFA0DCC8F6}"/>
    <dgm:cxn modelId="{19BD56F9-8A60-416D-867F-BBBC2CC78741}" type="presOf" srcId="{DB23661F-E7F1-4D53-A130-1EB28A008197}" destId="{7668D470-7DF7-472F-AFAE-BEFA81E997D0}" srcOrd="0" destOrd="5" presId="urn:microsoft.com/office/officeart/2005/8/layout/hProcess4"/>
    <dgm:cxn modelId="{8A8901E7-F288-4B50-A998-F4F09E0890FF}" srcId="{D269F4A1-8212-4FE4-BFD1-9F7AD99E6F71}" destId="{F4566FCD-41D6-4855-9D1A-4C9D9DB7FD2C}" srcOrd="2" destOrd="0" parTransId="{13850121-B1B4-47CC-B67D-4E786C524B13}" sibTransId="{68913B34-0774-410A-9198-D836AD3BAD1E}"/>
    <dgm:cxn modelId="{24FFCF27-2BD8-4FA2-AEB4-ADEFB10C1290}" type="presOf" srcId="{DA4A7F65-6FF8-4667-9CD0-68E56E2153E0}" destId="{C18B9FEA-B6C5-4FD0-A35A-96ADF9CC10B2}" srcOrd="1" destOrd="4" presId="urn:microsoft.com/office/officeart/2005/8/layout/hProcess4"/>
    <dgm:cxn modelId="{1D217A89-7CC8-46AA-9402-07AC8371B279}" type="presOf" srcId="{B6FA5618-0F0E-4078-A200-3091C5225FFD}" destId="{C18B9FEA-B6C5-4FD0-A35A-96ADF9CC10B2}" srcOrd="1" destOrd="1" presId="urn:microsoft.com/office/officeart/2005/8/layout/hProcess4"/>
    <dgm:cxn modelId="{1EFADA56-01A9-4678-86FA-C65432C6C57B}" srcId="{271138DB-7A8B-4B7E-AB85-6DC55663C681}" destId="{8A41B7AA-6FCD-4567-A268-DC8C696587D0}" srcOrd="1" destOrd="0" parTransId="{77D21A6E-0BC2-4931-ABE5-7897E5B2D5DB}" sibTransId="{CB40C151-715E-4502-9675-8D361ACA6EDA}"/>
    <dgm:cxn modelId="{01B35ED7-421A-4678-8C6F-628ECE93EB17}" srcId="{F5C7A6D5-CE15-456C-8AF1-9183A2005E4B}" destId="{B3DC760E-F82B-427F-8FAC-F569275D050C}" srcOrd="0" destOrd="0" parTransId="{0D5F777B-8F7F-4571-ADE0-60E0755A2F00}" sibTransId="{C226CF6B-413E-4AE3-B0A0-E5606E3C9E94}"/>
    <dgm:cxn modelId="{E35FE18D-78AA-49C2-9D64-89EACE7AA30B}" srcId="{8A41B7AA-6FCD-4567-A268-DC8C696587D0}" destId="{D704680D-41F6-49E6-A071-8321B289D989}" srcOrd="7" destOrd="0" parTransId="{C0C383F9-FFFA-4E72-B7D5-309C44CCA935}" sibTransId="{17861513-970A-423F-9AB2-8EB2700F7D86}"/>
    <dgm:cxn modelId="{40AC32DA-D2D1-42A9-995F-1E71E11488F8}" type="presOf" srcId="{3F436629-8BD8-4393-8B3A-ADFFDF1AC547}" destId="{C18B9FEA-B6C5-4FD0-A35A-96ADF9CC10B2}" srcOrd="1" destOrd="0" presId="urn:microsoft.com/office/officeart/2005/8/layout/hProcess4"/>
    <dgm:cxn modelId="{3042E2A6-9382-4919-86DF-D2F5A2D4AD7F}" srcId="{D269F4A1-8212-4FE4-BFD1-9F7AD99E6F71}" destId="{E7C08D69-2035-42F4-9F7B-1F4CEDB7152A}" srcOrd="3" destOrd="0" parTransId="{F3617419-53A6-46AA-9CC6-6B486C3BFBB1}" sibTransId="{25DA7AB0-EA6E-41E0-BF01-F5CAEB406942}"/>
    <dgm:cxn modelId="{36C2E56C-1146-4FED-BCC4-052607DE5A2D}" srcId="{8A41B7AA-6FCD-4567-A268-DC8C696587D0}" destId="{B6FA5618-0F0E-4078-A200-3091C5225FFD}" srcOrd="1" destOrd="0" parTransId="{F6F8F543-805D-44E0-BC25-BAA496C451D9}" sibTransId="{9821A4FA-46B0-4D05-81EF-12D39E608B06}"/>
    <dgm:cxn modelId="{5863ABCD-397F-482A-A37D-822F7F4463A8}" type="presOf" srcId="{EB4DA17C-439F-4A62-988E-16E907FFEA85}" destId="{C18B9FEA-B6C5-4FD0-A35A-96ADF9CC10B2}" srcOrd="1" destOrd="2" presId="urn:microsoft.com/office/officeart/2005/8/layout/hProcess4"/>
    <dgm:cxn modelId="{395EC4C0-F6B9-4F20-8B42-9A9A8610CA5A}" type="presParOf" srcId="{D9ED7F93-A285-4D3F-AB15-DFD140FD24D4}" destId="{DB7C3466-182F-4ADB-9422-F288C798B609}" srcOrd="0" destOrd="0" presId="urn:microsoft.com/office/officeart/2005/8/layout/hProcess4"/>
    <dgm:cxn modelId="{CD4ADEAB-636D-4B51-B52B-4BF9EE05FB2A}" type="presParOf" srcId="{D9ED7F93-A285-4D3F-AB15-DFD140FD24D4}" destId="{437FCBEA-AB43-4C1D-BCF7-E72563ED839E}" srcOrd="1" destOrd="0" presId="urn:microsoft.com/office/officeart/2005/8/layout/hProcess4"/>
    <dgm:cxn modelId="{ECE3E9F8-8883-4863-ABA0-13512ABACD0B}" type="presParOf" srcId="{D9ED7F93-A285-4D3F-AB15-DFD140FD24D4}" destId="{5F412821-40DB-40E2-97DA-F5CC95A94ADD}" srcOrd="2" destOrd="0" presId="urn:microsoft.com/office/officeart/2005/8/layout/hProcess4"/>
    <dgm:cxn modelId="{80FC6FEC-4807-4AC0-B317-772AAEF9ED49}" type="presParOf" srcId="{5F412821-40DB-40E2-97DA-F5CC95A94ADD}" destId="{3706C83B-F89A-4DB0-BCE7-EDB159177C3A}" srcOrd="0" destOrd="0" presId="urn:microsoft.com/office/officeart/2005/8/layout/hProcess4"/>
    <dgm:cxn modelId="{DE90A82E-2236-43AF-8AF6-150CF4202069}" type="presParOf" srcId="{3706C83B-F89A-4DB0-BCE7-EDB159177C3A}" destId="{E8847F45-3A41-42DE-BF98-6C290CCDCAD6}" srcOrd="0" destOrd="0" presId="urn:microsoft.com/office/officeart/2005/8/layout/hProcess4"/>
    <dgm:cxn modelId="{0384F314-92BE-43B0-BA24-11D92EDB8ECB}" type="presParOf" srcId="{3706C83B-F89A-4DB0-BCE7-EDB159177C3A}" destId="{6E6682B5-BA0F-4E70-9A42-748D07224E5A}" srcOrd="1" destOrd="0" presId="urn:microsoft.com/office/officeart/2005/8/layout/hProcess4"/>
    <dgm:cxn modelId="{9EBC8B33-63A0-4C7A-A85D-CF980D8611FE}" type="presParOf" srcId="{3706C83B-F89A-4DB0-BCE7-EDB159177C3A}" destId="{52594AD6-C65F-4897-9F45-34FE6CD2CB58}" srcOrd="2" destOrd="0" presId="urn:microsoft.com/office/officeart/2005/8/layout/hProcess4"/>
    <dgm:cxn modelId="{FE435EA8-4418-4AAB-BE4B-0DD4F179391C}" type="presParOf" srcId="{3706C83B-F89A-4DB0-BCE7-EDB159177C3A}" destId="{3D2E2514-2BD4-47FD-8984-3233392725A5}" srcOrd="3" destOrd="0" presId="urn:microsoft.com/office/officeart/2005/8/layout/hProcess4"/>
    <dgm:cxn modelId="{5341BA09-8A72-43E2-81BE-8990B022D6C6}" type="presParOf" srcId="{3706C83B-F89A-4DB0-BCE7-EDB159177C3A}" destId="{D37BBC06-D65D-489D-BE1E-154634633AB7}" srcOrd="4" destOrd="0" presId="urn:microsoft.com/office/officeart/2005/8/layout/hProcess4"/>
    <dgm:cxn modelId="{B54C9F18-D53C-4405-8F00-E6E6EEA47FD8}" type="presParOf" srcId="{5F412821-40DB-40E2-97DA-F5CC95A94ADD}" destId="{AAE02E6F-C185-43BD-9392-735A465716A3}" srcOrd="1" destOrd="0" presId="urn:microsoft.com/office/officeart/2005/8/layout/hProcess4"/>
    <dgm:cxn modelId="{B29C7F72-5FF0-43DA-B1D3-8563514EF613}" type="presParOf" srcId="{5F412821-40DB-40E2-97DA-F5CC95A94ADD}" destId="{A86CC758-7FDC-42F4-9229-C4A32C266AF5}" srcOrd="2" destOrd="0" presId="urn:microsoft.com/office/officeart/2005/8/layout/hProcess4"/>
    <dgm:cxn modelId="{D2E63D05-A8D8-4888-BC34-96EBACAEE73E}" type="presParOf" srcId="{A86CC758-7FDC-42F4-9229-C4A32C266AF5}" destId="{B0E5EC99-A072-48DC-B608-AFDCDEF6D385}" srcOrd="0" destOrd="0" presId="urn:microsoft.com/office/officeart/2005/8/layout/hProcess4"/>
    <dgm:cxn modelId="{5FB7B7F9-1A43-4A7D-83DE-4003EA820027}" type="presParOf" srcId="{A86CC758-7FDC-42F4-9229-C4A32C266AF5}" destId="{7668D470-7DF7-472F-AFAE-BEFA81E997D0}" srcOrd="1" destOrd="0" presId="urn:microsoft.com/office/officeart/2005/8/layout/hProcess4"/>
    <dgm:cxn modelId="{80947905-3ACA-4FA5-BEE4-DD484D3C941C}" type="presParOf" srcId="{A86CC758-7FDC-42F4-9229-C4A32C266AF5}" destId="{C18B9FEA-B6C5-4FD0-A35A-96ADF9CC10B2}" srcOrd="2" destOrd="0" presId="urn:microsoft.com/office/officeart/2005/8/layout/hProcess4"/>
    <dgm:cxn modelId="{02651387-A5FC-48F3-99B6-ABFE0AE7E2EF}" type="presParOf" srcId="{A86CC758-7FDC-42F4-9229-C4A32C266AF5}" destId="{D41E8C11-F02A-4801-B0ED-EC279627A6AE}" srcOrd="3" destOrd="0" presId="urn:microsoft.com/office/officeart/2005/8/layout/hProcess4"/>
    <dgm:cxn modelId="{7A786989-B24A-4AA5-8FFD-2ED04D5BDE18}" type="presParOf" srcId="{A86CC758-7FDC-42F4-9229-C4A32C266AF5}" destId="{6E68FA7C-700A-40D6-9A70-1568B0F27A32}" srcOrd="4" destOrd="0" presId="urn:microsoft.com/office/officeart/2005/8/layout/hProcess4"/>
    <dgm:cxn modelId="{A4A0BD2D-DD18-4748-AC9E-E692DA9D9E8D}" type="presParOf" srcId="{5F412821-40DB-40E2-97DA-F5CC95A94ADD}" destId="{63EF8DF8-6078-4784-94F4-C2A8EA619092}" srcOrd="3" destOrd="0" presId="urn:microsoft.com/office/officeart/2005/8/layout/hProcess4"/>
    <dgm:cxn modelId="{FA2C5F63-5E85-4B75-9EB5-7C5A8555ABE7}" type="presParOf" srcId="{5F412821-40DB-40E2-97DA-F5CC95A94ADD}" destId="{21F7105A-41DC-43B4-A2B5-8A43A7BBA8CF}" srcOrd="4" destOrd="0" presId="urn:microsoft.com/office/officeart/2005/8/layout/hProcess4"/>
    <dgm:cxn modelId="{F2DECA35-C67F-44DD-B6D1-8E36FCBD2543}" type="presParOf" srcId="{21F7105A-41DC-43B4-A2B5-8A43A7BBA8CF}" destId="{2F0B5CDE-4F6C-476A-A3DC-AD4FBA4CA745}" srcOrd="0" destOrd="0" presId="urn:microsoft.com/office/officeart/2005/8/layout/hProcess4"/>
    <dgm:cxn modelId="{3B56B423-AD4D-43AA-AF54-99589C48B721}" type="presParOf" srcId="{21F7105A-41DC-43B4-A2B5-8A43A7BBA8CF}" destId="{E3D26B5A-1DF4-4E4A-9A24-68A36B39CF0F}" srcOrd="1" destOrd="0" presId="urn:microsoft.com/office/officeart/2005/8/layout/hProcess4"/>
    <dgm:cxn modelId="{767806D3-4AF9-4BFC-8E6D-80BD9B5D1798}" type="presParOf" srcId="{21F7105A-41DC-43B4-A2B5-8A43A7BBA8CF}" destId="{84CFF45C-D555-4C6C-80BA-FCC2EE1BD5D7}" srcOrd="2" destOrd="0" presId="urn:microsoft.com/office/officeart/2005/8/layout/hProcess4"/>
    <dgm:cxn modelId="{65B02244-7CDD-4F07-905E-A7FC399A28C1}" type="presParOf" srcId="{21F7105A-41DC-43B4-A2B5-8A43A7BBA8CF}" destId="{6533B5E1-1504-4848-823E-10EAB952F05F}" srcOrd="3" destOrd="0" presId="urn:microsoft.com/office/officeart/2005/8/layout/hProcess4"/>
    <dgm:cxn modelId="{7102A450-0620-40B1-A02E-0AB6A945BB43}" type="presParOf" srcId="{21F7105A-41DC-43B4-A2B5-8A43A7BBA8CF}" destId="{9C6C19B7-1963-434C-955A-75526539582F}" srcOrd="4" destOrd="0" presId="urn:microsoft.com/office/officeart/2005/8/layout/hProcess4"/>
    <dgm:cxn modelId="{7D671814-E313-4154-872C-41167BB27062}" type="presParOf" srcId="{5F412821-40DB-40E2-97DA-F5CC95A94ADD}" destId="{9472C7EF-C884-4E62-BFF0-0DA22624F1BC}" srcOrd="5" destOrd="0" presId="urn:microsoft.com/office/officeart/2005/8/layout/hProcess4"/>
    <dgm:cxn modelId="{E6B5D1DC-0D5B-4D87-B8D5-4FCB3D513193}" type="presParOf" srcId="{5F412821-40DB-40E2-97DA-F5CC95A94ADD}" destId="{905E30E1-BDD5-4528-BE62-DDC4DCDCB27B}" srcOrd="6" destOrd="0" presId="urn:microsoft.com/office/officeart/2005/8/layout/hProcess4"/>
    <dgm:cxn modelId="{8D0AFA9E-B3D0-4986-9C99-2C84FC85AD84}" type="presParOf" srcId="{905E30E1-BDD5-4528-BE62-DDC4DCDCB27B}" destId="{735195E3-80CC-4DC5-8BF7-750C4002B8EE}" srcOrd="0" destOrd="0" presId="urn:microsoft.com/office/officeart/2005/8/layout/hProcess4"/>
    <dgm:cxn modelId="{A46F0A01-DACA-46F9-87AE-774491B975EA}" type="presParOf" srcId="{905E30E1-BDD5-4528-BE62-DDC4DCDCB27B}" destId="{1B9D02B6-90BE-4FD9-A768-DC3A7397A306}" srcOrd="1" destOrd="0" presId="urn:microsoft.com/office/officeart/2005/8/layout/hProcess4"/>
    <dgm:cxn modelId="{18E12C77-C544-43A5-936B-9806B54EAAAA}" type="presParOf" srcId="{905E30E1-BDD5-4528-BE62-DDC4DCDCB27B}" destId="{93E260FD-9D72-439B-87CE-2A44C81F0290}" srcOrd="2" destOrd="0" presId="urn:microsoft.com/office/officeart/2005/8/layout/hProcess4"/>
    <dgm:cxn modelId="{D24FA8D8-9945-448A-8C72-CA3E54A1D9C9}" type="presParOf" srcId="{905E30E1-BDD5-4528-BE62-DDC4DCDCB27B}" destId="{04A60AA2-7577-46DB-83C4-7F6CDADB2D9A}" srcOrd="3" destOrd="0" presId="urn:microsoft.com/office/officeart/2005/8/layout/hProcess4"/>
    <dgm:cxn modelId="{AD2EE130-0CA0-4411-9BB2-57085B33C032}" type="presParOf" srcId="{905E30E1-BDD5-4528-BE62-DDC4DCDCB27B}" destId="{8F2FA5D4-7FA2-489A-8853-3031B00FE1C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5DF36D-36F2-4F95-AB6A-A56049B193F7}">
      <dsp:nvSpPr>
        <dsp:cNvPr id="0" name=""/>
        <dsp:cNvSpPr/>
      </dsp:nvSpPr>
      <dsp:spPr>
        <a:xfrm>
          <a:off x="-36576" y="190500"/>
          <a:ext cx="7315199" cy="4571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64481-CD61-4AF1-BFAA-D20FFDDD91C6}">
      <dsp:nvSpPr>
        <dsp:cNvPr id="0" name=""/>
        <dsp:cNvSpPr/>
      </dsp:nvSpPr>
      <dsp:spPr>
        <a:xfrm>
          <a:off x="129679" y="4236028"/>
          <a:ext cx="168249" cy="168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261E0-C21C-4381-B751-64B1CDC7C3B9}">
      <dsp:nvSpPr>
        <dsp:cNvPr id="0" name=""/>
        <dsp:cNvSpPr/>
      </dsp:nvSpPr>
      <dsp:spPr>
        <a:xfrm>
          <a:off x="304795" y="4267202"/>
          <a:ext cx="1392157" cy="434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5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04/02/2012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First SDR product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795" y="4267202"/>
        <a:ext cx="1392157" cy="434949"/>
      </dsp:txXfrm>
    </dsp:sp>
    <dsp:sp modelId="{1AA0C678-73E4-4E5B-8D48-A503EE5F3806}">
      <dsp:nvSpPr>
        <dsp:cNvPr id="0" name=""/>
        <dsp:cNvSpPr/>
      </dsp:nvSpPr>
      <dsp:spPr>
        <a:xfrm>
          <a:off x="1594713" y="2715158"/>
          <a:ext cx="263347" cy="263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B01AE-CE55-42E8-9A6B-62690E56AEC6}">
      <dsp:nvSpPr>
        <dsp:cNvPr id="0" name=""/>
        <dsp:cNvSpPr/>
      </dsp:nvSpPr>
      <dsp:spPr>
        <a:xfrm>
          <a:off x="1665671" y="2971791"/>
          <a:ext cx="1335755" cy="18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54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04/19/2012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Beta status 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65671" y="2971791"/>
        <a:ext cx="1335755" cy="1874749"/>
      </dsp:txXfrm>
    </dsp:sp>
    <dsp:sp modelId="{00B7FC07-6B5C-41F5-B57C-5F19B52D81B4}">
      <dsp:nvSpPr>
        <dsp:cNvPr id="0" name=""/>
        <dsp:cNvSpPr/>
      </dsp:nvSpPr>
      <dsp:spPr>
        <a:xfrm>
          <a:off x="2765145" y="2017471"/>
          <a:ext cx="351129" cy="351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31670-6274-49E9-8EA4-BD523F74A90F}">
      <dsp:nvSpPr>
        <dsp:cNvPr id="0" name=""/>
        <dsp:cNvSpPr/>
      </dsp:nvSpPr>
      <dsp:spPr>
        <a:xfrm>
          <a:off x="2590794" y="2486301"/>
          <a:ext cx="2122988" cy="220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05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01/13/2013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Provisional status 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0794" y="2486301"/>
        <a:ext cx="2122988" cy="2202775"/>
      </dsp:txXfrm>
    </dsp:sp>
    <dsp:sp modelId="{8C08C747-0FB5-4BBC-86C6-351BE87B7322}">
      <dsp:nvSpPr>
        <dsp:cNvPr id="0" name=""/>
        <dsp:cNvSpPr/>
      </dsp:nvSpPr>
      <dsp:spPr>
        <a:xfrm>
          <a:off x="4125772" y="1472488"/>
          <a:ext cx="453542" cy="453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BBB2E-04AF-4ABC-B839-2893417BFEAB}">
      <dsp:nvSpPr>
        <dsp:cNvPr id="0" name=""/>
        <dsp:cNvSpPr/>
      </dsp:nvSpPr>
      <dsp:spPr>
        <a:xfrm>
          <a:off x="3864854" y="1956801"/>
          <a:ext cx="2078745" cy="938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2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02/20/2014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Validation status;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Calibration algorithm and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coefficient updates (Mx8.1</a:t>
          </a:r>
          <a:r>
            <a:rPr lang="en-US" sz="1200" b="1" kern="1200" dirty="0" smtClean="0"/>
            <a:t>) </a:t>
          </a:r>
          <a:r>
            <a:rPr lang="en-US" sz="1200" kern="1200" dirty="0" smtClean="0"/>
            <a:t> </a:t>
          </a:r>
        </a:p>
      </dsp:txBody>
      <dsp:txXfrm>
        <a:off x="3864854" y="1956801"/>
        <a:ext cx="2078745" cy="938791"/>
      </dsp:txXfrm>
    </dsp:sp>
    <dsp:sp modelId="{C1B514E4-3DBE-42CE-AB54-EC6BF847B37C}">
      <dsp:nvSpPr>
        <dsp:cNvPr id="0" name=""/>
        <dsp:cNvSpPr/>
      </dsp:nvSpPr>
      <dsp:spPr>
        <a:xfrm>
          <a:off x="5526633" y="1108557"/>
          <a:ext cx="577900" cy="577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7DC50-A402-4A86-9A2B-D178E1E61314}">
      <dsp:nvSpPr>
        <dsp:cNvPr id="0" name=""/>
        <dsp:cNvSpPr/>
      </dsp:nvSpPr>
      <dsp:spPr>
        <a:xfrm>
          <a:off x="5742432" y="1455722"/>
          <a:ext cx="1609344" cy="324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21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10/15/2014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Full spectral resolution mode 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2432" y="1455722"/>
        <a:ext cx="1609344" cy="32485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6682B5-BA0F-4E70-9A42-748D07224E5A}">
      <dsp:nvSpPr>
        <dsp:cNvPr id="0" name=""/>
        <dsp:cNvSpPr/>
      </dsp:nvSpPr>
      <dsp:spPr>
        <a:xfrm>
          <a:off x="572" y="1178175"/>
          <a:ext cx="2116460" cy="1546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Geo bug fixed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err="1" smtClean="0"/>
            <a:t>Imgy</a:t>
          </a:r>
          <a:r>
            <a:rPr lang="en-US" sz="1050" kern="1200" dirty="0" smtClean="0"/>
            <a:t> rad. DQF implemented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Stage2cooler drift limit lifted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EngPktV35</a:t>
          </a:r>
          <a:endParaRPr lang="en-US" sz="1050" kern="1200" dirty="0"/>
        </a:p>
      </dsp:txBody>
      <dsp:txXfrm>
        <a:off x="572" y="1178175"/>
        <a:ext cx="2116460" cy="1215429"/>
      </dsp:txXfrm>
    </dsp:sp>
    <dsp:sp modelId="{AAE02E6F-C185-43BD-9392-735A465716A3}">
      <dsp:nvSpPr>
        <dsp:cNvPr id="0" name=""/>
        <dsp:cNvSpPr/>
      </dsp:nvSpPr>
      <dsp:spPr>
        <a:xfrm>
          <a:off x="669095" y="1678561"/>
          <a:ext cx="2284744" cy="2245007"/>
        </a:xfrm>
        <a:prstGeom prst="leftCircularArrow">
          <a:avLst>
            <a:gd name="adj1" fmla="val 2701"/>
            <a:gd name="adj2" fmla="val 328865"/>
            <a:gd name="adj3" fmla="val 2157008"/>
            <a:gd name="adj4" fmla="val 9077122"/>
            <a:gd name="adj5" fmla="val 31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E2514-2BD4-47FD-8984-3233392725A5}">
      <dsp:nvSpPr>
        <dsp:cNvPr id="0" name=""/>
        <dsp:cNvSpPr/>
      </dsp:nvSpPr>
      <dsp:spPr>
        <a:xfrm>
          <a:off x="620645" y="2454315"/>
          <a:ext cx="1402101" cy="557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Mx6.3/6.4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2012-10-15</a:t>
          </a:r>
          <a:endParaRPr lang="en-US" sz="1200" kern="1200" dirty="0"/>
        </a:p>
      </dsp:txBody>
      <dsp:txXfrm>
        <a:off x="620645" y="2454315"/>
        <a:ext cx="1402101" cy="557569"/>
      </dsp:txXfrm>
    </dsp:sp>
    <dsp:sp modelId="{7668D470-7DF7-472F-AFAE-BEFA81E997D0}">
      <dsp:nvSpPr>
        <dsp:cNvPr id="0" name=""/>
        <dsp:cNvSpPr/>
      </dsp:nvSpPr>
      <dsp:spPr>
        <a:xfrm>
          <a:off x="2405774" y="882635"/>
          <a:ext cx="2190817" cy="2439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MW </a:t>
          </a:r>
          <a:r>
            <a:rPr lang="en-US" sz="1000" kern="1200" dirty="0" err="1" smtClean="0"/>
            <a:t>Imgy</a:t>
          </a:r>
          <a:r>
            <a:rPr lang="en-US" sz="1000" kern="1200" dirty="0" smtClean="0"/>
            <a:t> limit lifted to 0.88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Time stamp fix for monthly shift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Full-res truncation module inserted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FF0000"/>
              </a:solidFill>
            </a:rPr>
            <a:t>Bit-trim table stored in CMO file</a:t>
          </a:r>
          <a:endParaRPr lang="en-US" sz="1000" b="1" kern="1200" dirty="0">
            <a:solidFill>
              <a:srgbClr val="FF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FIR coefficients are updated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FF0000"/>
              </a:solidFill>
            </a:rPr>
            <a:t>Handling Missing pixel/scan </a:t>
          </a:r>
          <a:endParaRPr lang="en-US" sz="1000" b="1" kern="1200" dirty="0">
            <a:solidFill>
              <a:srgbClr val="FF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Handling short granule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Handling invalid Geolocation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FF0000"/>
              </a:solidFill>
            </a:rPr>
            <a:t>Re-tasking procedure changed</a:t>
          </a:r>
          <a:endParaRPr lang="en-US" sz="1000" b="1" kern="1200" dirty="0">
            <a:solidFill>
              <a:srgbClr val="FF0000"/>
            </a:solidFill>
          </a:endParaRPr>
        </a:p>
      </dsp:txBody>
      <dsp:txXfrm>
        <a:off x="2405774" y="1405479"/>
        <a:ext cx="2190817" cy="1917095"/>
      </dsp:txXfrm>
    </dsp:sp>
    <dsp:sp modelId="{63EF8DF8-6078-4784-94F4-C2A8EA619092}">
      <dsp:nvSpPr>
        <dsp:cNvPr id="0" name=""/>
        <dsp:cNvSpPr/>
      </dsp:nvSpPr>
      <dsp:spPr>
        <a:xfrm>
          <a:off x="3447820" y="376304"/>
          <a:ext cx="2205380" cy="2205380"/>
        </a:xfrm>
        <a:prstGeom prst="circularArrow">
          <a:avLst>
            <a:gd name="adj1" fmla="val 2749"/>
            <a:gd name="adj2" fmla="val 335153"/>
            <a:gd name="adj3" fmla="val 19905705"/>
            <a:gd name="adj4" fmla="val 12991880"/>
            <a:gd name="adj5" fmla="val 32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E8C11-F02A-4801-B0ED-EC279627A6AE}">
      <dsp:nvSpPr>
        <dsp:cNvPr id="0" name=""/>
        <dsp:cNvSpPr/>
      </dsp:nvSpPr>
      <dsp:spPr>
        <a:xfrm>
          <a:off x="3016196" y="884818"/>
          <a:ext cx="1402101" cy="557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Mx7.1/7.2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2013-07-10</a:t>
          </a:r>
          <a:endParaRPr lang="en-US" sz="1200" kern="1200" dirty="0"/>
        </a:p>
      </dsp:txBody>
      <dsp:txXfrm>
        <a:off x="3016196" y="884818"/>
        <a:ext cx="1402101" cy="557569"/>
      </dsp:txXfrm>
    </dsp:sp>
    <dsp:sp modelId="{E3D26B5A-1DF4-4E4A-9A24-68A36B39CF0F}">
      <dsp:nvSpPr>
        <dsp:cNvPr id="0" name=""/>
        <dsp:cNvSpPr/>
      </dsp:nvSpPr>
      <dsp:spPr>
        <a:xfrm>
          <a:off x="4885333" y="1381502"/>
          <a:ext cx="1577364" cy="1300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 smtClean="0">
              <a:solidFill>
                <a:srgbClr val="FF0000"/>
              </a:solidFill>
            </a:rPr>
            <a:t>Re-sampling laser wavelength for initial CMO saved in CMO file</a:t>
          </a:r>
          <a:endParaRPr lang="en-US" sz="1050" b="1" kern="1200" dirty="0">
            <a:solidFill>
              <a:srgbClr val="FF0000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 smtClean="0">
              <a:solidFill>
                <a:srgbClr val="FF0000"/>
              </a:solidFill>
            </a:rPr>
            <a:t>Time stamp overflow bug fixed</a:t>
          </a:r>
          <a:endParaRPr lang="en-US" sz="1050" b="1" kern="1200" dirty="0">
            <a:solidFill>
              <a:srgbClr val="FF0000"/>
            </a:solidFill>
          </a:endParaRPr>
        </a:p>
      </dsp:txBody>
      <dsp:txXfrm>
        <a:off x="4885333" y="1381502"/>
        <a:ext cx="1577364" cy="1022211"/>
      </dsp:txXfrm>
    </dsp:sp>
    <dsp:sp modelId="{9472C7EF-C884-4E62-BFF0-0DA22624F1BC}">
      <dsp:nvSpPr>
        <dsp:cNvPr id="0" name=""/>
        <dsp:cNvSpPr/>
      </dsp:nvSpPr>
      <dsp:spPr>
        <a:xfrm>
          <a:off x="5715848" y="1742479"/>
          <a:ext cx="1971711" cy="1971711"/>
        </a:xfrm>
        <a:prstGeom prst="leftCircularArrow">
          <a:avLst>
            <a:gd name="adj1" fmla="val 3075"/>
            <a:gd name="adj2" fmla="val 377749"/>
            <a:gd name="adj3" fmla="val 1901776"/>
            <a:gd name="adj4" fmla="val 8773006"/>
            <a:gd name="adj5" fmla="val 358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3B5E1-1504-4848-823E-10EAB952F05F}">
      <dsp:nvSpPr>
        <dsp:cNvPr id="0" name=""/>
        <dsp:cNvSpPr/>
      </dsp:nvSpPr>
      <dsp:spPr>
        <a:xfrm>
          <a:off x="5235858" y="2526010"/>
          <a:ext cx="1402101" cy="557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Mx8.0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2013-11-14</a:t>
          </a:r>
          <a:endParaRPr lang="en-US" sz="1200" kern="1200" dirty="0"/>
        </a:p>
      </dsp:txBody>
      <dsp:txXfrm>
        <a:off x="5235858" y="2526010"/>
        <a:ext cx="1402101" cy="557569"/>
      </dsp:txXfrm>
    </dsp:sp>
    <dsp:sp modelId="{1B9D02B6-90BE-4FD9-A768-DC3A7397A306}">
      <dsp:nvSpPr>
        <dsp:cNvPr id="0" name=""/>
        <dsp:cNvSpPr/>
      </dsp:nvSpPr>
      <dsp:spPr>
        <a:xfrm>
          <a:off x="6926702" y="1008057"/>
          <a:ext cx="1895960" cy="2047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FOV5 ILS equation error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Non-linearity equation format change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Lunar intrusion flag bug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RDR impulse noise count data type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One-scan shift of reference window </a:t>
          </a:r>
          <a:endParaRPr lang="en-US" sz="1000" kern="1200" dirty="0"/>
        </a:p>
      </dsp:txBody>
      <dsp:txXfrm>
        <a:off x="6926702" y="1446890"/>
        <a:ext cx="1895960" cy="1609052"/>
      </dsp:txXfrm>
    </dsp:sp>
    <dsp:sp modelId="{04A60AA2-7577-46DB-83C4-7F6CDADB2D9A}">
      <dsp:nvSpPr>
        <dsp:cNvPr id="0" name=""/>
        <dsp:cNvSpPr/>
      </dsp:nvSpPr>
      <dsp:spPr>
        <a:xfrm>
          <a:off x="7365887" y="789223"/>
          <a:ext cx="1402101" cy="557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Mx8.1/8.2 with EP36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On 2014-02-20</a:t>
          </a:r>
          <a:endParaRPr lang="en-US" sz="1200" kern="1200" dirty="0"/>
        </a:p>
      </dsp:txBody>
      <dsp:txXfrm>
        <a:off x="7365887" y="789223"/>
        <a:ext cx="1402101" cy="557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588" y="0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6866-D6CF-47DD-9BD4-1758F82AFF5A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76275"/>
            <a:ext cx="45053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279900"/>
            <a:ext cx="5562600" cy="4054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8213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588" y="8558213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64FB2-6EB6-478F-9B19-13D5BD5C2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836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3963" y="676275"/>
            <a:ext cx="4505325" cy="3378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3963" y="676275"/>
            <a:ext cx="4505325" cy="33782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ED473-5128-4AAB-B132-F6698BAFB3E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2" y="2130433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5" y="5867402"/>
            <a:ext cx="924252" cy="9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77201" y="5907325"/>
            <a:ext cx="994229" cy="9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9"/>
            <a:ext cx="2057401" cy="5851525"/>
          </a:xfrm>
        </p:spPr>
        <p:txBody>
          <a:bodyPr vert="eaVert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9"/>
            <a:ext cx="6019801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2"/>
            <a:ext cx="2133600" cy="365125"/>
          </a:xfrm>
        </p:spPr>
        <p:txBody>
          <a:bodyPr/>
          <a:lstStyle/>
          <a:p>
            <a:r>
              <a:rPr lang="en-US" smtClean="0"/>
              <a:t>5/14/2014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56352"/>
            <a:ext cx="533401" cy="365125"/>
          </a:xfrm>
        </p:spPr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33" tIns="45716" rIns="91433" bIns="45716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2" y="1371600"/>
            <a:ext cx="4038601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1" y="1371600"/>
            <a:ext cx="4038601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33" tIns="45716" rIns="91433" bIns="45716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4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5" y="1535113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4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35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33" tIns="45716" rIns="91433" bIns="45716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33" tIns="45716" rIns="91433" bIns="45716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33" tIns="45716" rIns="91433" bIns="45716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3" y="273058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5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4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7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4" indent="0">
              <a:buNone/>
              <a:defRPr sz="2400"/>
            </a:lvl3pPr>
            <a:lvl4pPr marL="1371486" indent="0">
              <a:buNone/>
              <a:defRPr sz="2000"/>
            </a:lvl4pPr>
            <a:lvl5pPr marL="1828648" indent="0">
              <a:buNone/>
              <a:defRPr sz="2000"/>
            </a:lvl5pPr>
            <a:lvl6pPr marL="2285810" indent="0">
              <a:buNone/>
              <a:defRPr sz="2000"/>
            </a:lvl6pPr>
            <a:lvl7pPr marL="2742972" indent="0">
              <a:buNone/>
              <a:defRPr sz="2000"/>
            </a:lvl7pPr>
            <a:lvl8pPr marL="3200134" indent="0">
              <a:buNone/>
              <a:defRPr sz="2000"/>
            </a:lvl8pPr>
            <a:lvl9pPr marL="365729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4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3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519886" y="-319"/>
            <a:ext cx="624114" cy="62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33" tIns="45716" rIns="91433" bIns="45716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2" descr="Center for Satellite Applications Research-Logo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" y="1"/>
            <a:ext cx="625474" cy="625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24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871" indent="-342871" algn="l" defTabSz="91432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91432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5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914324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91432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7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wlikun@umd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1" y="1752600"/>
            <a:ext cx="8915401" cy="1905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Inter-Comparison of </a:t>
            </a:r>
            <a:r>
              <a:rPr lang="en-US" sz="4000" dirty="0" err="1" smtClean="0"/>
              <a:t>Suomi</a:t>
            </a:r>
            <a:r>
              <a:rPr lang="en-US" sz="4000" dirty="0" smtClean="0"/>
              <a:t> NPP </a:t>
            </a:r>
            <a:r>
              <a:rPr lang="en-US" sz="4000" dirty="0" err="1" smtClean="0"/>
              <a:t>CrIS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with AIRS and IASI </a:t>
            </a:r>
            <a:br>
              <a:rPr lang="en-US" sz="4000" dirty="0" smtClean="0"/>
            </a:br>
            <a:r>
              <a:rPr lang="en-US" sz="4000" dirty="0" smtClean="0"/>
              <a:t>toward Infrared </a:t>
            </a:r>
            <a:r>
              <a:rPr lang="en-US" sz="4000" dirty="0" err="1" smtClean="0"/>
              <a:t>Hyperspectral</a:t>
            </a:r>
            <a:r>
              <a:rPr lang="en-US" sz="4000" dirty="0" smtClean="0"/>
              <a:t> Benchmark Radiance Measurements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2" y="3733800"/>
            <a:ext cx="8001001" cy="2514600"/>
          </a:xfrm>
        </p:spPr>
        <p:txBody>
          <a:bodyPr>
            <a:normAutofit fontScale="70000" lnSpcReduction="20000"/>
          </a:bodyPr>
          <a:lstStyle/>
          <a:p>
            <a:endParaRPr lang="en-US" sz="2900" b="1" dirty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Likun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Wang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1*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Yong Han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Yong Chen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Denis Tremblay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Jin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lvl="0"/>
            <a:endParaRPr lang="en-US" sz="2900" b="1" dirty="0" smtClean="0">
              <a:solidFill>
                <a:schemeClr val="tx1"/>
              </a:solidFill>
            </a:endParaRPr>
          </a:p>
          <a:p>
            <a:pPr lvl="0"/>
            <a:r>
              <a:rPr lang="en-US" sz="2900" b="1" dirty="0" smtClean="0">
                <a:solidFill>
                  <a:schemeClr val="tx1"/>
                </a:solidFill>
              </a:rPr>
              <a:t>1. CICS/ESSIC/University of Maryland, College Park, MD</a:t>
            </a:r>
          </a:p>
          <a:p>
            <a:pPr lvl="0"/>
            <a:r>
              <a:rPr lang="en-US" sz="2900" b="1" dirty="0" smtClean="0">
                <a:solidFill>
                  <a:schemeClr val="tx1"/>
                </a:solidFill>
              </a:rPr>
              <a:t>2. NOAA/NESDIS/STAR, College Park, MD</a:t>
            </a:r>
          </a:p>
          <a:p>
            <a:pPr lvl="0"/>
            <a:r>
              <a:rPr lang="en-US" sz="2900" b="1" dirty="0" smtClean="0">
                <a:solidFill>
                  <a:schemeClr val="tx1"/>
                </a:solidFill>
              </a:rPr>
              <a:t>3. Science Data Processing,  Inc, Laurel, MD</a:t>
            </a:r>
          </a:p>
          <a:p>
            <a:r>
              <a:rPr lang="en-US" sz="2900" b="1" dirty="0" smtClean="0">
                <a:solidFill>
                  <a:schemeClr val="tx1"/>
                </a:solidFill>
              </a:rPr>
              <a:t>4. Earth Resources Technology, Inc., Laurel, MD</a:t>
            </a:r>
          </a:p>
          <a:p>
            <a:r>
              <a:rPr lang="en-US" sz="2900" b="1" dirty="0" smtClean="0">
                <a:solidFill>
                  <a:schemeClr val="tx1"/>
                </a:solidFill>
                <a:hlinkClick r:id="rId2"/>
              </a:rPr>
              <a:t>*Email: wlikun@umd.edu</a:t>
            </a:r>
            <a:endParaRPr lang="en-US" sz="2900" b="1" dirty="0" smtClean="0">
              <a:solidFill>
                <a:schemeClr val="tx1"/>
              </a:solidFill>
            </a:endParaRPr>
          </a:p>
          <a:p>
            <a:endParaRPr lang="en-US" sz="2900" b="1" dirty="0" smtClean="0">
              <a:solidFill>
                <a:schemeClr val="tx1"/>
              </a:solidFill>
            </a:endParaRPr>
          </a:p>
          <a:p>
            <a:endParaRPr lang="en-US" sz="2900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 descr="http://www.nesdis.noaa.gov/jpss/images/STARShiel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7010" y="0"/>
            <a:ext cx="1371598" cy="1371600"/>
          </a:xfrm>
          <a:prstGeom prst="rect">
            <a:avLst/>
          </a:prstGeom>
          <a:noFill/>
        </p:spPr>
      </p:pic>
      <p:pic>
        <p:nvPicPr>
          <p:cNvPr id="12295" name="Picture 7" descr="http://www.boatcamp.org/wp-content/uploads/2010/12/NOAA-Transparent-Logo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8602" y="-76200"/>
            <a:ext cx="1371600" cy="1371600"/>
          </a:xfrm>
          <a:prstGeom prst="rect">
            <a:avLst/>
          </a:prstGeom>
          <a:noFill/>
        </p:spPr>
      </p:pic>
      <p:pic>
        <p:nvPicPr>
          <p:cNvPr id="19458" name="Picture 2" descr="http://essic.umd.edu/joom2/images/stories/com_form2content/p17/f507/thumbs/8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2583051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9401" y="6324606"/>
            <a:ext cx="5028094" cy="307768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 EUMETSAT Conference,  September 24 2014; Geneva, Swiss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2006" y="2286000"/>
            <a:ext cx="634579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Instrument and Spectral Characteristics   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2" y="1150204"/>
            <a:ext cx="6553200" cy="83098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en-US" sz="2400" b="1" dirty="0"/>
              <a:t>Spectral Coverage and </a:t>
            </a:r>
            <a:r>
              <a:rPr lang="en-US" sz="2400" b="1" dirty="0" smtClean="0"/>
              <a:t>Resolution of </a:t>
            </a:r>
          </a:p>
          <a:p>
            <a:r>
              <a:rPr lang="en-US" sz="2400" b="1" dirty="0" smtClean="0"/>
              <a:t>AIRS, IASI, and </a:t>
            </a:r>
            <a:r>
              <a:rPr lang="en-US" sz="2400" b="1" dirty="0" err="1" smtClean="0"/>
              <a:t>CrIS</a:t>
            </a:r>
            <a:endParaRPr lang="en-US" sz="2400" b="1" dirty="0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" y="947125"/>
            <a:ext cx="2743202" cy="17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2743203"/>
            <a:ext cx="2667001" cy="198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4789706"/>
            <a:ext cx="2667001" cy="19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05201" y="3820188"/>
            <a:ext cx="1371600" cy="461657"/>
          </a:xfrm>
          <a:prstGeom prst="rect">
            <a:avLst/>
          </a:prstGeom>
          <a:solidFill>
            <a:schemeClr val="bg1"/>
          </a:solidFill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cs typeface="Times New Roman" pitchFamily="18" charset="0"/>
              </a:rPr>
              <a:t>IASI-A: 2006-</a:t>
            </a:r>
          </a:p>
          <a:p>
            <a:r>
              <a:rPr lang="en-US" sz="1200" b="1" dirty="0" smtClean="0">
                <a:solidFill>
                  <a:srgbClr val="0000FF"/>
                </a:solidFill>
                <a:cs typeface="Times New Roman" pitchFamily="18" charset="0"/>
              </a:rPr>
              <a:t>IASI-B: 2012-</a:t>
            </a:r>
            <a:endParaRPr lang="en-US" sz="1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3134388"/>
            <a:ext cx="1219200" cy="276991"/>
          </a:xfrm>
          <a:prstGeom prst="rect">
            <a:avLst/>
          </a:prstGeom>
          <a:solidFill>
            <a:schemeClr val="bg1"/>
          </a:solidFill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cs typeface="Times New Roman" pitchFamily="18" charset="0"/>
              </a:rPr>
              <a:t>AIRS: 2002-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5200" y="5102432"/>
            <a:ext cx="1219200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200" b="1" dirty="0" err="1" smtClean="0">
                <a:solidFill>
                  <a:srgbClr val="7030A0"/>
                </a:solidFill>
                <a:cs typeface="Times New Roman" pitchFamily="18" charset="0"/>
              </a:rPr>
              <a:t>CrIS</a:t>
            </a:r>
            <a:r>
              <a:rPr lang="en-US" sz="1200" b="1" dirty="0" smtClean="0">
                <a:solidFill>
                  <a:srgbClr val="7030A0"/>
                </a:solidFill>
                <a:cs typeface="Times New Roman" pitchFamily="18" charset="0"/>
              </a:rPr>
              <a:t>: 2011-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1" y="6019809"/>
            <a:ext cx="1219200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CrIS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2014.10-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3048009"/>
            <a:ext cx="2358132" cy="276991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2378 channels, 9 FOVs/50 km FOR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1" y="4114807"/>
            <a:ext cx="2358132" cy="276991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8461 channels, 4 FOVs/50 km FOR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4457" y="5105409"/>
            <a:ext cx="2358132" cy="276991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1305 channels, 9 FOVs/50 km FOR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3854" y="6019809"/>
            <a:ext cx="2358132" cy="276991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2211 channels, 9 FOVs/50 km FOR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924" y="4114800"/>
            <a:ext cx="45760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4114800"/>
            <a:ext cx="4431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0999" y="15240"/>
            <a:ext cx="82296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Simultaneous Nadir Overpass (SNO) </a:t>
            </a:r>
            <a:endParaRPr lang="en-US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37" t="255" r="6888" b="-255"/>
          <a:stretch/>
        </p:blipFill>
        <p:spPr>
          <a:xfrm>
            <a:off x="2209801" y="914400"/>
            <a:ext cx="4457700" cy="29718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1752600"/>
            <a:ext cx="554946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IASI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1" y="1447801"/>
            <a:ext cx="558152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4" descr="small_loop5"/>
          <p:cNvPicPr>
            <a:picLocks noChangeAspect="1" noChangeArrowheads="1" noCrop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990607"/>
            <a:ext cx="2057401" cy="1890583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7010401" y="1353069"/>
            <a:ext cx="2057401" cy="2616093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400" dirty="0"/>
              <a:t>Time Difference: &lt;= </a:t>
            </a:r>
            <a:r>
              <a:rPr lang="en-US" sz="1400" dirty="0" smtClean="0"/>
              <a:t>120  Sec</a:t>
            </a:r>
          </a:p>
          <a:p>
            <a:endParaRPr lang="en-US" sz="1400" dirty="0" smtClean="0"/>
          </a:p>
          <a:p>
            <a:r>
              <a:rPr lang="en-US" sz="1400" dirty="0" smtClean="0"/>
              <a:t>FOV distance difference</a:t>
            </a:r>
            <a:r>
              <a:rPr lang="en-US" sz="1400" dirty="0"/>
              <a:t>:  &lt;=(12+14)/4.0 km = 6.5 </a:t>
            </a:r>
            <a:r>
              <a:rPr lang="en-US" sz="1400" dirty="0" smtClean="0"/>
              <a:t>km</a:t>
            </a:r>
          </a:p>
          <a:p>
            <a:endParaRPr lang="en-US" sz="1400" dirty="0"/>
          </a:p>
          <a:p>
            <a:r>
              <a:rPr lang="en-US" sz="1400" dirty="0" smtClean="0"/>
              <a:t>Angle </a:t>
            </a:r>
            <a:r>
              <a:rPr lang="en-US" sz="1400" dirty="0"/>
              <a:t>Difference: ABS(</a:t>
            </a:r>
            <a:r>
              <a:rPr lang="en-US" sz="1400" dirty="0" err="1"/>
              <a:t>cos</a:t>
            </a:r>
            <a:r>
              <a:rPr lang="en-US" sz="1400" dirty="0"/>
              <a:t>(a1)/</a:t>
            </a:r>
            <a:r>
              <a:rPr lang="en-US" sz="1400" dirty="0" err="1"/>
              <a:t>cos</a:t>
            </a:r>
            <a:r>
              <a:rPr lang="en-US" sz="1400" dirty="0"/>
              <a:t>(a2)-1) &lt;= 0.01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3" y="2971801"/>
            <a:ext cx="1071113" cy="215436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800" dirty="0" smtClean="0"/>
              <a:t>From </a:t>
            </a:r>
            <a:r>
              <a:rPr lang="en-US" sz="800" dirty="0" err="1" smtClean="0"/>
              <a:t>Changyong</a:t>
            </a:r>
            <a:r>
              <a:rPr lang="en-US" sz="800" dirty="0" smtClean="0"/>
              <a:t> Cao</a:t>
            </a:r>
            <a:endParaRPr lang="en-US" sz="800" dirty="0"/>
          </a:p>
        </p:txBody>
      </p:sp>
      <p:sp>
        <p:nvSpPr>
          <p:cNvPr id="19" name="Curved Down Arrow 18"/>
          <p:cNvSpPr/>
          <p:nvPr/>
        </p:nvSpPr>
        <p:spPr>
          <a:xfrm rot="1013205">
            <a:off x="1401431" y="1300053"/>
            <a:ext cx="2209801" cy="5334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2520316">
            <a:off x="5075572" y="3281253"/>
            <a:ext cx="2209801" cy="5334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rot="5400000">
            <a:off x="5544893" y="4284908"/>
            <a:ext cx="838200" cy="385078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2" y="4495807"/>
            <a:ext cx="2633335" cy="461657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200" b="1" dirty="0" smtClean="0"/>
              <a:t>SNO Spectra during full resolution test</a:t>
            </a:r>
          </a:p>
          <a:p>
            <a:r>
              <a:rPr lang="en-US" sz="1200" b="1" dirty="0" smtClean="0"/>
              <a:t>On August 27 2013</a:t>
            </a:r>
            <a:endParaRPr lang="en-US" sz="1200" b="1" dirty="0"/>
          </a:p>
        </p:txBody>
      </p:sp>
    </p:spTree>
    <p:extLst>
      <p:ext uri="{BB962C8B-B14F-4D97-AF65-F5344CB8AC3E}">
        <p14:creationId xmlns="" xmlns:p14="http://schemas.microsoft.com/office/powerpoint/2010/main" val="26284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SNOs Latitude Distribution Time Series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 l="3357" t="6275" r="4888" b="1176"/>
          <a:stretch>
            <a:fillRect/>
          </a:stretch>
        </p:blipFill>
        <p:spPr bwMode="auto">
          <a:xfrm>
            <a:off x="228600" y="1066801"/>
            <a:ext cx="6248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6" y="1828800"/>
            <a:ext cx="317809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2355982">
            <a:off x="1792458" y="1852876"/>
            <a:ext cx="119022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956456">
            <a:off x="1976662" y="4110460"/>
            <a:ext cx="106444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pic>
        <p:nvPicPr>
          <p:cNvPr id="99333" name="Picture 5" descr="SNOs_Map_METOP-A_NPP_201405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133600"/>
            <a:ext cx="3657600" cy="18288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4495802" y="2895600"/>
            <a:ext cx="106444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1" y="5562606"/>
            <a:ext cx="7894674" cy="120032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dirty="0" smtClean="0"/>
              <a:t>The SNOs between SNPP and Aqua occurred every 2-3 days. </a:t>
            </a:r>
          </a:p>
          <a:p>
            <a:r>
              <a:rPr lang="en-US" dirty="0" smtClean="0"/>
              <a:t>the SNOs between </a:t>
            </a:r>
            <a:r>
              <a:rPr lang="en-US" dirty="0" err="1" smtClean="0"/>
              <a:t>MetOp</a:t>
            </a:r>
            <a:r>
              <a:rPr lang="en-US" dirty="0" smtClean="0"/>
              <a:t> and SNPP occurred every 50 days. </a:t>
            </a:r>
          </a:p>
          <a:p>
            <a:r>
              <a:rPr lang="en-US" dirty="0" smtClean="0"/>
              <a:t>Fortunately, once an SNO event occurs, their orbits will continuously cross each </a:t>
            </a:r>
          </a:p>
          <a:p>
            <a:r>
              <a:rPr lang="en-US" dirty="0" smtClean="0"/>
              <a:t>other every orbit.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Scene Uniformity Effects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914400"/>
            <a:ext cx="5257801" cy="35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10" y="2362201"/>
            <a:ext cx="227799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11" y="2438400"/>
            <a:ext cx="14831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38801" y="914400"/>
            <a:ext cx="284770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81600" y="1981200"/>
            <a:ext cx="2438400" cy="369324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b="1" dirty="0" err="1" smtClean="0"/>
              <a:t>CrIS</a:t>
            </a:r>
            <a:r>
              <a:rPr lang="en-US" b="1" dirty="0" smtClean="0"/>
              <a:t>  FOV  footprint  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324601" y="1600206"/>
            <a:ext cx="685801" cy="3047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10200" y="2286000"/>
            <a:ext cx="228601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24610" y="3962401"/>
            <a:ext cx="2924633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Histogram of VIIRS radiances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477000" y="3657600"/>
            <a:ext cx="533401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47801" y="3352800"/>
            <a:ext cx="1492510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Cut off values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72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1" y="4393113"/>
            <a:ext cx="3418594" cy="24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2104265" y="4876809"/>
            <a:ext cx="867531" cy="276991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200" b="1" dirty="0" smtClean="0"/>
              <a:t>Single Line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48050" y="5562609"/>
            <a:ext cx="442736" cy="276991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200" b="1" dirty="0" err="1" smtClean="0">
                <a:solidFill>
                  <a:srgbClr val="0000FF"/>
                </a:solidFill>
              </a:rPr>
              <a:t>Sinc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3" y="5285608"/>
            <a:ext cx="1239299" cy="276991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Self-</a:t>
            </a:r>
            <a:r>
              <a:rPr lang="en-US" sz="1200" b="1" dirty="0" err="1" smtClean="0">
                <a:solidFill>
                  <a:srgbClr val="FF0000"/>
                </a:solidFill>
              </a:rPr>
              <a:t>Apodization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599" y="5943608"/>
            <a:ext cx="1680126" cy="276991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200" b="1" dirty="0" smtClean="0">
                <a:solidFill>
                  <a:srgbClr val="00863D"/>
                </a:solidFill>
              </a:rPr>
              <a:t>Self-</a:t>
            </a:r>
            <a:r>
              <a:rPr lang="en-US" sz="1200" b="1" dirty="0" err="1" smtClean="0">
                <a:solidFill>
                  <a:srgbClr val="00863D"/>
                </a:solidFill>
              </a:rPr>
              <a:t>Apodization</a:t>
            </a:r>
            <a:r>
              <a:rPr lang="en-US" sz="1200" b="1" dirty="0" smtClean="0">
                <a:solidFill>
                  <a:srgbClr val="00863D"/>
                </a:solidFill>
              </a:rPr>
              <a:t> + </a:t>
            </a:r>
            <a:r>
              <a:rPr lang="en-US" sz="1200" b="1" dirty="0" err="1" smtClean="0">
                <a:solidFill>
                  <a:srgbClr val="00863D"/>
                </a:solidFill>
              </a:rPr>
              <a:t>Sinc</a:t>
            </a:r>
            <a:r>
              <a:rPr lang="en-US" sz="1200" b="1" dirty="0" smtClean="0">
                <a:solidFill>
                  <a:srgbClr val="00863D"/>
                </a:solidFill>
              </a:rPr>
              <a:t> </a:t>
            </a:r>
            <a:endParaRPr lang="en-US" sz="1200" b="1" dirty="0">
              <a:solidFill>
                <a:srgbClr val="00863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0000" y="4419601"/>
            <a:ext cx="5181600" cy="230831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dirty="0" smtClean="0"/>
              <a:t>Radiance </a:t>
            </a:r>
            <a:r>
              <a:rPr lang="en-US" dirty="0" err="1" smtClean="0"/>
              <a:t>nonuniformity</a:t>
            </a:r>
            <a:r>
              <a:rPr lang="en-US" dirty="0" smtClean="0"/>
              <a:t> within the instrument’s FOV affects ILS associated with each true </a:t>
            </a:r>
            <a:r>
              <a:rPr lang="en-US" dirty="0" err="1" smtClean="0"/>
              <a:t>wavenumber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Inhomogeneous scenes can introduce spatial collocation uncertainties. </a:t>
            </a:r>
          </a:p>
          <a:p>
            <a:endParaRPr lang="en-US" dirty="0" smtClean="0"/>
          </a:p>
          <a:p>
            <a:r>
              <a:rPr lang="en-US" dirty="0" smtClean="0"/>
              <a:t>The standard deviation to mean ratio of the VIIRS radiances in band 16 is used to select uniform scenes.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Resample IASI to </a:t>
            </a:r>
            <a:r>
              <a:rPr lang="en-US" dirty="0" err="1" smtClean="0"/>
              <a:t>CrIS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41343" y="2362200"/>
            <a:ext cx="478361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ent Arrow 10"/>
          <p:cNvSpPr/>
          <p:nvPr/>
        </p:nvSpPr>
        <p:spPr>
          <a:xfrm rot="5400000">
            <a:off x="4914902" y="1181101"/>
            <a:ext cx="838200" cy="1371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0800000">
            <a:off x="4713782" y="5257806"/>
            <a:ext cx="1229822" cy="99916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4487" y="1632857"/>
            <a:ext cx="1890760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Fourier Transform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6248409"/>
            <a:ext cx="2632758" cy="800211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Inverse Fourier Transform</a:t>
            </a:r>
          </a:p>
          <a:p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5257806"/>
            <a:ext cx="2743200" cy="830989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marL="228581" indent="-228581"/>
            <a:r>
              <a:rPr lang="en-US" sz="1200" b="1" dirty="0" smtClean="0"/>
              <a:t>1) De-</a:t>
            </a:r>
            <a:r>
              <a:rPr lang="en-US" sz="1200" b="1" dirty="0" err="1" smtClean="0"/>
              <a:t>Apodization</a:t>
            </a:r>
            <a:r>
              <a:rPr lang="en-US" sz="1200" b="1" dirty="0" smtClean="0"/>
              <a:t> of IASI  spectra</a:t>
            </a:r>
          </a:p>
          <a:p>
            <a:pPr marL="228581" indent="-228581"/>
            <a:r>
              <a:rPr lang="en-US" sz="1200" b="1" dirty="0" smtClean="0"/>
              <a:t>2) Truncation of IASI  spectra </a:t>
            </a:r>
          </a:p>
          <a:p>
            <a:pPr algn="l"/>
            <a:r>
              <a:rPr lang="en-US" sz="1200" b="1" dirty="0" smtClean="0"/>
              <a:t>3) </a:t>
            </a:r>
            <a:r>
              <a:rPr lang="en-US" sz="1200" b="1" dirty="0" err="1" smtClean="0"/>
              <a:t>Apodization</a:t>
            </a:r>
            <a:r>
              <a:rPr lang="en-US" sz="1200" b="1" dirty="0" smtClean="0"/>
              <a:t> using </a:t>
            </a:r>
            <a:r>
              <a:rPr lang="en-US" sz="1200" b="1" dirty="0" err="1" smtClean="0"/>
              <a:t>CrIS</a:t>
            </a:r>
            <a:r>
              <a:rPr lang="en-US" sz="1200" b="1" dirty="0" smtClean="0"/>
              <a:t> Hamming </a:t>
            </a:r>
            <a:r>
              <a:rPr lang="en-US" sz="1200" b="1" dirty="0" err="1" smtClean="0"/>
              <a:t>Apodization</a:t>
            </a:r>
            <a:r>
              <a:rPr lang="en-US" sz="1200" b="1" dirty="0" smtClean="0"/>
              <a:t> function  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4419601"/>
            <a:ext cx="1233016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 – IASI  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D1AF-988B-491E-BDEE-AF135EBB4414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9" name="Picture 18" descr="iasi_cris.ps.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914400"/>
            <a:ext cx="4343401" cy="2802904"/>
          </a:xfrm>
          <a:prstGeom prst="rect">
            <a:avLst/>
          </a:prstGeom>
        </p:spPr>
      </p:pic>
      <p:pic>
        <p:nvPicPr>
          <p:cNvPr id="21" name="Picture 20" descr="iasi_cris.ps.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1001" y="3731943"/>
            <a:ext cx="3962400" cy="25164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5003" y="5574269"/>
            <a:ext cx="2916875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Re-sampling error very small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2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</a:t>
            </a:r>
            <a:r>
              <a:rPr lang="en-US" dirty="0" smtClean="0"/>
              <a:t> </a:t>
            </a:r>
            <a:r>
              <a:rPr lang="en-US" i="1" dirty="0" smtClean="0"/>
              <a:t>vs.</a:t>
            </a:r>
            <a:r>
              <a:rPr lang="en-US" dirty="0" smtClean="0"/>
              <a:t> IASI/</a:t>
            </a:r>
            <a:r>
              <a:rPr lang="en-US" dirty="0" err="1" smtClean="0"/>
              <a:t>MetOp</a:t>
            </a:r>
            <a:r>
              <a:rPr lang="en-US" dirty="0" smtClean="0"/>
              <a:t>-A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264"/>
          <a:stretch>
            <a:fillRect/>
          </a:stretch>
        </p:blipFill>
        <p:spPr bwMode="auto">
          <a:xfrm>
            <a:off x="378138" y="905550"/>
            <a:ext cx="8308665" cy="59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29200" y="3212068"/>
            <a:ext cx="1873704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South Pole</a:t>
            </a:r>
            <a:r>
              <a:rPr lang="en-US" dirty="0" smtClean="0"/>
              <a:t> (</a:t>
            </a:r>
            <a:r>
              <a:rPr lang="en-US" b="1" dirty="0" smtClean="0"/>
              <a:t>1474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2" y="3212068"/>
            <a:ext cx="1875307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North Pole</a:t>
            </a:r>
            <a:r>
              <a:rPr lang="en-US" dirty="0" smtClean="0"/>
              <a:t> (</a:t>
            </a:r>
            <a:r>
              <a:rPr lang="en-US" b="1" dirty="0" smtClean="0"/>
              <a:t>1274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0599" y="4888469"/>
            <a:ext cx="1507130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Bias: </a:t>
            </a:r>
            <a:r>
              <a:rPr lang="en-US" b="1" dirty="0" err="1" smtClean="0"/>
              <a:t>CrIS</a:t>
            </a:r>
            <a:r>
              <a:rPr lang="en-US" b="1" dirty="0" smtClean="0"/>
              <a:t>-IASI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1" y="5650468"/>
            <a:ext cx="1724176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STDEV: </a:t>
            </a:r>
            <a:r>
              <a:rPr lang="en-US" b="1" dirty="0" err="1" smtClean="0"/>
              <a:t>CrIS</a:t>
            </a:r>
            <a:r>
              <a:rPr lang="en-US" b="1" dirty="0" smtClean="0"/>
              <a:t>-IASI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4812268"/>
            <a:ext cx="1507130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Bias: </a:t>
            </a:r>
            <a:r>
              <a:rPr lang="en-US" b="1" dirty="0" err="1" smtClean="0"/>
              <a:t>CrIS</a:t>
            </a:r>
            <a:r>
              <a:rPr lang="en-US" b="1" dirty="0" smtClean="0"/>
              <a:t>-IASI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5726668"/>
            <a:ext cx="1724176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STDEV: </a:t>
            </a:r>
            <a:r>
              <a:rPr lang="en-US" b="1" dirty="0" err="1" smtClean="0"/>
              <a:t>CrIS</a:t>
            </a:r>
            <a:r>
              <a:rPr lang="en-US" b="1" dirty="0" smtClean="0"/>
              <a:t>-IASI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</a:t>
            </a:r>
            <a:r>
              <a:rPr lang="en-US" dirty="0" smtClean="0"/>
              <a:t> </a:t>
            </a:r>
            <a:r>
              <a:rPr lang="en-US" i="1" dirty="0" smtClean="0"/>
              <a:t>vs.</a:t>
            </a:r>
            <a:r>
              <a:rPr lang="en-US" dirty="0" smtClean="0"/>
              <a:t> IASI/</a:t>
            </a:r>
            <a:r>
              <a:rPr lang="en-US" dirty="0" err="1" smtClean="0"/>
              <a:t>MetOp</a:t>
            </a:r>
            <a:r>
              <a:rPr lang="en-US" dirty="0" smtClean="0"/>
              <a:t>-B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914400"/>
            <a:ext cx="825324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84281" y="3276601"/>
            <a:ext cx="1873704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South Pole</a:t>
            </a:r>
            <a:r>
              <a:rPr lang="en-US" dirty="0" smtClean="0"/>
              <a:t> (</a:t>
            </a:r>
            <a:r>
              <a:rPr lang="en-US" b="1" dirty="0" smtClean="0"/>
              <a:t>1056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1" y="3212068"/>
            <a:ext cx="1758288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North Pole</a:t>
            </a:r>
            <a:r>
              <a:rPr lang="en-US" dirty="0" smtClean="0"/>
              <a:t> (</a:t>
            </a:r>
            <a:r>
              <a:rPr lang="en-US" b="1" dirty="0" smtClean="0"/>
              <a:t>952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5056" y="4724400"/>
            <a:ext cx="1507130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Bias: </a:t>
            </a:r>
            <a:r>
              <a:rPr lang="en-US" b="1" dirty="0" err="1" smtClean="0"/>
              <a:t>CrIS</a:t>
            </a:r>
            <a:r>
              <a:rPr lang="en-US" b="1" dirty="0" smtClean="0"/>
              <a:t>-IASI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5726668"/>
            <a:ext cx="1724176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STDEV: </a:t>
            </a:r>
            <a:r>
              <a:rPr lang="en-US" b="1" dirty="0" err="1" smtClean="0"/>
              <a:t>CrIS</a:t>
            </a:r>
            <a:r>
              <a:rPr lang="en-US" b="1" dirty="0" smtClean="0"/>
              <a:t>-IASI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724400"/>
            <a:ext cx="1507130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Bias: </a:t>
            </a:r>
            <a:r>
              <a:rPr lang="en-US" b="1" dirty="0" err="1" smtClean="0"/>
              <a:t>CrIS</a:t>
            </a:r>
            <a:r>
              <a:rPr lang="en-US" b="1" dirty="0" smtClean="0"/>
              <a:t>-IASI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33810" y="5650468"/>
            <a:ext cx="1724176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STDEV: </a:t>
            </a:r>
            <a:r>
              <a:rPr lang="en-US" b="1" dirty="0" err="1" smtClean="0"/>
              <a:t>CrIS</a:t>
            </a:r>
            <a:r>
              <a:rPr lang="en-US" b="1" dirty="0" smtClean="0"/>
              <a:t>-IASI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IASI/A minus IASI/B differences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CrIS</a:t>
            </a:r>
            <a:r>
              <a:rPr lang="en-US" dirty="0" smtClean="0"/>
              <a:t>-IASI/B)-(</a:t>
            </a:r>
            <a:r>
              <a:rPr lang="en-US" dirty="0" err="1" smtClean="0"/>
              <a:t>CrIS</a:t>
            </a:r>
            <a:r>
              <a:rPr lang="en-US" dirty="0" smtClean="0"/>
              <a:t>-IASI/A)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9204" y="1981205"/>
            <a:ext cx="4844796" cy="336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431" y="1981201"/>
            <a:ext cx="482803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1" y="1524000"/>
            <a:ext cx="1266166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North Pole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4" y="1600200"/>
            <a:ext cx="1264563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South Pole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4" y="4419601"/>
            <a:ext cx="1575545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IASI/A – IASI-B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4" y="4419601"/>
            <a:ext cx="1575545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IASI/A – IASI-B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Scene-Dependent Bias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3" y="914400"/>
            <a:ext cx="4272533" cy="168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7409" y="990601"/>
            <a:ext cx="4203193" cy="16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667000"/>
            <a:ext cx="4267200" cy="16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2403" y="2667007"/>
            <a:ext cx="4218553" cy="166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343400"/>
            <a:ext cx="412447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1" y="4419601"/>
            <a:ext cx="419100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CrIS</a:t>
            </a:r>
            <a:r>
              <a:rPr lang="en-US" sz="2400" dirty="0" smtClean="0"/>
              <a:t> versus AIRS: </a:t>
            </a:r>
            <a:br>
              <a:rPr lang="en-US" sz="2400" dirty="0" smtClean="0"/>
            </a:br>
            <a:r>
              <a:rPr lang="en-US" sz="2400" dirty="0" smtClean="0"/>
              <a:t>The best we can do without reducing the spectral resolution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2025" y="990600"/>
            <a:ext cx="57719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41" y="5105400"/>
            <a:ext cx="5643563" cy="153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6200000" flipH="1" flipV="1">
            <a:off x="3848109" y="4838703"/>
            <a:ext cx="53340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1464359" flipH="1" flipV="1">
            <a:off x="4477995" y="4984380"/>
            <a:ext cx="4094242" cy="211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3581401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AIRS Spectrum is convolved with </a:t>
            </a:r>
            <a:r>
              <a:rPr lang="en-US" dirty="0" err="1" smtClean="0"/>
              <a:t>CrIS</a:t>
            </a:r>
            <a:r>
              <a:rPr lang="en-US" dirty="0" smtClean="0"/>
              <a:t> SRFs (three bands) at each AIRS spectral grid </a:t>
            </a:r>
          </a:p>
          <a:p>
            <a:endParaRPr lang="en-US" dirty="0" smtClean="0"/>
          </a:p>
          <a:p>
            <a:r>
              <a:rPr lang="en-US" dirty="0" smtClean="0"/>
              <a:t>Resembling </a:t>
            </a:r>
            <a:r>
              <a:rPr lang="en-US" dirty="0" err="1" smtClean="0"/>
              <a:t>CrIS</a:t>
            </a:r>
            <a:r>
              <a:rPr lang="en-US" dirty="0" smtClean="0"/>
              <a:t> into high-resolution data (e.g. 2^15) and they are convolved with AIRS SRFs</a:t>
            </a:r>
          </a:p>
          <a:p>
            <a:endParaRPr lang="en-US" dirty="0" smtClean="0"/>
          </a:p>
          <a:p>
            <a:r>
              <a:rPr lang="en-US" dirty="0" smtClean="0"/>
              <a:t>After that, they are at the same spectral grid </a:t>
            </a:r>
          </a:p>
          <a:p>
            <a:endParaRPr lang="en-US" dirty="0" smtClean="0"/>
          </a:p>
          <a:p>
            <a:r>
              <a:rPr lang="en-US" dirty="0" smtClean="0"/>
              <a:t>The results should be carefully interpreted with cautious.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CrIS</a:t>
            </a:r>
            <a:r>
              <a:rPr lang="en-US" dirty="0" smtClean="0"/>
              <a:t> operation concept and cal/</a:t>
            </a:r>
            <a:r>
              <a:rPr lang="en-US" dirty="0" err="1" smtClean="0"/>
              <a:t>val</a:t>
            </a:r>
            <a:r>
              <a:rPr lang="en-US" dirty="0" smtClean="0"/>
              <a:t> activities</a:t>
            </a:r>
          </a:p>
          <a:p>
            <a:r>
              <a:rPr lang="en-US" dirty="0" smtClean="0"/>
              <a:t>Inter-comparison methodology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err="1" smtClean="0"/>
              <a:t>CrIS</a:t>
            </a:r>
            <a:r>
              <a:rPr lang="en-US" dirty="0" smtClean="0"/>
              <a:t> </a:t>
            </a:r>
            <a:r>
              <a:rPr lang="en-US" i="1" dirty="0" smtClean="0"/>
              <a:t>vs.</a:t>
            </a:r>
            <a:r>
              <a:rPr lang="en-US" dirty="0" smtClean="0"/>
              <a:t> IASI-A and IASI-B </a:t>
            </a:r>
          </a:p>
          <a:p>
            <a:pPr lvl="1"/>
            <a:r>
              <a:rPr lang="en-US" dirty="0" err="1" smtClean="0"/>
              <a:t>CrIS</a:t>
            </a:r>
            <a:r>
              <a:rPr lang="en-US" dirty="0" smtClean="0"/>
              <a:t> vs. AIRS </a:t>
            </a:r>
          </a:p>
          <a:p>
            <a:r>
              <a:rPr lang="en-US" dirty="0" smtClean="0"/>
              <a:t>Conclusion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 versus AIRS</a:t>
            </a:r>
            <a:br>
              <a:rPr lang="en-US" dirty="0" smtClean="0"/>
            </a:br>
            <a:r>
              <a:rPr lang="en-US" dirty="0" smtClean="0"/>
              <a:t>Daily averaged SNO observations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9" y="1752600"/>
            <a:ext cx="45078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/>
          <a:srcRect l="1492"/>
          <a:stretch>
            <a:fillRect/>
          </a:stretch>
        </p:blipFill>
        <p:spPr bwMode="auto">
          <a:xfrm>
            <a:off x="3" y="1676401"/>
            <a:ext cx="482208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1459469"/>
            <a:ext cx="1641782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dirty="0" smtClean="0"/>
              <a:t>North: 164/325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3412" y="1524000"/>
            <a:ext cx="1640178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dirty="0" smtClean="0"/>
              <a:t>South: 161/325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199" y="2971800"/>
            <a:ext cx="603228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dirty="0" smtClean="0"/>
              <a:t>AIRS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2983468"/>
            <a:ext cx="551740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CrIS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562601"/>
            <a:ext cx="7862266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dirty="0" smtClean="0"/>
              <a:t>Large spread could be due to the </a:t>
            </a:r>
            <a:r>
              <a:rPr lang="en-US" dirty="0" err="1" smtClean="0"/>
              <a:t>resampling</a:t>
            </a:r>
            <a:r>
              <a:rPr lang="en-US" dirty="0" smtClean="0"/>
              <a:t> uncertainties and AIRS bad channels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Series of </a:t>
            </a:r>
            <a:r>
              <a:rPr lang="en-US" dirty="0" err="1" smtClean="0"/>
              <a:t>CrIS</a:t>
            </a:r>
            <a:r>
              <a:rPr lang="en-US" dirty="0" smtClean="0"/>
              <a:t>-AIRS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5867401" cy="303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6" y="3810000"/>
            <a:ext cx="599725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00800" y="2362201"/>
            <a:ext cx="2215336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dirty="0" smtClean="0"/>
              <a:t>Atmospheric Window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10" y="5257800"/>
            <a:ext cx="2206937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dirty="0" smtClean="0"/>
              <a:t>Water Vapor Window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066801"/>
            <a:ext cx="86868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Radiometric and spectral consistency of four IR </a:t>
            </a:r>
            <a:r>
              <a:rPr lang="en-US" dirty="0" err="1" smtClean="0"/>
              <a:t>hyperspectral</a:t>
            </a:r>
            <a:r>
              <a:rPr lang="en-US" dirty="0" smtClean="0"/>
              <a:t> sounders is fundamental for inter-calibration and climate application. </a:t>
            </a:r>
          </a:p>
          <a:p>
            <a:endParaRPr lang="en-US" dirty="0" smtClean="0"/>
          </a:p>
          <a:p>
            <a:r>
              <a:rPr lang="en-US" dirty="0" smtClean="0"/>
              <a:t>Inter-comparison of </a:t>
            </a:r>
            <a:r>
              <a:rPr lang="en-US" dirty="0" err="1" smtClean="0"/>
              <a:t>CrIS</a:t>
            </a:r>
            <a:r>
              <a:rPr lang="en-US" dirty="0" smtClean="0"/>
              <a:t> with IASI/</a:t>
            </a:r>
            <a:r>
              <a:rPr lang="en-US" dirty="0" err="1" smtClean="0"/>
              <a:t>Metop</a:t>
            </a:r>
            <a:r>
              <a:rPr lang="en-US" dirty="0" smtClean="0"/>
              <a:t>-A, IASI/</a:t>
            </a:r>
            <a:r>
              <a:rPr lang="en-US" dirty="0" err="1" smtClean="0"/>
              <a:t>Metop</a:t>
            </a:r>
            <a:r>
              <a:rPr lang="en-US" dirty="0" smtClean="0"/>
              <a:t>-B, and AIRS have been made for one year’s of SNO observations in 2013 at polar regions. </a:t>
            </a:r>
          </a:p>
          <a:p>
            <a:endParaRPr lang="en-US" dirty="0" smtClean="0"/>
          </a:p>
          <a:p>
            <a:r>
              <a:rPr lang="en-US" dirty="0" err="1" smtClean="0"/>
              <a:t>CrIS</a:t>
            </a:r>
            <a:r>
              <a:rPr lang="en-US" dirty="0" smtClean="0"/>
              <a:t> vs. IASI </a:t>
            </a:r>
          </a:p>
          <a:p>
            <a:pPr lvl="1"/>
            <a:r>
              <a:rPr lang="en-US" dirty="0" err="1" smtClean="0"/>
              <a:t>CrIS</a:t>
            </a:r>
            <a:r>
              <a:rPr lang="en-US" dirty="0" smtClean="0"/>
              <a:t> and IASI well agree each other at LWIR and MWIR bands with 0.1-0.2K differences </a:t>
            </a:r>
          </a:p>
          <a:p>
            <a:pPr lvl="1"/>
            <a:r>
              <a:rPr lang="en-US" dirty="0" smtClean="0"/>
              <a:t>No apparent scene dependent bias </a:t>
            </a:r>
          </a:p>
          <a:p>
            <a:pPr lvl="1"/>
            <a:r>
              <a:rPr lang="en-US" dirty="0" smtClean="0"/>
              <a:t>At SWIR band, a sharp increases can be clearly seen at spectral transition region.  The reason is still under investigation. 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CrIS</a:t>
            </a:r>
            <a:r>
              <a:rPr lang="en-US" dirty="0" smtClean="0"/>
              <a:t> vs. AIRS</a:t>
            </a:r>
          </a:p>
          <a:p>
            <a:pPr lvl="1"/>
            <a:r>
              <a:rPr lang="en-US" dirty="0" err="1" smtClean="0"/>
              <a:t>Resampling</a:t>
            </a:r>
            <a:r>
              <a:rPr lang="en-US" dirty="0" smtClean="0"/>
              <a:t> errors still remain when converting AIRS and </a:t>
            </a:r>
            <a:r>
              <a:rPr lang="en-US" dirty="0" err="1" smtClean="0"/>
              <a:t>CrIS</a:t>
            </a:r>
            <a:r>
              <a:rPr lang="en-US" dirty="0" smtClean="0"/>
              <a:t> onto common spectral grids. It is challenging to compare </a:t>
            </a:r>
            <a:r>
              <a:rPr lang="en-US" dirty="0" err="1" smtClean="0"/>
              <a:t>CrIS</a:t>
            </a:r>
            <a:r>
              <a:rPr lang="en-US" dirty="0" smtClean="0"/>
              <a:t> and AIRS without losing spectral resolution. </a:t>
            </a:r>
          </a:p>
          <a:p>
            <a:pPr lvl="1"/>
            <a:r>
              <a:rPr lang="en-US" dirty="0" err="1" smtClean="0"/>
              <a:t>CrIS</a:t>
            </a:r>
            <a:r>
              <a:rPr lang="en-US" dirty="0" smtClean="0"/>
              <a:t> and AIRS agree each other at LWIR and MWIR bands from 0.2 to 0.4 K . </a:t>
            </a:r>
          </a:p>
          <a:p>
            <a:pPr lvl="1"/>
            <a:r>
              <a:rPr lang="en-US" dirty="0" smtClean="0"/>
              <a:t> At SWIR band, a sharp increases can be clearly seen at spectral transition region. </a:t>
            </a:r>
          </a:p>
          <a:p>
            <a:pPr lvl="1"/>
            <a:r>
              <a:rPr lang="en-US" dirty="0" smtClean="0"/>
              <a:t>A weak seasonal variation can been seen for </a:t>
            </a:r>
            <a:r>
              <a:rPr lang="en-US" dirty="0" err="1" smtClean="0"/>
              <a:t>CrIS</a:t>
            </a:r>
            <a:r>
              <a:rPr lang="en-US" dirty="0" smtClean="0"/>
              <a:t>-AIRS at water vapor absorption region. </a:t>
            </a:r>
          </a:p>
          <a:p>
            <a:pPr lvl="1"/>
            <a:r>
              <a:rPr lang="en-US" dirty="0" smtClean="0"/>
              <a:t>The above results will be carefully inspected again using the SNOs at low latitudes. 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The comparison will be continued until end of sensor mission, which will provide fundamental information about consistency of </a:t>
            </a:r>
            <a:r>
              <a:rPr lang="en-US" dirty="0" err="1" smtClean="0"/>
              <a:t>hyperspectral</a:t>
            </a:r>
            <a:r>
              <a:rPr lang="en-US" dirty="0" smtClean="0"/>
              <a:t> sounders to the community.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381001" cy="365125"/>
          </a:xfrm>
        </p:spPr>
        <p:txBody>
          <a:bodyPr/>
          <a:lstStyle/>
          <a:p>
            <a:fld id="{96E36F11-A39A-294D-A59D-6180D50ED29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L_IDPS_bias_std_f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3152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29198" y="228600"/>
            <a:ext cx="7466838" cy="523212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                         Comparison between ADL and IDPS 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7C6F-ECCA-416C-AFF9-EEE73475AE8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11" y="6324608"/>
            <a:ext cx="1342469" cy="276991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 err="1" smtClean="0"/>
              <a:t>Xin</a:t>
            </a:r>
            <a:r>
              <a:rPr lang="en-US" sz="1200" dirty="0" smtClean="0"/>
              <a:t> Jin/STAR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105401"/>
            <a:ext cx="5333754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The differences between ADL and IDPS are negligible.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-IASI with New a2 values</a:t>
            </a:r>
            <a:endParaRPr lang="en-US" dirty="0"/>
          </a:p>
        </p:txBody>
      </p:sp>
      <p:pic>
        <p:nvPicPr>
          <p:cNvPr id="10" name="Content Placeholder 6" descr="iasi_cris_idps.metopA.IDPS.ps.9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2" y="1295401"/>
            <a:ext cx="4038601" cy="3141499"/>
          </a:xfrm>
          <a:prstGeom prst="rect">
            <a:avLst/>
          </a:prstGeom>
        </p:spPr>
      </p:pic>
      <p:pic>
        <p:nvPicPr>
          <p:cNvPr id="9" name="Content Placeholder 7" descr="iasi_cris_idps.metopA.ADL.ps.9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2402" y="4495801"/>
            <a:ext cx="4038601" cy="13126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4" y="5029200"/>
            <a:ext cx="906452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</a:rPr>
              <a:t>New a2</a:t>
            </a:r>
            <a:endParaRPr lang="en-US" b="1" dirty="0">
              <a:solidFill>
                <a:srgbClr val="0066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990601"/>
            <a:ext cx="1035206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4648201" y="1002276"/>
            <a:ext cx="4038601" cy="4806231"/>
            <a:chOff x="4343400" y="1002268"/>
            <a:chExt cx="4038600" cy="4806231"/>
          </a:xfrm>
        </p:grpSpPr>
        <p:pic>
          <p:nvPicPr>
            <p:cNvPr id="7" name="Content Placeholder 6" descr="iasi_cris_idpsmetopB.IDPS.ps.9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343400" y="1295400"/>
              <a:ext cx="4038600" cy="3141499"/>
            </a:xfrm>
            <a:prstGeom prst="rect">
              <a:avLst/>
            </a:prstGeom>
          </p:spPr>
        </p:pic>
        <p:pic>
          <p:nvPicPr>
            <p:cNvPr id="8" name="Content Placeholder 7" descr="iasi_cris_idps.metopB.ADL.ps.9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4343400" y="4495800"/>
              <a:ext cx="4038600" cy="131269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808532" y="5029200"/>
              <a:ext cx="906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66CC"/>
                  </a:solidFill>
                </a:rPr>
                <a:t>New a2</a:t>
              </a:r>
              <a:endParaRPr lang="en-US" b="1" dirty="0">
                <a:solidFill>
                  <a:srgbClr val="0066CC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65579" y="1002268"/>
              <a:ext cx="1025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Metop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-B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H="1">
            <a:off x="4495802" y="990601"/>
            <a:ext cx="30480" cy="473964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1" y="3657600"/>
            <a:ext cx="803411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</a:rPr>
              <a:t>Old a2</a:t>
            </a:r>
            <a:endParaRPr lang="en-US" b="1" dirty="0">
              <a:solidFill>
                <a:srgbClr val="0066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10" y="3657600"/>
            <a:ext cx="803411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</a:rPr>
              <a:t>Old a2</a:t>
            </a:r>
            <a:endParaRPr lang="en-US" b="1" dirty="0">
              <a:solidFill>
                <a:srgbClr val="0066CC"/>
              </a:solidFill>
            </a:endParaRPr>
          </a:p>
        </p:txBody>
      </p:sp>
      <p:sp>
        <p:nvSpPr>
          <p:cNvPr id="17" name="Notched Right Arrow 16"/>
          <p:cNvSpPr/>
          <p:nvPr/>
        </p:nvSpPr>
        <p:spPr>
          <a:xfrm rot="5400000">
            <a:off x="762001" y="4343400"/>
            <a:ext cx="7620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0" name="Notched Right Arrow 19"/>
          <p:cNvSpPr/>
          <p:nvPr/>
        </p:nvSpPr>
        <p:spPr>
          <a:xfrm rot="5400000">
            <a:off x="5105402" y="4267200"/>
            <a:ext cx="7620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0604" y="2438400"/>
            <a:ext cx="1071113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dirty="0" smtClean="0"/>
              <a:t>   IASI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828806" y="3733801"/>
            <a:ext cx="982947" cy="369324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dirty="0" smtClean="0"/>
              <a:t>-IASI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10" y="2438400"/>
            <a:ext cx="1071113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dirty="0" smtClean="0"/>
              <a:t>   IASI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315206" y="3657600"/>
            <a:ext cx="982947" cy="369324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dirty="0" smtClean="0"/>
              <a:t>-IASI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3399" y="6096000"/>
            <a:ext cx="7770062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The differences between  </a:t>
            </a:r>
            <a:r>
              <a:rPr lang="en-US" b="1" dirty="0" err="1" smtClean="0"/>
              <a:t>CrIS</a:t>
            </a:r>
            <a:r>
              <a:rPr lang="en-US" b="1" dirty="0" smtClean="0"/>
              <a:t>-IASI  is reduced at LW bands with new a2 values. </a:t>
            </a:r>
            <a:endParaRPr lang="en-US" b="1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700" t="28500" r="19501" b="20062"/>
          <a:stretch>
            <a:fillRect/>
          </a:stretch>
        </p:blipFill>
        <p:spPr>
          <a:xfrm>
            <a:off x="10890" y="1426044"/>
            <a:ext cx="4200505" cy="2656113"/>
          </a:xfr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472543" y="2285702"/>
            <a:ext cx="5627915" cy="3339788"/>
            <a:chOff x="493" y="1307"/>
            <a:chExt cx="4702" cy="2407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276" y="2652"/>
              <a:ext cx="3177" cy="299"/>
              <a:chOff x="1152" y="2531"/>
              <a:chExt cx="3087" cy="320"/>
            </a:xfrm>
          </p:grpSpPr>
          <p:sp>
            <p:nvSpPr>
              <p:cNvPr id="11" name="AutoShape 17"/>
              <p:cNvSpPr>
                <a:spLocks noChangeArrowheads="1"/>
              </p:cNvSpPr>
              <p:nvPr/>
            </p:nvSpPr>
            <p:spPr bwMode="auto">
              <a:xfrm flipH="1">
                <a:off x="3270" y="2545"/>
                <a:ext cx="969" cy="84"/>
              </a:xfrm>
              <a:prstGeom prst="leftArrow">
                <a:avLst>
                  <a:gd name="adj1" fmla="val 50000"/>
                  <a:gd name="adj2" fmla="val 288393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utoShape 16"/>
              <p:cNvSpPr>
                <a:spLocks noChangeArrowheads="1"/>
              </p:cNvSpPr>
              <p:nvPr/>
            </p:nvSpPr>
            <p:spPr bwMode="auto">
              <a:xfrm>
                <a:off x="1152" y="2531"/>
                <a:ext cx="878" cy="74"/>
              </a:xfrm>
              <a:prstGeom prst="leftArrow">
                <a:avLst>
                  <a:gd name="adj1" fmla="val 50000"/>
                  <a:gd name="adj2" fmla="val 296622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1656" y="2614"/>
                <a:ext cx="1920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/>
                  <a:t>GEOS Decontamination</a:t>
                </a:r>
              </a:p>
            </p:txBody>
          </p:sp>
        </p:grpSp>
        <p:pic>
          <p:nvPicPr>
            <p:cNvPr id="9" name="Picture 8" descr="GOES12_ch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" y="1307"/>
              <a:ext cx="4702" cy="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Radiances Consistency of </a:t>
            </a:r>
            <a:r>
              <a:rPr lang="en-US" sz="3200" dirty="0" err="1" smtClean="0"/>
              <a:t>CrIS</a:t>
            </a:r>
            <a:r>
              <a:rPr lang="en-US" sz="3200" dirty="0" smtClean="0"/>
              <a:t>, IASI, and AIRS</a:t>
            </a:r>
            <a:endParaRPr lang="en-US" sz="3200" dirty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02278" y="4039523"/>
            <a:ext cx="2833353" cy="10772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marL="0" lvl="1"/>
            <a:r>
              <a:rPr lang="en-US" sz="1600" b="1" dirty="0" smtClean="0"/>
              <a:t>Each Agency routinely uses </a:t>
            </a:r>
            <a:r>
              <a:rPr lang="en-US" sz="1600" b="1" dirty="0"/>
              <a:t>AIRS/IASI to assess calibration accuracy </a:t>
            </a:r>
            <a:r>
              <a:rPr lang="en-US" sz="1600" b="1" dirty="0" smtClean="0"/>
              <a:t>of  its own geostationary instruments  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3" y="5678270"/>
            <a:ext cx="8632373" cy="70787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 and radiometric consistency among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AIRS and IASI is significant  for GSICS community. 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9401-5088-4364-95D2-AEB0693F40B6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419600" y="1197112"/>
            <a:ext cx="4148942" cy="707878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2000" b="1" dirty="0" smtClean="0"/>
              <a:t>GSICS Framework:</a:t>
            </a:r>
            <a:br>
              <a:rPr lang="en-US" sz="2000" b="1" dirty="0" smtClean="0"/>
            </a:br>
            <a:r>
              <a:rPr lang="en-US" sz="2000" b="1" dirty="0" smtClean="0"/>
              <a:t>Independent Calibration Assessment </a:t>
            </a:r>
            <a:endParaRPr lang="en-US" sz="2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wang\AppData\Local\Temp\1\scp02136\net\orbit264l\disk1\pub\lwang\REANALYSIS\AIRS_GRID\IDL_code\plot\200409.asc.1518.90.mon.ps.png"/>
          <p:cNvPicPr>
            <a:picLocks noChangeAspect="1" noChangeArrowheads="1"/>
          </p:cNvPicPr>
          <p:nvPr/>
        </p:nvPicPr>
        <p:blipFill>
          <a:blip r:embed="rId2"/>
          <a:srcRect r="20186"/>
          <a:stretch>
            <a:fillRect/>
          </a:stretch>
        </p:blipFill>
        <p:spPr bwMode="auto">
          <a:xfrm>
            <a:off x="609601" y="1219206"/>
            <a:ext cx="7239001" cy="46573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Verification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4" y="1524000"/>
            <a:ext cx="4980837" cy="523212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2800" b="1" dirty="0" smtClean="0"/>
              <a:t> AIRS – Simulations (Reanalysis)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2" y="5867406"/>
            <a:ext cx="8360229" cy="646323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l"/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Hyperspectral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radiance measurements can serve as a benchmark for model assessment, but the consistency is the key.  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1" y="1143000"/>
            <a:ext cx="685801" cy="369324"/>
          </a:xfrm>
          <a:prstGeom prst="rect">
            <a:avLst/>
          </a:prstGeom>
          <a:solidFill>
            <a:schemeClr val="bg1"/>
          </a:solidFill>
        </p:spPr>
        <p:txBody>
          <a:bodyPr wrap="square" lIns="91433" tIns="45716" rIns="91433" bIns="45716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1" y="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Updates on </a:t>
            </a:r>
            <a:r>
              <a:rPr lang="en-US" sz="3200" dirty="0" err="1" smtClean="0"/>
              <a:t>CrIS</a:t>
            </a:r>
            <a:r>
              <a:rPr lang="en-US" sz="3200" dirty="0" smtClean="0"/>
              <a:t> SDR</a:t>
            </a:r>
            <a:br>
              <a:rPr lang="en-US" sz="3200" dirty="0" smtClean="0"/>
            </a:br>
            <a:r>
              <a:rPr lang="en-US" sz="3200" dirty="0" smtClean="0"/>
              <a:t>Calibration Parameters and Software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DD7EB0F-74CF-46FC-8E6C-FBB29E492C9E}" type="slidenum">
              <a:rPr lang="zh-CN" altLang="en-US" smtClean="0"/>
              <a:pPr/>
              <a:t>28</a:t>
            </a:fld>
            <a:endParaRPr lang="zh-CN" alt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1397001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1"/>
          <p:cNvGrpSpPr/>
          <p:nvPr/>
        </p:nvGrpSpPr>
        <p:grpSpPr>
          <a:xfrm>
            <a:off x="1" y="990595"/>
            <a:ext cx="7162800" cy="369332"/>
            <a:chOff x="691662" y="1600200"/>
            <a:chExt cx="7989276" cy="369333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91662" y="1905000"/>
              <a:ext cx="7989276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81199" y="1600200"/>
              <a:ext cx="5638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Provisional  status since Jan 31, 2013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7239001" y="914400"/>
            <a:ext cx="0" cy="4191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5417403"/>
            <a:ext cx="8616140" cy="230831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data used in this study were reprocessed using ADL4.0 (comparable to Mx8.1/8.2) with EP36. 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11" y="6400808"/>
            <a:ext cx="1342469" cy="276991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 err="1" smtClean="0"/>
              <a:t>Xin</a:t>
            </a:r>
            <a:r>
              <a:rPr lang="en-US" sz="1200" dirty="0" smtClean="0"/>
              <a:t> Jin/STAR </a:t>
            </a:r>
            <a:endParaRPr lang="en-US" sz="1200" dirty="0"/>
          </a:p>
        </p:txBody>
      </p:sp>
      <p:grpSp>
        <p:nvGrpSpPr>
          <p:cNvPr id="6" name="Group 11"/>
          <p:cNvGrpSpPr/>
          <p:nvPr/>
        </p:nvGrpSpPr>
        <p:grpSpPr>
          <a:xfrm>
            <a:off x="7239002" y="1025691"/>
            <a:ext cx="1676400" cy="650720"/>
            <a:chOff x="1371600" y="1749582"/>
            <a:chExt cx="8035636" cy="650717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371600" y="2400299"/>
              <a:ext cx="6629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371600" y="1749582"/>
              <a:ext cx="8035636" cy="64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Validated since Feb 20, 2014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6" y="148699"/>
            <a:ext cx="8226425" cy="582613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Operational Concept</a:t>
            </a:r>
          </a:p>
        </p:txBody>
      </p:sp>
      <p:pic>
        <p:nvPicPr>
          <p:cNvPr id="8195" name="Picture 4" descr="0124-1011-2212-1645_astronaut_floating_in_space_above_the_earth_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44" y="1079501"/>
            <a:ext cx="8374062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20065" y="1641476"/>
            <a:ext cx="601662" cy="557213"/>
            <a:chOff x="928" y="1177"/>
            <a:chExt cx="408" cy="405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928" y="1177"/>
              <a:ext cx="408" cy="405"/>
              <a:chOff x="928" y="1177"/>
              <a:chExt cx="408" cy="405"/>
            </a:xfrm>
          </p:grpSpPr>
          <p:sp>
            <p:nvSpPr>
              <p:cNvPr id="8433" name="Freeform 12"/>
              <p:cNvSpPr>
                <a:spLocks/>
              </p:cNvSpPr>
              <p:nvPr/>
            </p:nvSpPr>
            <p:spPr bwMode="auto">
              <a:xfrm>
                <a:off x="932" y="1280"/>
                <a:ext cx="142" cy="82"/>
              </a:xfrm>
              <a:custGeom>
                <a:avLst/>
                <a:gdLst>
                  <a:gd name="T0" fmla="*/ 135 w 142"/>
                  <a:gd name="T1" fmla="*/ 41 h 82"/>
                  <a:gd name="T2" fmla="*/ 141 w 142"/>
                  <a:gd name="T3" fmla="*/ 81 h 82"/>
                  <a:gd name="T4" fmla="*/ 0 w 142"/>
                  <a:gd name="T5" fmla="*/ 41 h 82"/>
                  <a:gd name="T6" fmla="*/ 2 w 142"/>
                  <a:gd name="T7" fmla="*/ 29 h 82"/>
                  <a:gd name="T8" fmla="*/ 4 w 142"/>
                  <a:gd name="T9" fmla="*/ 0 h 82"/>
                  <a:gd name="T10" fmla="*/ 135 w 142"/>
                  <a:gd name="T11" fmla="*/ 41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82"/>
                  <a:gd name="T20" fmla="*/ 142 w 142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82">
                    <a:moveTo>
                      <a:pt x="135" y="41"/>
                    </a:moveTo>
                    <a:lnTo>
                      <a:pt x="141" y="81"/>
                    </a:lnTo>
                    <a:lnTo>
                      <a:pt x="0" y="41"/>
                    </a:lnTo>
                    <a:lnTo>
                      <a:pt x="2" y="29"/>
                    </a:lnTo>
                    <a:lnTo>
                      <a:pt x="4" y="0"/>
                    </a:lnTo>
                    <a:lnTo>
                      <a:pt x="135" y="4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4" name="Freeform 13"/>
              <p:cNvSpPr>
                <a:spLocks/>
              </p:cNvSpPr>
              <p:nvPr/>
            </p:nvSpPr>
            <p:spPr bwMode="auto">
              <a:xfrm>
                <a:off x="932" y="1280"/>
                <a:ext cx="142" cy="82"/>
              </a:xfrm>
              <a:custGeom>
                <a:avLst/>
                <a:gdLst>
                  <a:gd name="T0" fmla="*/ 135 w 142"/>
                  <a:gd name="T1" fmla="*/ 41 h 82"/>
                  <a:gd name="T2" fmla="*/ 141 w 142"/>
                  <a:gd name="T3" fmla="*/ 81 h 82"/>
                  <a:gd name="T4" fmla="*/ 0 w 142"/>
                  <a:gd name="T5" fmla="*/ 41 h 82"/>
                  <a:gd name="T6" fmla="*/ 2 w 142"/>
                  <a:gd name="T7" fmla="*/ 29 h 82"/>
                  <a:gd name="T8" fmla="*/ 4 w 142"/>
                  <a:gd name="T9" fmla="*/ 0 h 82"/>
                  <a:gd name="T10" fmla="*/ 135 w 142"/>
                  <a:gd name="T11" fmla="*/ 41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82"/>
                  <a:gd name="T20" fmla="*/ 142 w 142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82">
                    <a:moveTo>
                      <a:pt x="135" y="41"/>
                    </a:moveTo>
                    <a:lnTo>
                      <a:pt x="141" y="81"/>
                    </a:lnTo>
                    <a:lnTo>
                      <a:pt x="0" y="41"/>
                    </a:lnTo>
                    <a:lnTo>
                      <a:pt x="2" y="29"/>
                    </a:lnTo>
                    <a:lnTo>
                      <a:pt x="4" y="0"/>
                    </a:lnTo>
                    <a:lnTo>
                      <a:pt x="135" y="4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5" name="Freeform 14"/>
              <p:cNvSpPr>
                <a:spLocks/>
              </p:cNvSpPr>
              <p:nvPr/>
            </p:nvSpPr>
            <p:spPr bwMode="auto">
              <a:xfrm>
                <a:off x="1067" y="1324"/>
                <a:ext cx="7" cy="38"/>
              </a:xfrm>
              <a:custGeom>
                <a:avLst/>
                <a:gdLst>
                  <a:gd name="T0" fmla="*/ 5 w 7"/>
                  <a:gd name="T1" fmla="*/ 34 h 38"/>
                  <a:gd name="T2" fmla="*/ 6 w 7"/>
                  <a:gd name="T3" fmla="*/ 37 h 38"/>
                  <a:gd name="T4" fmla="*/ 0 w 7"/>
                  <a:gd name="T5" fmla="*/ 2 h 38"/>
                  <a:gd name="T6" fmla="*/ 3 w 7"/>
                  <a:gd name="T7" fmla="*/ 0 h 38"/>
                  <a:gd name="T8" fmla="*/ 6 w 7"/>
                  <a:gd name="T9" fmla="*/ 37 h 38"/>
                  <a:gd name="T10" fmla="*/ 5 w 7"/>
                  <a:gd name="T11" fmla="*/ 34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8"/>
                  <a:gd name="T20" fmla="*/ 7 w 7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8">
                    <a:moveTo>
                      <a:pt x="5" y="34"/>
                    </a:moveTo>
                    <a:lnTo>
                      <a:pt x="6" y="3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37"/>
                    </a:lnTo>
                    <a:lnTo>
                      <a:pt x="5" y="3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6" name="Freeform 15"/>
              <p:cNvSpPr>
                <a:spLocks/>
              </p:cNvSpPr>
              <p:nvPr/>
            </p:nvSpPr>
            <p:spPr bwMode="auto">
              <a:xfrm>
                <a:off x="1067" y="1324"/>
                <a:ext cx="7" cy="38"/>
              </a:xfrm>
              <a:custGeom>
                <a:avLst/>
                <a:gdLst>
                  <a:gd name="T0" fmla="*/ 5 w 7"/>
                  <a:gd name="T1" fmla="*/ 34 h 38"/>
                  <a:gd name="T2" fmla="*/ 6 w 7"/>
                  <a:gd name="T3" fmla="*/ 37 h 38"/>
                  <a:gd name="T4" fmla="*/ 0 w 7"/>
                  <a:gd name="T5" fmla="*/ 2 h 38"/>
                  <a:gd name="T6" fmla="*/ 3 w 7"/>
                  <a:gd name="T7" fmla="*/ 0 h 38"/>
                  <a:gd name="T8" fmla="*/ 6 w 7"/>
                  <a:gd name="T9" fmla="*/ 37 h 38"/>
                  <a:gd name="T10" fmla="*/ 5 w 7"/>
                  <a:gd name="T11" fmla="*/ 34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8"/>
                  <a:gd name="T20" fmla="*/ 7 w 7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8">
                    <a:moveTo>
                      <a:pt x="5" y="34"/>
                    </a:moveTo>
                    <a:lnTo>
                      <a:pt x="6" y="3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37"/>
                    </a:lnTo>
                    <a:lnTo>
                      <a:pt x="5" y="3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7" name="Freeform 16"/>
              <p:cNvSpPr>
                <a:spLocks/>
              </p:cNvSpPr>
              <p:nvPr/>
            </p:nvSpPr>
            <p:spPr bwMode="auto">
              <a:xfrm>
                <a:off x="1073" y="1363"/>
                <a:ext cx="1" cy="5"/>
              </a:xfrm>
              <a:custGeom>
                <a:avLst/>
                <a:gdLst>
                  <a:gd name="T0" fmla="*/ 0 w 1"/>
                  <a:gd name="T1" fmla="*/ 2 h 5"/>
                  <a:gd name="T2" fmla="*/ 0 w 1"/>
                  <a:gd name="T3" fmla="*/ 2 h 5"/>
                  <a:gd name="T4" fmla="*/ 0 w 1"/>
                  <a:gd name="T5" fmla="*/ 0 h 5"/>
                  <a:gd name="T6" fmla="*/ 0 w 1"/>
                  <a:gd name="T7" fmla="*/ 2 h 5"/>
                  <a:gd name="T8" fmla="*/ 0 w 1"/>
                  <a:gd name="T9" fmla="*/ 2 h 5"/>
                  <a:gd name="T10" fmla="*/ 0 w 1"/>
                  <a:gd name="T11" fmla="*/ 2 h 5"/>
                  <a:gd name="T12" fmla="*/ 0 w 1"/>
                  <a:gd name="T13" fmla="*/ 4 h 5"/>
                  <a:gd name="T14" fmla="*/ 0 w 1"/>
                  <a:gd name="T15" fmla="*/ 2 h 5"/>
                  <a:gd name="T16" fmla="*/ 0 w 1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5"/>
                  <a:gd name="T29" fmla="*/ 1 w 1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8" name="Freeform 17"/>
              <p:cNvSpPr>
                <a:spLocks/>
              </p:cNvSpPr>
              <p:nvPr/>
            </p:nvSpPr>
            <p:spPr bwMode="auto">
              <a:xfrm>
                <a:off x="1073" y="1363"/>
                <a:ext cx="1" cy="5"/>
              </a:xfrm>
              <a:custGeom>
                <a:avLst/>
                <a:gdLst>
                  <a:gd name="T0" fmla="*/ 0 w 1"/>
                  <a:gd name="T1" fmla="*/ 2 h 5"/>
                  <a:gd name="T2" fmla="*/ 0 w 1"/>
                  <a:gd name="T3" fmla="*/ 2 h 5"/>
                  <a:gd name="T4" fmla="*/ 0 w 1"/>
                  <a:gd name="T5" fmla="*/ 0 h 5"/>
                  <a:gd name="T6" fmla="*/ 0 w 1"/>
                  <a:gd name="T7" fmla="*/ 2 h 5"/>
                  <a:gd name="T8" fmla="*/ 0 w 1"/>
                  <a:gd name="T9" fmla="*/ 2 h 5"/>
                  <a:gd name="T10" fmla="*/ 0 w 1"/>
                  <a:gd name="T11" fmla="*/ 2 h 5"/>
                  <a:gd name="T12" fmla="*/ 0 w 1"/>
                  <a:gd name="T13" fmla="*/ 4 h 5"/>
                  <a:gd name="T14" fmla="*/ 0 w 1"/>
                  <a:gd name="T15" fmla="*/ 2 h 5"/>
                  <a:gd name="T16" fmla="*/ 0 w 1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5"/>
                  <a:gd name="T29" fmla="*/ 1 w 1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9" name="Freeform 18"/>
              <p:cNvSpPr>
                <a:spLocks/>
              </p:cNvSpPr>
              <p:nvPr/>
            </p:nvSpPr>
            <p:spPr bwMode="auto">
              <a:xfrm>
                <a:off x="932" y="1317"/>
                <a:ext cx="142" cy="47"/>
              </a:xfrm>
              <a:custGeom>
                <a:avLst/>
                <a:gdLst>
                  <a:gd name="T0" fmla="*/ 4 w 142"/>
                  <a:gd name="T1" fmla="*/ 4 h 47"/>
                  <a:gd name="T2" fmla="*/ 4 w 142"/>
                  <a:gd name="T3" fmla="*/ 0 h 47"/>
                  <a:gd name="T4" fmla="*/ 141 w 142"/>
                  <a:gd name="T5" fmla="*/ 44 h 47"/>
                  <a:gd name="T6" fmla="*/ 135 w 142"/>
                  <a:gd name="T7" fmla="*/ 46 h 47"/>
                  <a:gd name="T8" fmla="*/ 0 w 142"/>
                  <a:gd name="T9" fmla="*/ 6 h 47"/>
                  <a:gd name="T10" fmla="*/ 4 w 142"/>
                  <a:gd name="T11" fmla="*/ 4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47"/>
                  <a:gd name="T20" fmla="*/ 142 w 142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47">
                    <a:moveTo>
                      <a:pt x="4" y="4"/>
                    </a:moveTo>
                    <a:lnTo>
                      <a:pt x="4" y="0"/>
                    </a:lnTo>
                    <a:lnTo>
                      <a:pt x="141" y="44"/>
                    </a:lnTo>
                    <a:lnTo>
                      <a:pt x="135" y="46"/>
                    </a:lnTo>
                    <a:lnTo>
                      <a:pt x="0" y="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Freeform 19"/>
              <p:cNvSpPr>
                <a:spLocks/>
              </p:cNvSpPr>
              <p:nvPr/>
            </p:nvSpPr>
            <p:spPr bwMode="auto">
              <a:xfrm>
                <a:off x="932" y="1317"/>
                <a:ext cx="142" cy="47"/>
              </a:xfrm>
              <a:custGeom>
                <a:avLst/>
                <a:gdLst>
                  <a:gd name="T0" fmla="*/ 4 w 142"/>
                  <a:gd name="T1" fmla="*/ 4 h 47"/>
                  <a:gd name="T2" fmla="*/ 4 w 142"/>
                  <a:gd name="T3" fmla="*/ 0 h 47"/>
                  <a:gd name="T4" fmla="*/ 141 w 142"/>
                  <a:gd name="T5" fmla="*/ 44 h 47"/>
                  <a:gd name="T6" fmla="*/ 135 w 142"/>
                  <a:gd name="T7" fmla="*/ 46 h 47"/>
                  <a:gd name="T8" fmla="*/ 0 w 142"/>
                  <a:gd name="T9" fmla="*/ 6 h 47"/>
                  <a:gd name="T10" fmla="*/ 4 w 142"/>
                  <a:gd name="T11" fmla="*/ 4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47"/>
                  <a:gd name="T20" fmla="*/ 142 w 142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47">
                    <a:moveTo>
                      <a:pt x="4" y="4"/>
                    </a:moveTo>
                    <a:lnTo>
                      <a:pt x="4" y="0"/>
                    </a:lnTo>
                    <a:lnTo>
                      <a:pt x="141" y="44"/>
                    </a:lnTo>
                    <a:lnTo>
                      <a:pt x="135" y="46"/>
                    </a:lnTo>
                    <a:lnTo>
                      <a:pt x="0" y="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Freeform 20"/>
              <p:cNvSpPr>
                <a:spLocks/>
              </p:cNvSpPr>
              <p:nvPr/>
            </p:nvSpPr>
            <p:spPr bwMode="auto">
              <a:xfrm>
                <a:off x="928" y="1311"/>
                <a:ext cx="3" cy="8"/>
              </a:xfrm>
              <a:custGeom>
                <a:avLst/>
                <a:gdLst>
                  <a:gd name="T0" fmla="*/ 2 w 3"/>
                  <a:gd name="T1" fmla="*/ 3 h 8"/>
                  <a:gd name="T2" fmla="*/ 2 w 3"/>
                  <a:gd name="T3" fmla="*/ 0 h 8"/>
                  <a:gd name="T4" fmla="*/ 2 w 3"/>
                  <a:gd name="T5" fmla="*/ 6 h 8"/>
                  <a:gd name="T6" fmla="*/ 1 w 3"/>
                  <a:gd name="T7" fmla="*/ 7 h 8"/>
                  <a:gd name="T8" fmla="*/ 0 w 3"/>
                  <a:gd name="T9" fmla="*/ 1 h 8"/>
                  <a:gd name="T10" fmla="*/ 2 w 3"/>
                  <a:gd name="T11" fmla="*/ 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8"/>
                  <a:gd name="T20" fmla="*/ 3 w 3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8">
                    <a:moveTo>
                      <a:pt x="2" y="3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1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Freeform 21"/>
              <p:cNvSpPr>
                <a:spLocks/>
              </p:cNvSpPr>
              <p:nvPr/>
            </p:nvSpPr>
            <p:spPr bwMode="auto">
              <a:xfrm>
                <a:off x="928" y="1311"/>
                <a:ext cx="3" cy="8"/>
              </a:xfrm>
              <a:custGeom>
                <a:avLst/>
                <a:gdLst>
                  <a:gd name="T0" fmla="*/ 2 w 3"/>
                  <a:gd name="T1" fmla="*/ 3 h 8"/>
                  <a:gd name="T2" fmla="*/ 2 w 3"/>
                  <a:gd name="T3" fmla="*/ 0 h 8"/>
                  <a:gd name="T4" fmla="*/ 2 w 3"/>
                  <a:gd name="T5" fmla="*/ 6 h 8"/>
                  <a:gd name="T6" fmla="*/ 1 w 3"/>
                  <a:gd name="T7" fmla="*/ 7 h 8"/>
                  <a:gd name="T8" fmla="*/ 0 w 3"/>
                  <a:gd name="T9" fmla="*/ 1 h 8"/>
                  <a:gd name="T10" fmla="*/ 2 w 3"/>
                  <a:gd name="T11" fmla="*/ 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8"/>
                  <a:gd name="T20" fmla="*/ 3 w 3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8">
                    <a:moveTo>
                      <a:pt x="2" y="3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1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Freeform 22"/>
              <p:cNvSpPr>
                <a:spLocks/>
              </p:cNvSpPr>
              <p:nvPr/>
            </p:nvSpPr>
            <p:spPr bwMode="auto">
              <a:xfrm>
                <a:off x="928" y="1277"/>
                <a:ext cx="9" cy="35"/>
              </a:xfrm>
              <a:custGeom>
                <a:avLst/>
                <a:gdLst>
                  <a:gd name="T0" fmla="*/ 5 w 9"/>
                  <a:gd name="T1" fmla="*/ 3 h 35"/>
                  <a:gd name="T2" fmla="*/ 8 w 9"/>
                  <a:gd name="T3" fmla="*/ 0 h 35"/>
                  <a:gd name="T4" fmla="*/ 5 w 9"/>
                  <a:gd name="T5" fmla="*/ 34 h 35"/>
                  <a:gd name="T6" fmla="*/ 0 w 9"/>
                  <a:gd name="T7" fmla="*/ 31 h 35"/>
                  <a:gd name="T8" fmla="*/ 5 w 9"/>
                  <a:gd name="T9" fmla="*/ 3 h 35"/>
                  <a:gd name="T10" fmla="*/ 8 w 9"/>
                  <a:gd name="T11" fmla="*/ 0 h 35"/>
                  <a:gd name="T12" fmla="*/ 5 w 9"/>
                  <a:gd name="T13" fmla="*/ 3 h 35"/>
                  <a:gd name="T14" fmla="*/ 8 w 9"/>
                  <a:gd name="T15" fmla="*/ 0 h 35"/>
                  <a:gd name="T16" fmla="*/ 5 w 9"/>
                  <a:gd name="T17" fmla="*/ 3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5"/>
                  <a:gd name="T29" fmla="*/ 9 w 9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5">
                    <a:moveTo>
                      <a:pt x="5" y="3"/>
                    </a:moveTo>
                    <a:lnTo>
                      <a:pt x="8" y="0"/>
                    </a:lnTo>
                    <a:lnTo>
                      <a:pt x="5" y="34"/>
                    </a:lnTo>
                    <a:lnTo>
                      <a:pt x="0" y="31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5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4" name="Freeform 23"/>
              <p:cNvSpPr>
                <a:spLocks/>
              </p:cNvSpPr>
              <p:nvPr/>
            </p:nvSpPr>
            <p:spPr bwMode="auto">
              <a:xfrm>
                <a:off x="928" y="1277"/>
                <a:ext cx="9" cy="35"/>
              </a:xfrm>
              <a:custGeom>
                <a:avLst/>
                <a:gdLst>
                  <a:gd name="T0" fmla="*/ 5 w 9"/>
                  <a:gd name="T1" fmla="*/ 3 h 35"/>
                  <a:gd name="T2" fmla="*/ 8 w 9"/>
                  <a:gd name="T3" fmla="*/ 0 h 35"/>
                  <a:gd name="T4" fmla="*/ 5 w 9"/>
                  <a:gd name="T5" fmla="*/ 34 h 35"/>
                  <a:gd name="T6" fmla="*/ 0 w 9"/>
                  <a:gd name="T7" fmla="*/ 31 h 35"/>
                  <a:gd name="T8" fmla="*/ 5 w 9"/>
                  <a:gd name="T9" fmla="*/ 3 h 35"/>
                  <a:gd name="T10" fmla="*/ 8 w 9"/>
                  <a:gd name="T11" fmla="*/ 0 h 35"/>
                  <a:gd name="T12" fmla="*/ 5 w 9"/>
                  <a:gd name="T13" fmla="*/ 3 h 35"/>
                  <a:gd name="T14" fmla="*/ 8 w 9"/>
                  <a:gd name="T15" fmla="*/ 0 h 35"/>
                  <a:gd name="T16" fmla="*/ 5 w 9"/>
                  <a:gd name="T17" fmla="*/ 3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5"/>
                  <a:gd name="T29" fmla="*/ 9 w 9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5">
                    <a:moveTo>
                      <a:pt x="5" y="3"/>
                    </a:moveTo>
                    <a:lnTo>
                      <a:pt x="8" y="0"/>
                    </a:lnTo>
                    <a:lnTo>
                      <a:pt x="5" y="34"/>
                    </a:lnTo>
                    <a:lnTo>
                      <a:pt x="0" y="31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5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Freeform 24"/>
              <p:cNvSpPr>
                <a:spLocks/>
              </p:cNvSpPr>
              <p:nvPr/>
            </p:nvSpPr>
            <p:spPr bwMode="auto">
              <a:xfrm>
                <a:off x="936" y="1277"/>
                <a:ext cx="132" cy="50"/>
              </a:xfrm>
              <a:custGeom>
                <a:avLst/>
                <a:gdLst>
                  <a:gd name="T0" fmla="*/ 125 w 132"/>
                  <a:gd name="T1" fmla="*/ 44 h 50"/>
                  <a:gd name="T2" fmla="*/ 127 w 132"/>
                  <a:gd name="T3" fmla="*/ 49 h 50"/>
                  <a:gd name="T4" fmla="*/ 0 w 132"/>
                  <a:gd name="T5" fmla="*/ 3 h 50"/>
                  <a:gd name="T6" fmla="*/ 6 w 132"/>
                  <a:gd name="T7" fmla="*/ 0 h 50"/>
                  <a:gd name="T8" fmla="*/ 131 w 132"/>
                  <a:gd name="T9" fmla="*/ 42 h 50"/>
                  <a:gd name="T10" fmla="*/ 125 w 132"/>
                  <a:gd name="T11" fmla="*/ 4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50"/>
                  <a:gd name="T20" fmla="*/ 132 w 132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50">
                    <a:moveTo>
                      <a:pt x="125" y="44"/>
                    </a:moveTo>
                    <a:lnTo>
                      <a:pt x="127" y="49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31" y="42"/>
                    </a:lnTo>
                    <a:lnTo>
                      <a:pt x="125" y="4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6" name="Freeform 25"/>
              <p:cNvSpPr>
                <a:spLocks/>
              </p:cNvSpPr>
              <p:nvPr/>
            </p:nvSpPr>
            <p:spPr bwMode="auto">
              <a:xfrm>
                <a:off x="936" y="1277"/>
                <a:ext cx="132" cy="50"/>
              </a:xfrm>
              <a:custGeom>
                <a:avLst/>
                <a:gdLst>
                  <a:gd name="T0" fmla="*/ 125 w 132"/>
                  <a:gd name="T1" fmla="*/ 44 h 50"/>
                  <a:gd name="T2" fmla="*/ 127 w 132"/>
                  <a:gd name="T3" fmla="*/ 49 h 50"/>
                  <a:gd name="T4" fmla="*/ 0 w 132"/>
                  <a:gd name="T5" fmla="*/ 3 h 50"/>
                  <a:gd name="T6" fmla="*/ 6 w 132"/>
                  <a:gd name="T7" fmla="*/ 0 h 50"/>
                  <a:gd name="T8" fmla="*/ 131 w 132"/>
                  <a:gd name="T9" fmla="*/ 42 h 50"/>
                  <a:gd name="T10" fmla="*/ 125 w 132"/>
                  <a:gd name="T11" fmla="*/ 4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50"/>
                  <a:gd name="T20" fmla="*/ 132 w 132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50">
                    <a:moveTo>
                      <a:pt x="125" y="44"/>
                    </a:moveTo>
                    <a:lnTo>
                      <a:pt x="127" y="49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31" y="42"/>
                    </a:lnTo>
                    <a:lnTo>
                      <a:pt x="125" y="4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7" name="Freeform 26"/>
              <p:cNvSpPr>
                <a:spLocks/>
              </p:cNvSpPr>
              <p:nvPr/>
            </p:nvSpPr>
            <p:spPr bwMode="auto">
              <a:xfrm>
                <a:off x="942" y="1238"/>
                <a:ext cx="126" cy="81"/>
              </a:xfrm>
              <a:custGeom>
                <a:avLst/>
                <a:gdLst>
                  <a:gd name="T0" fmla="*/ 125 w 126"/>
                  <a:gd name="T1" fmla="*/ 80 h 81"/>
                  <a:gd name="T2" fmla="*/ 0 w 126"/>
                  <a:gd name="T3" fmla="*/ 36 h 81"/>
                  <a:gd name="T4" fmla="*/ 0 w 126"/>
                  <a:gd name="T5" fmla="*/ 0 h 81"/>
                  <a:gd name="T6" fmla="*/ 115 w 126"/>
                  <a:gd name="T7" fmla="*/ 47 h 81"/>
                  <a:gd name="T8" fmla="*/ 125 w 126"/>
                  <a:gd name="T9" fmla="*/ 8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81"/>
                  <a:gd name="T17" fmla="*/ 126 w 126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81">
                    <a:moveTo>
                      <a:pt x="125" y="8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15" y="47"/>
                    </a:lnTo>
                    <a:lnTo>
                      <a:pt x="125" y="8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" name="Freeform 27"/>
              <p:cNvSpPr>
                <a:spLocks/>
              </p:cNvSpPr>
              <p:nvPr/>
            </p:nvSpPr>
            <p:spPr bwMode="auto">
              <a:xfrm>
                <a:off x="942" y="1238"/>
                <a:ext cx="126" cy="81"/>
              </a:xfrm>
              <a:custGeom>
                <a:avLst/>
                <a:gdLst>
                  <a:gd name="T0" fmla="*/ 125 w 126"/>
                  <a:gd name="T1" fmla="*/ 80 h 81"/>
                  <a:gd name="T2" fmla="*/ 0 w 126"/>
                  <a:gd name="T3" fmla="*/ 36 h 81"/>
                  <a:gd name="T4" fmla="*/ 0 w 126"/>
                  <a:gd name="T5" fmla="*/ 0 h 81"/>
                  <a:gd name="T6" fmla="*/ 115 w 126"/>
                  <a:gd name="T7" fmla="*/ 47 h 81"/>
                  <a:gd name="T8" fmla="*/ 125 w 126"/>
                  <a:gd name="T9" fmla="*/ 8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81"/>
                  <a:gd name="T17" fmla="*/ 126 w 126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81">
                    <a:moveTo>
                      <a:pt x="125" y="8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15" y="47"/>
                    </a:lnTo>
                    <a:lnTo>
                      <a:pt x="125" y="8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9" name="Freeform 28"/>
              <p:cNvSpPr>
                <a:spLocks/>
              </p:cNvSpPr>
              <p:nvPr/>
            </p:nvSpPr>
            <p:spPr bwMode="auto">
              <a:xfrm>
                <a:off x="936" y="1271"/>
                <a:ext cx="130" cy="50"/>
              </a:xfrm>
              <a:custGeom>
                <a:avLst/>
                <a:gdLst>
                  <a:gd name="T0" fmla="*/ 6 w 130"/>
                  <a:gd name="T1" fmla="*/ 5 h 50"/>
                  <a:gd name="T2" fmla="*/ 4 w 130"/>
                  <a:gd name="T3" fmla="*/ 0 h 50"/>
                  <a:gd name="T4" fmla="*/ 129 w 130"/>
                  <a:gd name="T5" fmla="*/ 44 h 50"/>
                  <a:gd name="T6" fmla="*/ 125 w 130"/>
                  <a:gd name="T7" fmla="*/ 49 h 50"/>
                  <a:gd name="T8" fmla="*/ 0 w 130"/>
                  <a:gd name="T9" fmla="*/ 8 h 50"/>
                  <a:gd name="T10" fmla="*/ 6 w 130"/>
                  <a:gd name="T11" fmla="*/ 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50"/>
                  <a:gd name="T20" fmla="*/ 130 w 13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50">
                    <a:moveTo>
                      <a:pt x="6" y="5"/>
                    </a:moveTo>
                    <a:lnTo>
                      <a:pt x="4" y="0"/>
                    </a:lnTo>
                    <a:lnTo>
                      <a:pt x="129" y="44"/>
                    </a:lnTo>
                    <a:lnTo>
                      <a:pt x="125" y="49"/>
                    </a:lnTo>
                    <a:lnTo>
                      <a:pt x="0" y="8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0" name="Freeform 29"/>
              <p:cNvSpPr>
                <a:spLocks/>
              </p:cNvSpPr>
              <p:nvPr/>
            </p:nvSpPr>
            <p:spPr bwMode="auto">
              <a:xfrm>
                <a:off x="936" y="1271"/>
                <a:ext cx="130" cy="50"/>
              </a:xfrm>
              <a:custGeom>
                <a:avLst/>
                <a:gdLst>
                  <a:gd name="T0" fmla="*/ 6 w 130"/>
                  <a:gd name="T1" fmla="*/ 5 h 50"/>
                  <a:gd name="T2" fmla="*/ 4 w 130"/>
                  <a:gd name="T3" fmla="*/ 0 h 50"/>
                  <a:gd name="T4" fmla="*/ 129 w 130"/>
                  <a:gd name="T5" fmla="*/ 44 h 50"/>
                  <a:gd name="T6" fmla="*/ 125 w 130"/>
                  <a:gd name="T7" fmla="*/ 49 h 50"/>
                  <a:gd name="T8" fmla="*/ 0 w 130"/>
                  <a:gd name="T9" fmla="*/ 8 h 50"/>
                  <a:gd name="T10" fmla="*/ 6 w 130"/>
                  <a:gd name="T11" fmla="*/ 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50"/>
                  <a:gd name="T20" fmla="*/ 130 w 13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50">
                    <a:moveTo>
                      <a:pt x="6" y="5"/>
                    </a:moveTo>
                    <a:lnTo>
                      <a:pt x="4" y="0"/>
                    </a:lnTo>
                    <a:lnTo>
                      <a:pt x="129" y="44"/>
                    </a:lnTo>
                    <a:lnTo>
                      <a:pt x="125" y="49"/>
                    </a:lnTo>
                    <a:lnTo>
                      <a:pt x="0" y="8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1" name="Freeform 30"/>
              <p:cNvSpPr>
                <a:spLocks/>
              </p:cNvSpPr>
              <p:nvPr/>
            </p:nvSpPr>
            <p:spPr bwMode="auto">
              <a:xfrm>
                <a:off x="936" y="1232"/>
                <a:ext cx="8" cy="43"/>
              </a:xfrm>
              <a:custGeom>
                <a:avLst/>
                <a:gdLst>
                  <a:gd name="T0" fmla="*/ 3 w 8"/>
                  <a:gd name="T1" fmla="*/ 5 h 43"/>
                  <a:gd name="T2" fmla="*/ 7 w 8"/>
                  <a:gd name="T3" fmla="*/ 4 h 43"/>
                  <a:gd name="T4" fmla="*/ 3 w 8"/>
                  <a:gd name="T5" fmla="*/ 39 h 43"/>
                  <a:gd name="T6" fmla="*/ 0 w 8"/>
                  <a:gd name="T7" fmla="*/ 42 h 43"/>
                  <a:gd name="T8" fmla="*/ 3 w 8"/>
                  <a:gd name="T9" fmla="*/ 5 h 43"/>
                  <a:gd name="T10" fmla="*/ 2 w 8"/>
                  <a:gd name="T11" fmla="*/ 0 h 43"/>
                  <a:gd name="T12" fmla="*/ 3 w 8"/>
                  <a:gd name="T13" fmla="*/ 5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3"/>
                  <a:gd name="T23" fmla="*/ 8 w 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3">
                    <a:moveTo>
                      <a:pt x="3" y="5"/>
                    </a:moveTo>
                    <a:lnTo>
                      <a:pt x="7" y="4"/>
                    </a:lnTo>
                    <a:lnTo>
                      <a:pt x="3" y="39"/>
                    </a:lnTo>
                    <a:lnTo>
                      <a:pt x="0" y="42"/>
                    </a:lnTo>
                    <a:lnTo>
                      <a:pt x="3" y="5"/>
                    </a:lnTo>
                    <a:lnTo>
                      <a:pt x="2" y="0"/>
                    </a:lnTo>
                    <a:lnTo>
                      <a:pt x="3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Freeform 31"/>
              <p:cNvSpPr>
                <a:spLocks/>
              </p:cNvSpPr>
              <p:nvPr/>
            </p:nvSpPr>
            <p:spPr bwMode="auto">
              <a:xfrm>
                <a:off x="936" y="1232"/>
                <a:ext cx="8" cy="43"/>
              </a:xfrm>
              <a:custGeom>
                <a:avLst/>
                <a:gdLst>
                  <a:gd name="T0" fmla="*/ 3 w 8"/>
                  <a:gd name="T1" fmla="*/ 5 h 43"/>
                  <a:gd name="T2" fmla="*/ 7 w 8"/>
                  <a:gd name="T3" fmla="*/ 4 h 43"/>
                  <a:gd name="T4" fmla="*/ 3 w 8"/>
                  <a:gd name="T5" fmla="*/ 39 h 43"/>
                  <a:gd name="T6" fmla="*/ 0 w 8"/>
                  <a:gd name="T7" fmla="*/ 42 h 43"/>
                  <a:gd name="T8" fmla="*/ 3 w 8"/>
                  <a:gd name="T9" fmla="*/ 5 h 43"/>
                  <a:gd name="T10" fmla="*/ 2 w 8"/>
                  <a:gd name="T11" fmla="*/ 0 h 43"/>
                  <a:gd name="T12" fmla="*/ 3 w 8"/>
                  <a:gd name="T13" fmla="*/ 5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3"/>
                  <a:gd name="T23" fmla="*/ 8 w 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3">
                    <a:moveTo>
                      <a:pt x="3" y="5"/>
                    </a:moveTo>
                    <a:lnTo>
                      <a:pt x="7" y="4"/>
                    </a:lnTo>
                    <a:lnTo>
                      <a:pt x="3" y="39"/>
                    </a:lnTo>
                    <a:lnTo>
                      <a:pt x="0" y="42"/>
                    </a:lnTo>
                    <a:lnTo>
                      <a:pt x="3" y="5"/>
                    </a:lnTo>
                    <a:lnTo>
                      <a:pt x="2" y="0"/>
                    </a:lnTo>
                    <a:lnTo>
                      <a:pt x="3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Freeform 32"/>
              <p:cNvSpPr>
                <a:spLocks/>
              </p:cNvSpPr>
              <p:nvPr/>
            </p:nvSpPr>
            <p:spPr bwMode="auto">
              <a:xfrm>
                <a:off x="942" y="1238"/>
                <a:ext cx="122" cy="46"/>
              </a:xfrm>
              <a:custGeom>
                <a:avLst/>
                <a:gdLst>
                  <a:gd name="T0" fmla="*/ 114 w 122"/>
                  <a:gd name="T1" fmla="*/ 45 h 46"/>
                  <a:gd name="T2" fmla="*/ 114 w 122"/>
                  <a:gd name="T3" fmla="*/ 45 h 46"/>
                  <a:gd name="T4" fmla="*/ 0 w 122"/>
                  <a:gd name="T5" fmla="*/ 0 h 46"/>
                  <a:gd name="T6" fmla="*/ 112 w 122"/>
                  <a:gd name="T7" fmla="*/ 41 h 46"/>
                  <a:gd name="T8" fmla="*/ 121 w 122"/>
                  <a:gd name="T9" fmla="*/ 43 h 46"/>
                  <a:gd name="T10" fmla="*/ 112 w 122"/>
                  <a:gd name="T11" fmla="*/ 41 h 46"/>
                  <a:gd name="T12" fmla="*/ 121 w 122"/>
                  <a:gd name="T13" fmla="*/ 43 h 46"/>
                  <a:gd name="T14" fmla="*/ 114 w 122"/>
                  <a:gd name="T15" fmla="*/ 45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2"/>
                  <a:gd name="T25" fmla="*/ 0 h 46"/>
                  <a:gd name="T26" fmla="*/ 122 w 122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2" h="46">
                    <a:moveTo>
                      <a:pt x="114" y="45"/>
                    </a:moveTo>
                    <a:lnTo>
                      <a:pt x="114" y="45"/>
                    </a:lnTo>
                    <a:lnTo>
                      <a:pt x="0" y="0"/>
                    </a:lnTo>
                    <a:lnTo>
                      <a:pt x="112" y="41"/>
                    </a:lnTo>
                    <a:lnTo>
                      <a:pt x="121" y="43"/>
                    </a:lnTo>
                    <a:lnTo>
                      <a:pt x="112" y="41"/>
                    </a:lnTo>
                    <a:lnTo>
                      <a:pt x="121" y="43"/>
                    </a:lnTo>
                    <a:lnTo>
                      <a:pt x="114" y="4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4" name="Freeform 33"/>
              <p:cNvSpPr>
                <a:spLocks/>
              </p:cNvSpPr>
              <p:nvPr/>
            </p:nvSpPr>
            <p:spPr bwMode="auto">
              <a:xfrm>
                <a:off x="942" y="1238"/>
                <a:ext cx="122" cy="46"/>
              </a:xfrm>
              <a:custGeom>
                <a:avLst/>
                <a:gdLst>
                  <a:gd name="T0" fmla="*/ 114 w 122"/>
                  <a:gd name="T1" fmla="*/ 45 h 46"/>
                  <a:gd name="T2" fmla="*/ 0 w 122"/>
                  <a:gd name="T3" fmla="*/ 0 h 46"/>
                  <a:gd name="T4" fmla="*/ 112 w 122"/>
                  <a:gd name="T5" fmla="*/ 41 h 46"/>
                  <a:gd name="T6" fmla="*/ 121 w 122"/>
                  <a:gd name="T7" fmla="*/ 43 h 46"/>
                  <a:gd name="T8" fmla="*/ 112 w 122"/>
                  <a:gd name="T9" fmla="*/ 41 h 46"/>
                  <a:gd name="T10" fmla="*/ 121 w 122"/>
                  <a:gd name="T11" fmla="*/ 43 h 46"/>
                  <a:gd name="T12" fmla="*/ 114 w 122"/>
                  <a:gd name="T13" fmla="*/ 45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46"/>
                  <a:gd name="T23" fmla="*/ 122 w 122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46">
                    <a:moveTo>
                      <a:pt x="114" y="45"/>
                    </a:moveTo>
                    <a:lnTo>
                      <a:pt x="0" y="0"/>
                    </a:lnTo>
                    <a:lnTo>
                      <a:pt x="112" y="41"/>
                    </a:lnTo>
                    <a:lnTo>
                      <a:pt x="121" y="43"/>
                    </a:lnTo>
                    <a:lnTo>
                      <a:pt x="112" y="41"/>
                    </a:lnTo>
                    <a:lnTo>
                      <a:pt x="121" y="43"/>
                    </a:lnTo>
                    <a:lnTo>
                      <a:pt x="114" y="4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Freeform 34"/>
              <p:cNvSpPr>
                <a:spLocks/>
              </p:cNvSpPr>
              <p:nvPr/>
            </p:nvSpPr>
            <p:spPr bwMode="auto">
              <a:xfrm>
                <a:off x="1062" y="1287"/>
                <a:ext cx="6" cy="34"/>
              </a:xfrm>
              <a:custGeom>
                <a:avLst/>
                <a:gdLst>
                  <a:gd name="T0" fmla="*/ 4 w 6"/>
                  <a:gd name="T1" fmla="*/ 28 h 34"/>
                  <a:gd name="T2" fmla="*/ 2 w 6"/>
                  <a:gd name="T3" fmla="*/ 33 h 34"/>
                  <a:gd name="T4" fmla="*/ 0 w 6"/>
                  <a:gd name="T5" fmla="*/ 2 h 34"/>
                  <a:gd name="T6" fmla="*/ 3 w 6"/>
                  <a:gd name="T7" fmla="*/ 0 h 34"/>
                  <a:gd name="T8" fmla="*/ 5 w 6"/>
                  <a:gd name="T9" fmla="*/ 31 h 34"/>
                  <a:gd name="T10" fmla="*/ 2 w 6"/>
                  <a:gd name="T11" fmla="*/ 33 h 34"/>
                  <a:gd name="T12" fmla="*/ 5 w 6"/>
                  <a:gd name="T13" fmla="*/ 31 h 34"/>
                  <a:gd name="T14" fmla="*/ 2 w 6"/>
                  <a:gd name="T15" fmla="*/ 33 h 34"/>
                  <a:gd name="T16" fmla="*/ 4 w 6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4"/>
                  <a:gd name="T29" fmla="*/ 6 w 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4">
                    <a:moveTo>
                      <a:pt x="4" y="28"/>
                    </a:moveTo>
                    <a:lnTo>
                      <a:pt x="2" y="3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31"/>
                    </a:lnTo>
                    <a:lnTo>
                      <a:pt x="2" y="33"/>
                    </a:lnTo>
                    <a:lnTo>
                      <a:pt x="5" y="31"/>
                    </a:lnTo>
                    <a:lnTo>
                      <a:pt x="2" y="33"/>
                    </a:lnTo>
                    <a:lnTo>
                      <a:pt x="4" y="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Freeform 35"/>
              <p:cNvSpPr>
                <a:spLocks/>
              </p:cNvSpPr>
              <p:nvPr/>
            </p:nvSpPr>
            <p:spPr bwMode="auto">
              <a:xfrm>
                <a:off x="1062" y="1287"/>
                <a:ext cx="6" cy="34"/>
              </a:xfrm>
              <a:custGeom>
                <a:avLst/>
                <a:gdLst>
                  <a:gd name="T0" fmla="*/ 4 w 6"/>
                  <a:gd name="T1" fmla="*/ 28 h 34"/>
                  <a:gd name="T2" fmla="*/ 2 w 6"/>
                  <a:gd name="T3" fmla="*/ 33 h 34"/>
                  <a:gd name="T4" fmla="*/ 0 w 6"/>
                  <a:gd name="T5" fmla="*/ 2 h 34"/>
                  <a:gd name="T6" fmla="*/ 3 w 6"/>
                  <a:gd name="T7" fmla="*/ 0 h 34"/>
                  <a:gd name="T8" fmla="*/ 5 w 6"/>
                  <a:gd name="T9" fmla="*/ 31 h 34"/>
                  <a:gd name="T10" fmla="*/ 2 w 6"/>
                  <a:gd name="T11" fmla="*/ 33 h 34"/>
                  <a:gd name="T12" fmla="*/ 5 w 6"/>
                  <a:gd name="T13" fmla="*/ 31 h 34"/>
                  <a:gd name="T14" fmla="*/ 2 w 6"/>
                  <a:gd name="T15" fmla="*/ 33 h 34"/>
                  <a:gd name="T16" fmla="*/ 4 w 6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4"/>
                  <a:gd name="T29" fmla="*/ 6 w 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4">
                    <a:moveTo>
                      <a:pt x="4" y="28"/>
                    </a:moveTo>
                    <a:lnTo>
                      <a:pt x="2" y="3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31"/>
                    </a:lnTo>
                    <a:lnTo>
                      <a:pt x="2" y="33"/>
                    </a:lnTo>
                    <a:lnTo>
                      <a:pt x="5" y="31"/>
                    </a:lnTo>
                    <a:lnTo>
                      <a:pt x="2" y="33"/>
                    </a:lnTo>
                    <a:lnTo>
                      <a:pt x="4" y="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Freeform 36"/>
              <p:cNvSpPr>
                <a:spLocks/>
              </p:cNvSpPr>
              <p:nvPr/>
            </p:nvSpPr>
            <p:spPr bwMode="auto">
              <a:xfrm>
                <a:off x="947" y="1202"/>
                <a:ext cx="108" cy="77"/>
              </a:xfrm>
              <a:custGeom>
                <a:avLst/>
                <a:gdLst>
                  <a:gd name="T0" fmla="*/ 107 w 108"/>
                  <a:gd name="T1" fmla="*/ 76 h 77"/>
                  <a:gd name="T2" fmla="*/ 0 w 108"/>
                  <a:gd name="T3" fmla="*/ 26 h 77"/>
                  <a:gd name="T4" fmla="*/ 4 w 108"/>
                  <a:gd name="T5" fmla="*/ 0 h 77"/>
                  <a:gd name="T6" fmla="*/ 107 w 108"/>
                  <a:gd name="T7" fmla="*/ 51 h 77"/>
                  <a:gd name="T8" fmla="*/ 107 w 10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77"/>
                  <a:gd name="T17" fmla="*/ 108 w 10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77">
                    <a:moveTo>
                      <a:pt x="107" y="76"/>
                    </a:moveTo>
                    <a:lnTo>
                      <a:pt x="0" y="26"/>
                    </a:lnTo>
                    <a:lnTo>
                      <a:pt x="4" y="0"/>
                    </a:lnTo>
                    <a:lnTo>
                      <a:pt x="107" y="51"/>
                    </a:lnTo>
                    <a:lnTo>
                      <a:pt x="107" y="7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Freeform 37"/>
              <p:cNvSpPr>
                <a:spLocks/>
              </p:cNvSpPr>
              <p:nvPr/>
            </p:nvSpPr>
            <p:spPr bwMode="auto">
              <a:xfrm>
                <a:off x="947" y="1202"/>
                <a:ext cx="108" cy="77"/>
              </a:xfrm>
              <a:custGeom>
                <a:avLst/>
                <a:gdLst>
                  <a:gd name="T0" fmla="*/ 107 w 108"/>
                  <a:gd name="T1" fmla="*/ 76 h 77"/>
                  <a:gd name="T2" fmla="*/ 0 w 108"/>
                  <a:gd name="T3" fmla="*/ 26 h 77"/>
                  <a:gd name="T4" fmla="*/ 4 w 108"/>
                  <a:gd name="T5" fmla="*/ 0 h 77"/>
                  <a:gd name="T6" fmla="*/ 107 w 108"/>
                  <a:gd name="T7" fmla="*/ 51 h 77"/>
                  <a:gd name="T8" fmla="*/ 107 w 10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77"/>
                  <a:gd name="T17" fmla="*/ 108 w 10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77">
                    <a:moveTo>
                      <a:pt x="107" y="76"/>
                    </a:moveTo>
                    <a:lnTo>
                      <a:pt x="0" y="26"/>
                    </a:lnTo>
                    <a:lnTo>
                      <a:pt x="4" y="0"/>
                    </a:lnTo>
                    <a:lnTo>
                      <a:pt x="107" y="51"/>
                    </a:lnTo>
                    <a:lnTo>
                      <a:pt x="107" y="7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Freeform 38"/>
              <p:cNvSpPr>
                <a:spLocks/>
              </p:cNvSpPr>
              <p:nvPr/>
            </p:nvSpPr>
            <p:spPr bwMode="auto">
              <a:xfrm>
                <a:off x="940" y="1230"/>
                <a:ext cx="115" cy="49"/>
              </a:xfrm>
              <a:custGeom>
                <a:avLst/>
                <a:gdLst>
                  <a:gd name="T0" fmla="*/ 9 w 115"/>
                  <a:gd name="T1" fmla="*/ 5 h 49"/>
                  <a:gd name="T2" fmla="*/ 7 w 115"/>
                  <a:gd name="T3" fmla="*/ 0 h 49"/>
                  <a:gd name="T4" fmla="*/ 114 w 115"/>
                  <a:gd name="T5" fmla="*/ 48 h 49"/>
                  <a:gd name="T6" fmla="*/ 9 w 115"/>
                  <a:gd name="T7" fmla="*/ 5 h 49"/>
                  <a:gd name="T8" fmla="*/ 0 w 115"/>
                  <a:gd name="T9" fmla="*/ 2 h 49"/>
                  <a:gd name="T10" fmla="*/ 9 w 115"/>
                  <a:gd name="T11" fmla="*/ 5 h 49"/>
                  <a:gd name="T12" fmla="*/ 2 w 115"/>
                  <a:gd name="T13" fmla="*/ 7 h 49"/>
                  <a:gd name="T14" fmla="*/ 0 w 115"/>
                  <a:gd name="T15" fmla="*/ 2 h 49"/>
                  <a:gd name="T16" fmla="*/ 9 w 115"/>
                  <a:gd name="T17" fmla="*/ 5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5"/>
                  <a:gd name="T28" fmla="*/ 0 h 49"/>
                  <a:gd name="T29" fmla="*/ 115 w 1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5" h="49">
                    <a:moveTo>
                      <a:pt x="9" y="5"/>
                    </a:moveTo>
                    <a:lnTo>
                      <a:pt x="7" y="0"/>
                    </a:lnTo>
                    <a:lnTo>
                      <a:pt x="114" y="48"/>
                    </a:lnTo>
                    <a:lnTo>
                      <a:pt x="9" y="5"/>
                    </a:lnTo>
                    <a:lnTo>
                      <a:pt x="0" y="2"/>
                    </a:lnTo>
                    <a:lnTo>
                      <a:pt x="9" y="5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9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Freeform 39"/>
              <p:cNvSpPr>
                <a:spLocks/>
              </p:cNvSpPr>
              <p:nvPr/>
            </p:nvSpPr>
            <p:spPr bwMode="auto">
              <a:xfrm>
                <a:off x="940" y="1230"/>
                <a:ext cx="115" cy="49"/>
              </a:xfrm>
              <a:custGeom>
                <a:avLst/>
                <a:gdLst>
                  <a:gd name="T0" fmla="*/ 9 w 115"/>
                  <a:gd name="T1" fmla="*/ 5 h 49"/>
                  <a:gd name="T2" fmla="*/ 7 w 115"/>
                  <a:gd name="T3" fmla="*/ 0 h 49"/>
                  <a:gd name="T4" fmla="*/ 114 w 115"/>
                  <a:gd name="T5" fmla="*/ 48 h 49"/>
                  <a:gd name="T6" fmla="*/ 9 w 115"/>
                  <a:gd name="T7" fmla="*/ 5 h 49"/>
                  <a:gd name="T8" fmla="*/ 0 w 115"/>
                  <a:gd name="T9" fmla="*/ 2 h 49"/>
                  <a:gd name="T10" fmla="*/ 9 w 115"/>
                  <a:gd name="T11" fmla="*/ 5 h 49"/>
                  <a:gd name="T12" fmla="*/ 2 w 115"/>
                  <a:gd name="T13" fmla="*/ 7 h 49"/>
                  <a:gd name="T14" fmla="*/ 0 w 115"/>
                  <a:gd name="T15" fmla="*/ 2 h 49"/>
                  <a:gd name="T16" fmla="*/ 9 w 115"/>
                  <a:gd name="T17" fmla="*/ 5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5"/>
                  <a:gd name="T28" fmla="*/ 0 h 49"/>
                  <a:gd name="T29" fmla="*/ 115 w 1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5" h="49">
                    <a:moveTo>
                      <a:pt x="9" y="5"/>
                    </a:moveTo>
                    <a:lnTo>
                      <a:pt x="7" y="0"/>
                    </a:lnTo>
                    <a:lnTo>
                      <a:pt x="114" y="48"/>
                    </a:lnTo>
                    <a:lnTo>
                      <a:pt x="9" y="5"/>
                    </a:lnTo>
                    <a:lnTo>
                      <a:pt x="0" y="2"/>
                    </a:lnTo>
                    <a:lnTo>
                      <a:pt x="9" y="5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9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Freeform 40"/>
              <p:cNvSpPr>
                <a:spLocks/>
              </p:cNvSpPr>
              <p:nvPr/>
            </p:nvSpPr>
            <p:spPr bwMode="auto">
              <a:xfrm>
                <a:off x="940" y="1197"/>
                <a:ext cx="6" cy="34"/>
              </a:xfrm>
              <a:custGeom>
                <a:avLst/>
                <a:gdLst>
                  <a:gd name="T0" fmla="*/ 2 w 6"/>
                  <a:gd name="T1" fmla="*/ 6 h 34"/>
                  <a:gd name="T2" fmla="*/ 5 w 6"/>
                  <a:gd name="T3" fmla="*/ 4 h 34"/>
                  <a:gd name="T4" fmla="*/ 4 w 6"/>
                  <a:gd name="T5" fmla="*/ 33 h 34"/>
                  <a:gd name="T6" fmla="*/ 0 w 6"/>
                  <a:gd name="T7" fmla="*/ 30 h 34"/>
                  <a:gd name="T8" fmla="*/ 2 w 6"/>
                  <a:gd name="T9" fmla="*/ 6 h 34"/>
                  <a:gd name="T10" fmla="*/ 5 w 6"/>
                  <a:gd name="T11" fmla="*/ 4 h 34"/>
                  <a:gd name="T12" fmla="*/ 2 w 6"/>
                  <a:gd name="T13" fmla="*/ 6 h 34"/>
                  <a:gd name="T14" fmla="*/ 4 w 6"/>
                  <a:gd name="T15" fmla="*/ 0 h 34"/>
                  <a:gd name="T16" fmla="*/ 5 w 6"/>
                  <a:gd name="T17" fmla="*/ 4 h 34"/>
                  <a:gd name="T18" fmla="*/ 2 w 6"/>
                  <a:gd name="T19" fmla="*/ 6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4"/>
                  <a:gd name="T32" fmla="*/ 6 w 6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4">
                    <a:moveTo>
                      <a:pt x="2" y="6"/>
                    </a:moveTo>
                    <a:lnTo>
                      <a:pt x="5" y="4"/>
                    </a:lnTo>
                    <a:lnTo>
                      <a:pt x="4" y="33"/>
                    </a:lnTo>
                    <a:lnTo>
                      <a:pt x="0" y="30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5" y="4"/>
                    </a:lnTo>
                    <a:lnTo>
                      <a:pt x="2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Freeform 41"/>
              <p:cNvSpPr>
                <a:spLocks/>
              </p:cNvSpPr>
              <p:nvPr/>
            </p:nvSpPr>
            <p:spPr bwMode="auto">
              <a:xfrm>
                <a:off x="940" y="1197"/>
                <a:ext cx="6" cy="34"/>
              </a:xfrm>
              <a:custGeom>
                <a:avLst/>
                <a:gdLst>
                  <a:gd name="T0" fmla="*/ 2 w 6"/>
                  <a:gd name="T1" fmla="*/ 6 h 34"/>
                  <a:gd name="T2" fmla="*/ 5 w 6"/>
                  <a:gd name="T3" fmla="*/ 4 h 34"/>
                  <a:gd name="T4" fmla="*/ 4 w 6"/>
                  <a:gd name="T5" fmla="*/ 33 h 34"/>
                  <a:gd name="T6" fmla="*/ 0 w 6"/>
                  <a:gd name="T7" fmla="*/ 30 h 34"/>
                  <a:gd name="T8" fmla="*/ 2 w 6"/>
                  <a:gd name="T9" fmla="*/ 6 h 34"/>
                  <a:gd name="T10" fmla="*/ 5 w 6"/>
                  <a:gd name="T11" fmla="*/ 4 h 34"/>
                  <a:gd name="T12" fmla="*/ 2 w 6"/>
                  <a:gd name="T13" fmla="*/ 6 h 34"/>
                  <a:gd name="T14" fmla="*/ 4 w 6"/>
                  <a:gd name="T15" fmla="*/ 0 h 34"/>
                  <a:gd name="T16" fmla="*/ 5 w 6"/>
                  <a:gd name="T17" fmla="*/ 4 h 34"/>
                  <a:gd name="T18" fmla="*/ 2 w 6"/>
                  <a:gd name="T19" fmla="*/ 6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4"/>
                  <a:gd name="T32" fmla="*/ 6 w 6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4">
                    <a:moveTo>
                      <a:pt x="2" y="6"/>
                    </a:moveTo>
                    <a:lnTo>
                      <a:pt x="5" y="4"/>
                    </a:lnTo>
                    <a:lnTo>
                      <a:pt x="4" y="33"/>
                    </a:lnTo>
                    <a:lnTo>
                      <a:pt x="0" y="30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5" y="4"/>
                    </a:lnTo>
                    <a:lnTo>
                      <a:pt x="2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Freeform 42"/>
              <p:cNvSpPr>
                <a:spLocks/>
              </p:cNvSpPr>
              <p:nvPr/>
            </p:nvSpPr>
            <p:spPr bwMode="auto">
              <a:xfrm>
                <a:off x="945" y="1202"/>
                <a:ext cx="110" cy="50"/>
              </a:xfrm>
              <a:custGeom>
                <a:avLst/>
                <a:gdLst>
                  <a:gd name="T0" fmla="*/ 109 w 110"/>
                  <a:gd name="T1" fmla="*/ 49 h 50"/>
                  <a:gd name="T2" fmla="*/ 109 w 110"/>
                  <a:gd name="T3" fmla="*/ 49 h 50"/>
                  <a:gd name="T4" fmla="*/ 0 w 110"/>
                  <a:gd name="T5" fmla="*/ 2 h 50"/>
                  <a:gd name="T6" fmla="*/ 6 w 110"/>
                  <a:gd name="T7" fmla="*/ 0 h 50"/>
                  <a:gd name="T8" fmla="*/ 107 w 110"/>
                  <a:gd name="T9" fmla="*/ 44 h 50"/>
                  <a:gd name="T10" fmla="*/ 109 w 110"/>
                  <a:gd name="T11" fmla="*/ 49 h 50"/>
                  <a:gd name="T12" fmla="*/ 107 w 110"/>
                  <a:gd name="T13" fmla="*/ 44 h 50"/>
                  <a:gd name="T14" fmla="*/ 109 w 110"/>
                  <a:gd name="T15" fmla="*/ 49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0"/>
                  <a:gd name="T25" fmla="*/ 0 h 50"/>
                  <a:gd name="T26" fmla="*/ 110 w 110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0" h="50">
                    <a:moveTo>
                      <a:pt x="109" y="49"/>
                    </a:moveTo>
                    <a:lnTo>
                      <a:pt x="109" y="4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07" y="44"/>
                    </a:lnTo>
                    <a:lnTo>
                      <a:pt x="109" y="49"/>
                    </a:lnTo>
                    <a:lnTo>
                      <a:pt x="107" y="44"/>
                    </a:lnTo>
                    <a:lnTo>
                      <a:pt x="109" y="4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Freeform 43"/>
              <p:cNvSpPr>
                <a:spLocks/>
              </p:cNvSpPr>
              <p:nvPr/>
            </p:nvSpPr>
            <p:spPr bwMode="auto">
              <a:xfrm>
                <a:off x="945" y="1202"/>
                <a:ext cx="110" cy="50"/>
              </a:xfrm>
              <a:custGeom>
                <a:avLst/>
                <a:gdLst>
                  <a:gd name="T0" fmla="*/ 109 w 110"/>
                  <a:gd name="T1" fmla="*/ 49 h 50"/>
                  <a:gd name="T2" fmla="*/ 0 w 110"/>
                  <a:gd name="T3" fmla="*/ 2 h 50"/>
                  <a:gd name="T4" fmla="*/ 6 w 110"/>
                  <a:gd name="T5" fmla="*/ 0 h 50"/>
                  <a:gd name="T6" fmla="*/ 107 w 110"/>
                  <a:gd name="T7" fmla="*/ 44 h 50"/>
                  <a:gd name="T8" fmla="*/ 109 w 110"/>
                  <a:gd name="T9" fmla="*/ 49 h 50"/>
                  <a:gd name="T10" fmla="*/ 107 w 110"/>
                  <a:gd name="T11" fmla="*/ 44 h 50"/>
                  <a:gd name="T12" fmla="*/ 109 w 110"/>
                  <a:gd name="T13" fmla="*/ 49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50"/>
                  <a:gd name="T23" fmla="*/ 110 w 110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50">
                    <a:moveTo>
                      <a:pt x="109" y="49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07" y="44"/>
                    </a:lnTo>
                    <a:lnTo>
                      <a:pt x="109" y="49"/>
                    </a:lnTo>
                    <a:lnTo>
                      <a:pt x="107" y="44"/>
                    </a:lnTo>
                    <a:lnTo>
                      <a:pt x="109" y="4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Freeform 44"/>
              <p:cNvSpPr>
                <a:spLocks/>
              </p:cNvSpPr>
              <p:nvPr/>
            </p:nvSpPr>
            <p:spPr bwMode="auto">
              <a:xfrm>
                <a:off x="1060" y="1257"/>
                <a:ext cx="4" cy="25"/>
              </a:xfrm>
              <a:custGeom>
                <a:avLst/>
                <a:gdLst>
                  <a:gd name="T0" fmla="*/ 0 w 4"/>
                  <a:gd name="T1" fmla="*/ 22 h 25"/>
                  <a:gd name="T2" fmla="*/ 0 w 4"/>
                  <a:gd name="T3" fmla="*/ 22 h 25"/>
                  <a:gd name="T4" fmla="*/ 0 w 4"/>
                  <a:gd name="T5" fmla="*/ 0 h 25"/>
                  <a:gd name="T6" fmla="*/ 2 w 4"/>
                  <a:gd name="T7" fmla="*/ 20 h 25"/>
                  <a:gd name="T8" fmla="*/ 0 w 4"/>
                  <a:gd name="T9" fmla="*/ 22 h 25"/>
                  <a:gd name="T10" fmla="*/ 2 w 4"/>
                  <a:gd name="T11" fmla="*/ 20 h 25"/>
                  <a:gd name="T12" fmla="*/ 3 w 4"/>
                  <a:gd name="T13" fmla="*/ 24 h 25"/>
                  <a:gd name="T14" fmla="*/ 0 w 4"/>
                  <a:gd name="T15" fmla="*/ 22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5"/>
                  <a:gd name="T26" fmla="*/ 4 w 4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5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3" y="24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Freeform 45"/>
              <p:cNvSpPr>
                <a:spLocks/>
              </p:cNvSpPr>
              <p:nvPr/>
            </p:nvSpPr>
            <p:spPr bwMode="auto">
              <a:xfrm>
                <a:off x="1060" y="1257"/>
                <a:ext cx="4" cy="25"/>
              </a:xfrm>
              <a:custGeom>
                <a:avLst/>
                <a:gdLst>
                  <a:gd name="T0" fmla="*/ 0 w 4"/>
                  <a:gd name="T1" fmla="*/ 22 h 25"/>
                  <a:gd name="T2" fmla="*/ 0 w 4"/>
                  <a:gd name="T3" fmla="*/ 0 h 25"/>
                  <a:gd name="T4" fmla="*/ 2 w 4"/>
                  <a:gd name="T5" fmla="*/ 20 h 25"/>
                  <a:gd name="T6" fmla="*/ 0 w 4"/>
                  <a:gd name="T7" fmla="*/ 22 h 25"/>
                  <a:gd name="T8" fmla="*/ 2 w 4"/>
                  <a:gd name="T9" fmla="*/ 20 h 25"/>
                  <a:gd name="T10" fmla="*/ 3 w 4"/>
                  <a:gd name="T11" fmla="*/ 24 h 25"/>
                  <a:gd name="T12" fmla="*/ 0 w 4"/>
                  <a:gd name="T13" fmla="*/ 22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5"/>
                  <a:gd name="T23" fmla="*/ 4 w 4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5">
                    <a:moveTo>
                      <a:pt x="0" y="22"/>
                    </a:moveTo>
                    <a:lnTo>
                      <a:pt x="0" y="0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3" y="24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Freeform 46"/>
              <p:cNvSpPr>
                <a:spLocks/>
              </p:cNvSpPr>
              <p:nvPr/>
            </p:nvSpPr>
            <p:spPr bwMode="auto">
              <a:xfrm>
                <a:off x="930" y="1311"/>
                <a:ext cx="144" cy="51"/>
              </a:xfrm>
              <a:custGeom>
                <a:avLst/>
                <a:gdLst>
                  <a:gd name="T0" fmla="*/ 4 w 144"/>
                  <a:gd name="T1" fmla="*/ 0 h 51"/>
                  <a:gd name="T2" fmla="*/ 4 w 144"/>
                  <a:gd name="T3" fmla="*/ 0 h 51"/>
                  <a:gd name="T4" fmla="*/ 141 w 144"/>
                  <a:gd name="T5" fmla="*/ 46 h 51"/>
                  <a:gd name="T6" fmla="*/ 143 w 144"/>
                  <a:gd name="T7" fmla="*/ 50 h 51"/>
                  <a:gd name="T8" fmla="*/ 0 w 144"/>
                  <a:gd name="T9" fmla="*/ 5 h 51"/>
                  <a:gd name="T10" fmla="*/ 4 w 144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51"/>
                  <a:gd name="T20" fmla="*/ 144 w 1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51">
                    <a:moveTo>
                      <a:pt x="4" y="0"/>
                    </a:moveTo>
                    <a:lnTo>
                      <a:pt x="4" y="0"/>
                    </a:lnTo>
                    <a:lnTo>
                      <a:pt x="141" y="46"/>
                    </a:lnTo>
                    <a:lnTo>
                      <a:pt x="143" y="50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Freeform 47"/>
              <p:cNvSpPr>
                <a:spLocks/>
              </p:cNvSpPr>
              <p:nvPr/>
            </p:nvSpPr>
            <p:spPr bwMode="auto">
              <a:xfrm>
                <a:off x="930" y="1311"/>
                <a:ext cx="144" cy="51"/>
              </a:xfrm>
              <a:custGeom>
                <a:avLst/>
                <a:gdLst>
                  <a:gd name="T0" fmla="*/ 4 w 144"/>
                  <a:gd name="T1" fmla="*/ 0 h 51"/>
                  <a:gd name="T2" fmla="*/ 141 w 144"/>
                  <a:gd name="T3" fmla="*/ 46 h 51"/>
                  <a:gd name="T4" fmla="*/ 143 w 144"/>
                  <a:gd name="T5" fmla="*/ 50 h 51"/>
                  <a:gd name="T6" fmla="*/ 0 w 144"/>
                  <a:gd name="T7" fmla="*/ 5 h 51"/>
                  <a:gd name="T8" fmla="*/ 4 w 144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51"/>
                  <a:gd name="T17" fmla="*/ 144 w 14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51">
                    <a:moveTo>
                      <a:pt x="4" y="0"/>
                    </a:moveTo>
                    <a:lnTo>
                      <a:pt x="141" y="46"/>
                    </a:lnTo>
                    <a:lnTo>
                      <a:pt x="143" y="50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Freeform 48"/>
              <p:cNvSpPr>
                <a:spLocks/>
              </p:cNvSpPr>
              <p:nvPr/>
            </p:nvSpPr>
            <p:spPr bwMode="auto">
              <a:xfrm>
                <a:off x="1200" y="1379"/>
                <a:ext cx="134" cy="77"/>
              </a:xfrm>
              <a:custGeom>
                <a:avLst/>
                <a:gdLst>
                  <a:gd name="T0" fmla="*/ 101 w 134"/>
                  <a:gd name="T1" fmla="*/ 32 h 77"/>
                  <a:gd name="T2" fmla="*/ 133 w 134"/>
                  <a:gd name="T3" fmla="*/ 70 h 77"/>
                  <a:gd name="T4" fmla="*/ 129 w 134"/>
                  <a:gd name="T5" fmla="*/ 76 h 77"/>
                  <a:gd name="T6" fmla="*/ 17 w 134"/>
                  <a:gd name="T7" fmla="*/ 42 h 77"/>
                  <a:gd name="T8" fmla="*/ 2 w 134"/>
                  <a:gd name="T9" fmla="*/ 6 h 77"/>
                  <a:gd name="T10" fmla="*/ 0 w 134"/>
                  <a:gd name="T11" fmla="*/ 0 h 77"/>
                  <a:gd name="T12" fmla="*/ 101 w 134"/>
                  <a:gd name="T13" fmla="*/ 32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4"/>
                  <a:gd name="T22" fmla="*/ 0 h 77"/>
                  <a:gd name="T23" fmla="*/ 134 w 134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4" h="77">
                    <a:moveTo>
                      <a:pt x="101" y="32"/>
                    </a:moveTo>
                    <a:lnTo>
                      <a:pt x="133" y="70"/>
                    </a:lnTo>
                    <a:lnTo>
                      <a:pt x="129" y="76"/>
                    </a:lnTo>
                    <a:lnTo>
                      <a:pt x="17" y="42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101" y="3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Freeform 49"/>
              <p:cNvSpPr>
                <a:spLocks/>
              </p:cNvSpPr>
              <p:nvPr/>
            </p:nvSpPr>
            <p:spPr bwMode="auto">
              <a:xfrm>
                <a:off x="1200" y="1379"/>
                <a:ext cx="134" cy="77"/>
              </a:xfrm>
              <a:custGeom>
                <a:avLst/>
                <a:gdLst>
                  <a:gd name="T0" fmla="*/ 101 w 134"/>
                  <a:gd name="T1" fmla="*/ 32 h 77"/>
                  <a:gd name="T2" fmla="*/ 133 w 134"/>
                  <a:gd name="T3" fmla="*/ 70 h 77"/>
                  <a:gd name="T4" fmla="*/ 129 w 134"/>
                  <a:gd name="T5" fmla="*/ 76 h 77"/>
                  <a:gd name="T6" fmla="*/ 17 w 134"/>
                  <a:gd name="T7" fmla="*/ 42 h 77"/>
                  <a:gd name="T8" fmla="*/ 2 w 134"/>
                  <a:gd name="T9" fmla="*/ 6 h 77"/>
                  <a:gd name="T10" fmla="*/ 0 w 134"/>
                  <a:gd name="T11" fmla="*/ 0 h 77"/>
                  <a:gd name="T12" fmla="*/ 101 w 134"/>
                  <a:gd name="T13" fmla="*/ 32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4"/>
                  <a:gd name="T22" fmla="*/ 0 h 77"/>
                  <a:gd name="T23" fmla="*/ 134 w 134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4" h="77">
                    <a:moveTo>
                      <a:pt x="101" y="32"/>
                    </a:moveTo>
                    <a:lnTo>
                      <a:pt x="133" y="70"/>
                    </a:lnTo>
                    <a:lnTo>
                      <a:pt x="129" y="76"/>
                    </a:lnTo>
                    <a:lnTo>
                      <a:pt x="17" y="42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101" y="3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Freeform 50"/>
              <p:cNvSpPr>
                <a:spLocks/>
              </p:cNvSpPr>
              <p:nvPr/>
            </p:nvSpPr>
            <p:spPr bwMode="auto">
              <a:xfrm>
                <a:off x="1306" y="1412"/>
                <a:ext cx="28" cy="38"/>
              </a:xfrm>
              <a:custGeom>
                <a:avLst/>
                <a:gdLst>
                  <a:gd name="T0" fmla="*/ 27 w 28"/>
                  <a:gd name="T1" fmla="*/ 37 h 38"/>
                  <a:gd name="T2" fmla="*/ 27 w 28"/>
                  <a:gd name="T3" fmla="*/ 37 h 38"/>
                  <a:gd name="T4" fmla="*/ 0 w 28"/>
                  <a:gd name="T5" fmla="*/ 5 h 38"/>
                  <a:gd name="T6" fmla="*/ 3 w 28"/>
                  <a:gd name="T7" fmla="*/ 0 h 38"/>
                  <a:gd name="T8" fmla="*/ 27 w 28"/>
                  <a:gd name="T9" fmla="*/ 3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8"/>
                  <a:gd name="T17" fmla="*/ 28 w 2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8">
                    <a:moveTo>
                      <a:pt x="27" y="37"/>
                    </a:moveTo>
                    <a:lnTo>
                      <a:pt x="27" y="37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27" y="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Freeform 51"/>
              <p:cNvSpPr>
                <a:spLocks/>
              </p:cNvSpPr>
              <p:nvPr/>
            </p:nvSpPr>
            <p:spPr bwMode="auto">
              <a:xfrm>
                <a:off x="1306" y="1412"/>
                <a:ext cx="28" cy="38"/>
              </a:xfrm>
              <a:custGeom>
                <a:avLst/>
                <a:gdLst>
                  <a:gd name="T0" fmla="*/ 27 w 28"/>
                  <a:gd name="T1" fmla="*/ 37 h 38"/>
                  <a:gd name="T2" fmla="*/ 0 w 28"/>
                  <a:gd name="T3" fmla="*/ 5 h 38"/>
                  <a:gd name="T4" fmla="*/ 3 w 28"/>
                  <a:gd name="T5" fmla="*/ 0 h 38"/>
                  <a:gd name="T6" fmla="*/ 27 w 28"/>
                  <a:gd name="T7" fmla="*/ 37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38"/>
                  <a:gd name="T14" fmla="*/ 28 w 28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38">
                    <a:moveTo>
                      <a:pt x="27" y="37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27" y="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Freeform 52"/>
              <p:cNvSpPr>
                <a:spLocks/>
              </p:cNvSpPr>
              <p:nvPr/>
            </p:nvSpPr>
            <p:spPr bwMode="auto">
              <a:xfrm>
                <a:off x="1335" y="145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Freeform 53"/>
              <p:cNvSpPr>
                <a:spLocks/>
              </p:cNvSpPr>
              <p:nvPr/>
            </p:nvSpPr>
            <p:spPr bwMode="auto">
              <a:xfrm>
                <a:off x="1335" y="145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Freeform 54"/>
              <p:cNvSpPr>
                <a:spLocks/>
              </p:cNvSpPr>
              <p:nvPr/>
            </p:nvSpPr>
            <p:spPr bwMode="auto">
              <a:xfrm>
                <a:off x="1216" y="1420"/>
                <a:ext cx="114" cy="36"/>
              </a:xfrm>
              <a:custGeom>
                <a:avLst/>
                <a:gdLst>
                  <a:gd name="T0" fmla="*/ 2 w 114"/>
                  <a:gd name="T1" fmla="*/ 3 h 36"/>
                  <a:gd name="T2" fmla="*/ 0 w 114"/>
                  <a:gd name="T3" fmla="*/ 0 h 36"/>
                  <a:gd name="T4" fmla="*/ 113 w 114"/>
                  <a:gd name="T5" fmla="*/ 35 h 36"/>
                  <a:gd name="T6" fmla="*/ 2 w 114"/>
                  <a:gd name="T7" fmla="*/ 3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36"/>
                  <a:gd name="T14" fmla="*/ 114 w 114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36">
                    <a:moveTo>
                      <a:pt x="2" y="3"/>
                    </a:moveTo>
                    <a:lnTo>
                      <a:pt x="0" y="0"/>
                    </a:lnTo>
                    <a:lnTo>
                      <a:pt x="113" y="35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Freeform 55"/>
              <p:cNvSpPr>
                <a:spLocks/>
              </p:cNvSpPr>
              <p:nvPr/>
            </p:nvSpPr>
            <p:spPr bwMode="auto">
              <a:xfrm>
                <a:off x="1216" y="1420"/>
                <a:ext cx="114" cy="36"/>
              </a:xfrm>
              <a:custGeom>
                <a:avLst/>
                <a:gdLst>
                  <a:gd name="T0" fmla="*/ 2 w 114"/>
                  <a:gd name="T1" fmla="*/ 3 h 36"/>
                  <a:gd name="T2" fmla="*/ 0 w 114"/>
                  <a:gd name="T3" fmla="*/ 0 h 36"/>
                  <a:gd name="T4" fmla="*/ 113 w 114"/>
                  <a:gd name="T5" fmla="*/ 35 h 36"/>
                  <a:gd name="T6" fmla="*/ 2 w 114"/>
                  <a:gd name="T7" fmla="*/ 3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36"/>
                  <a:gd name="T14" fmla="*/ 114 w 114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36">
                    <a:moveTo>
                      <a:pt x="2" y="3"/>
                    </a:moveTo>
                    <a:lnTo>
                      <a:pt x="0" y="0"/>
                    </a:lnTo>
                    <a:lnTo>
                      <a:pt x="113" y="35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Freeform 56"/>
              <p:cNvSpPr>
                <a:spLocks/>
              </p:cNvSpPr>
              <p:nvPr/>
            </p:nvSpPr>
            <p:spPr bwMode="auto">
              <a:xfrm>
                <a:off x="1202" y="1385"/>
                <a:ext cx="11" cy="34"/>
              </a:xfrm>
              <a:custGeom>
                <a:avLst/>
                <a:gdLst>
                  <a:gd name="T0" fmla="*/ 0 w 11"/>
                  <a:gd name="T1" fmla="*/ 0 h 34"/>
                  <a:gd name="T2" fmla="*/ 0 w 11"/>
                  <a:gd name="T3" fmla="*/ 0 h 34"/>
                  <a:gd name="T4" fmla="*/ 10 w 11"/>
                  <a:gd name="T5" fmla="*/ 33 h 34"/>
                  <a:gd name="T6" fmla="*/ 0 w 11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34"/>
                  <a:gd name="T14" fmla="*/ 11 w 11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34">
                    <a:moveTo>
                      <a:pt x="0" y="0"/>
                    </a:moveTo>
                    <a:lnTo>
                      <a:pt x="0" y="0"/>
                    </a:lnTo>
                    <a:lnTo>
                      <a:pt x="10" y="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Line 57"/>
              <p:cNvSpPr>
                <a:spLocks noChangeShapeType="1"/>
              </p:cNvSpPr>
              <p:nvPr/>
            </p:nvSpPr>
            <p:spPr bwMode="auto">
              <a:xfrm>
                <a:off x="1202" y="1385"/>
                <a:ext cx="16" cy="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79" name="Freeform 58"/>
              <p:cNvSpPr>
                <a:spLocks/>
              </p:cNvSpPr>
              <p:nvPr/>
            </p:nvSpPr>
            <p:spPr bwMode="auto">
              <a:xfrm>
                <a:off x="1196" y="137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0 h 1"/>
                  <a:gd name="T4" fmla="*/ 0 w 5"/>
                  <a:gd name="T5" fmla="*/ 0 h 1"/>
                  <a:gd name="T6" fmla="*/ 4 w 5"/>
                  <a:gd name="T7" fmla="*/ 0 h 1"/>
                  <a:gd name="T8" fmla="*/ 0 w 5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"/>
                  <a:gd name="T17" fmla="*/ 5 w 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0" name="Freeform 59"/>
              <p:cNvSpPr>
                <a:spLocks/>
              </p:cNvSpPr>
              <p:nvPr/>
            </p:nvSpPr>
            <p:spPr bwMode="auto">
              <a:xfrm>
                <a:off x="1196" y="137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0 h 1"/>
                  <a:gd name="T4" fmla="*/ 0 w 5"/>
                  <a:gd name="T5" fmla="*/ 0 h 1"/>
                  <a:gd name="T6" fmla="*/ 4 w 5"/>
                  <a:gd name="T7" fmla="*/ 0 h 1"/>
                  <a:gd name="T8" fmla="*/ 0 w 5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"/>
                  <a:gd name="T17" fmla="*/ 5 w 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1" name="Freeform 60"/>
              <p:cNvSpPr>
                <a:spLocks/>
              </p:cNvSpPr>
              <p:nvPr/>
            </p:nvSpPr>
            <p:spPr bwMode="auto">
              <a:xfrm>
                <a:off x="1200" y="1379"/>
                <a:ext cx="105" cy="34"/>
              </a:xfrm>
              <a:custGeom>
                <a:avLst/>
                <a:gdLst>
                  <a:gd name="T0" fmla="*/ 100 w 105"/>
                  <a:gd name="T1" fmla="*/ 33 h 34"/>
                  <a:gd name="T2" fmla="*/ 100 w 105"/>
                  <a:gd name="T3" fmla="*/ 33 h 34"/>
                  <a:gd name="T4" fmla="*/ 2 w 105"/>
                  <a:gd name="T5" fmla="*/ 5 h 34"/>
                  <a:gd name="T6" fmla="*/ 0 w 105"/>
                  <a:gd name="T7" fmla="*/ 0 h 34"/>
                  <a:gd name="T8" fmla="*/ 104 w 105"/>
                  <a:gd name="T9" fmla="*/ 28 h 34"/>
                  <a:gd name="T10" fmla="*/ 100 w 105"/>
                  <a:gd name="T11" fmla="*/ 33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"/>
                  <a:gd name="T19" fmla="*/ 0 h 34"/>
                  <a:gd name="T20" fmla="*/ 105 w 10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" h="34">
                    <a:moveTo>
                      <a:pt x="100" y="33"/>
                    </a:moveTo>
                    <a:lnTo>
                      <a:pt x="100" y="33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104" y="28"/>
                    </a:lnTo>
                    <a:lnTo>
                      <a:pt x="100" y="3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2" name="Freeform 61"/>
              <p:cNvSpPr>
                <a:spLocks/>
              </p:cNvSpPr>
              <p:nvPr/>
            </p:nvSpPr>
            <p:spPr bwMode="auto">
              <a:xfrm>
                <a:off x="1200" y="1379"/>
                <a:ext cx="105" cy="34"/>
              </a:xfrm>
              <a:custGeom>
                <a:avLst/>
                <a:gdLst>
                  <a:gd name="T0" fmla="*/ 100 w 105"/>
                  <a:gd name="T1" fmla="*/ 33 h 34"/>
                  <a:gd name="T2" fmla="*/ 2 w 105"/>
                  <a:gd name="T3" fmla="*/ 5 h 34"/>
                  <a:gd name="T4" fmla="*/ 0 w 105"/>
                  <a:gd name="T5" fmla="*/ 0 h 34"/>
                  <a:gd name="T6" fmla="*/ 104 w 105"/>
                  <a:gd name="T7" fmla="*/ 28 h 34"/>
                  <a:gd name="T8" fmla="*/ 100 w 105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"/>
                  <a:gd name="T17" fmla="*/ 105 w 10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">
                    <a:moveTo>
                      <a:pt x="100" y="33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4" y="28"/>
                    </a:lnTo>
                    <a:lnTo>
                      <a:pt x="100" y="3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3" name="Freeform 62"/>
              <p:cNvSpPr>
                <a:spLocks/>
              </p:cNvSpPr>
              <p:nvPr/>
            </p:nvSpPr>
            <p:spPr bwMode="auto">
              <a:xfrm>
                <a:off x="1179" y="1346"/>
                <a:ext cx="122" cy="63"/>
              </a:xfrm>
              <a:custGeom>
                <a:avLst/>
                <a:gdLst>
                  <a:gd name="T0" fmla="*/ 121 w 122"/>
                  <a:gd name="T1" fmla="*/ 62 h 63"/>
                  <a:gd name="T2" fmla="*/ 20 w 122"/>
                  <a:gd name="T3" fmla="*/ 30 h 63"/>
                  <a:gd name="T4" fmla="*/ 0 w 122"/>
                  <a:gd name="T5" fmla="*/ 0 h 63"/>
                  <a:gd name="T6" fmla="*/ 94 w 122"/>
                  <a:gd name="T7" fmla="*/ 26 h 63"/>
                  <a:gd name="T8" fmla="*/ 121 w 122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63"/>
                  <a:gd name="T17" fmla="*/ 122 w 12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63">
                    <a:moveTo>
                      <a:pt x="121" y="62"/>
                    </a:moveTo>
                    <a:lnTo>
                      <a:pt x="20" y="30"/>
                    </a:lnTo>
                    <a:lnTo>
                      <a:pt x="0" y="0"/>
                    </a:lnTo>
                    <a:lnTo>
                      <a:pt x="94" y="26"/>
                    </a:lnTo>
                    <a:lnTo>
                      <a:pt x="121" y="6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4" name="Freeform 63"/>
              <p:cNvSpPr>
                <a:spLocks/>
              </p:cNvSpPr>
              <p:nvPr/>
            </p:nvSpPr>
            <p:spPr bwMode="auto">
              <a:xfrm>
                <a:off x="1179" y="1346"/>
                <a:ext cx="122" cy="63"/>
              </a:xfrm>
              <a:custGeom>
                <a:avLst/>
                <a:gdLst>
                  <a:gd name="T0" fmla="*/ 121 w 122"/>
                  <a:gd name="T1" fmla="*/ 62 h 63"/>
                  <a:gd name="T2" fmla="*/ 20 w 122"/>
                  <a:gd name="T3" fmla="*/ 30 h 63"/>
                  <a:gd name="T4" fmla="*/ 0 w 122"/>
                  <a:gd name="T5" fmla="*/ 0 h 63"/>
                  <a:gd name="T6" fmla="*/ 94 w 122"/>
                  <a:gd name="T7" fmla="*/ 26 h 63"/>
                  <a:gd name="T8" fmla="*/ 121 w 122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63"/>
                  <a:gd name="T17" fmla="*/ 122 w 12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63">
                    <a:moveTo>
                      <a:pt x="121" y="62"/>
                    </a:moveTo>
                    <a:lnTo>
                      <a:pt x="20" y="30"/>
                    </a:lnTo>
                    <a:lnTo>
                      <a:pt x="0" y="0"/>
                    </a:lnTo>
                    <a:lnTo>
                      <a:pt x="94" y="26"/>
                    </a:lnTo>
                    <a:lnTo>
                      <a:pt x="121" y="6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5" name="Freeform 64"/>
              <p:cNvSpPr>
                <a:spLocks/>
              </p:cNvSpPr>
              <p:nvPr/>
            </p:nvSpPr>
            <p:spPr bwMode="auto">
              <a:xfrm>
                <a:off x="1196" y="1379"/>
                <a:ext cx="105" cy="30"/>
              </a:xfrm>
              <a:custGeom>
                <a:avLst/>
                <a:gdLst>
                  <a:gd name="T0" fmla="*/ 4 w 105"/>
                  <a:gd name="T1" fmla="*/ 0 h 30"/>
                  <a:gd name="T2" fmla="*/ 4 w 105"/>
                  <a:gd name="T3" fmla="*/ 0 h 30"/>
                  <a:gd name="T4" fmla="*/ 102 w 105"/>
                  <a:gd name="T5" fmla="*/ 24 h 30"/>
                  <a:gd name="T6" fmla="*/ 104 w 105"/>
                  <a:gd name="T7" fmla="*/ 29 h 30"/>
                  <a:gd name="T8" fmla="*/ 4 w 105"/>
                  <a:gd name="T9" fmla="*/ 0 h 30"/>
                  <a:gd name="T10" fmla="*/ 0 w 105"/>
                  <a:gd name="T11" fmla="*/ 2 h 30"/>
                  <a:gd name="T12" fmla="*/ 4 w 105"/>
                  <a:gd name="T13" fmla="*/ 0 h 30"/>
                  <a:gd name="T14" fmla="*/ 0 w 105"/>
                  <a:gd name="T15" fmla="*/ 2 h 30"/>
                  <a:gd name="T16" fmla="*/ 4 w 105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"/>
                  <a:gd name="T28" fmla="*/ 0 h 30"/>
                  <a:gd name="T29" fmla="*/ 105 w 105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" h="30">
                    <a:moveTo>
                      <a:pt x="4" y="0"/>
                    </a:moveTo>
                    <a:lnTo>
                      <a:pt x="4" y="0"/>
                    </a:lnTo>
                    <a:lnTo>
                      <a:pt x="102" y="24"/>
                    </a:lnTo>
                    <a:lnTo>
                      <a:pt x="104" y="29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6" name="Freeform 65"/>
              <p:cNvSpPr>
                <a:spLocks/>
              </p:cNvSpPr>
              <p:nvPr/>
            </p:nvSpPr>
            <p:spPr bwMode="auto">
              <a:xfrm>
                <a:off x="1196" y="1379"/>
                <a:ext cx="105" cy="30"/>
              </a:xfrm>
              <a:custGeom>
                <a:avLst/>
                <a:gdLst>
                  <a:gd name="T0" fmla="*/ 4 w 105"/>
                  <a:gd name="T1" fmla="*/ 0 h 30"/>
                  <a:gd name="T2" fmla="*/ 102 w 105"/>
                  <a:gd name="T3" fmla="*/ 24 h 30"/>
                  <a:gd name="T4" fmla="*/ 104 w 105"/>
                  <a:gd name="T5" fmla="*/ 29 h 30"/>
                  <a:gd name="T6" fmla="*/ 4 w 105"/>
                  <a:gd name="T7" fmla="*/ 0 h 30"/>
                  <a:gd name="T8" fmla="*/ 0 w 105"/>
                  <a:gd name="T9" fmla="*/ 2 h 30"/>
                  <a:gd name="T10" fmla="*/ 4 w 105"/>
                  <a:gd name="T11" fmla="*/ 0 h 30"/>
                  <a:gd name="T12" fmla="*/ 0 w 105"/>
                  <a:gd name="T13" fmla="*/ 2 h 30"/>
                  <a:gd name="T14" fmla="*/ 4 w 105"/>
                  <a:gd name="T15" fmla="*/ 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5"/>
                  <a:gd name="T25" fmla="*/ 0 h 30"/>
                  <a:gd name="T26" fmla="*/ 105 w 105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5" h="30">
                    <a:moveTo>
                      <a:pt x="4" y="0"/>
                    </a:moveTo>
                    <a:lnTo>
                      <a:pt x="102" y="24"/>
                    </a:lnTo>
                    <a:lnTo>
                      <a:pt x="104" y="29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7" name="Freeform 66"/>
              <p:cNvSpPr>
                <a:spLocks/>
              </p:cNvSpPr>
              <p:nvPr/>
            </p:nvSpPr>
            <p:spPr bwMode="auto">
              <a:xfrm>
                <a:off x="1179" y="1344"/>
                <a:ext cx="16" cy="32"/>
              </a:xfrm>
              <a:custGeom>
                <a:avLst/>
                <a:gdLst>
                  <a:gd name="T0" fmla="*/ 1 w 16"/>
                  <a:gd name="T1" fmla="*/ 5 h 32"/>
                  <a:gd name="T2" fmla="*/ 4 w 16"/>
                  <a:gd name="T3" fmla="*/ 0 h 32"/>
                  <a:gd name="T4" fmla="*/ 15 w 16"/>
                  <a:gd name="T5" fmla="*/ 29 h 32"/>
                  <a:gd name="T6" fmla="*/ 12 w 16"/>
                  <a:gd name="T7" fmla="*/ 31 h 32"/>
                  <a:gd name="T8" fmla="*/ 0 w 16"/>
                  <a:gd name="T9" fmla="*/ 2 h 32"/>
                  <a:gd name="T10" fmla="*/ 4 w 16"/>
                  <a:gd name="T11" fmla="*/ 0 h 32"/>
                  <a:gd name="T12" fmla="*/ 0 w 16"/>
                  <a:gd name="T13" fmla="*/ 2 h 32"/>
                  <a:gd name="T14" fmla="*/ 4 w 16"/>
                  <a:gd name="T15" fmla="*/ 0 h 32"/>
                  <a:gd name="T16" fmla="*/ 1 w 16"/>
                  <a:gd name="T17" fmla="*/ 5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2"/>
                  <a:gd name="T29" fmla="*/ 16 w 16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2">
                    <a:moveTo>
                      <a:pt x="1" y="5"/>
                    </a:moveTo>
                    <a:lnTo>
                      <a:pt x="4" y="0"/>
                    </a:lnTo>
                    <a:lnTo>
                      <a:pt x="15" y="29"/>
                    </a:lnTo>
                    <a:lnTo>
                      <a:pt x="12" y="3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8" name="Freeform 67"/>
              <p:cNvSpPr>
                <a:spLocks/>
              </p:cNvSpPr>
              <p:nvPr/>
            </p:nvSpPr>
            <p:spPr bwMode="auto">
              <a:xfrm>
                <a:off x="1179" y="1344"/>
                <a:ext cx="16" cy="32"/>
              </a:xfrm>
              <a:custGeom>
                <a:avLst/>
                <a:gdLst>
                  <a:gd name="T0" fmla="*/ 1 w 16"/>
                  <a:gd name="T1" fmla="*/ 5 h 32"/>
                  <a:gd name="T2" fmla="*/ 4 w 16"/>
                  <a:gd name="T3" fmla="*/ 0 h 32"/>
                  <a:gd name="T4" fmla="*/ 15 w 16"/>
                  <a:gd name="T5" fmla="*/ 29 h 32"/>
                  <a:gd name="T6" fmla="*/ 12 w 16"/>
                  <a:gd name="T7" fmla="*/ 31 h 32"/>
                  <a:gd name="T8" fmla="*/ 0 w 16"/>
                  <a:gd name="T9" fmla="*/ 2 h 32"/>
                  <a:gd name="T10" fmla="*/ 4 w 16"/>
                  <a:gd name="T11" fmla="*/ 0 h 32"/>
                  <a:gd name="T12" fmla="*/ 0 w 16"/>
                  <a:gd name="T13" fmla="*/ 2 h 32"/>
                  <a:gd name="T14" fmla="*/ 4 w 16"/>
                  <a:gd name="T15" fmla="*/ 0 h 32"/>
                  <a:gd name="T16" fmla="*/ 1 w 16"/>
                  <a:gd name="T17" fmla="*/ 5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2"/>
                  <a:gd name="T29" fmla="*/ 16 w 16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2">
                    <a:moveTo>
                      <a:pt x="1" y="5"/>
                    </a:moveTo>
                    <a:lnTo>
                      <a:pt x="4" y="0"/>
                    </a:lnTo>
                    <a:lnTo>
                      <a:pt x="15" y="29"/>
                    </a:lnTo>
                    <a:lnTo>
                      <a:pt x="12" y="3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9" name="Freeform 68"/>
              <p:cNvSpPr>
                <a:spLocks/>
              </p:cNvSpPr>
              <p:nvPr/>
            </p:nvSpPr>
            <p:spPr bwMode="auto">
              <a:xfrm>
                <a:off x="1181" y="1344"/>
                <a:ext cx="98" cy="26"/>
              </a:xfrm>
              <a:custGeom>
                <a:avLst/>
                <a:gdLst>
                  <a:gd name="T0" fmla="*/ 91 w 98"/>
                  <a:gd name="T1" fmla="*/ 25 h 26"/>
                  <a:gd name="T2" fmla="*/ 91 w 98"/>
                  <a:gd name="T3" fmla="*/ 25 h 26"/>
                  <a:gd name="T4" fmla="*/ 0 w 98"/>
                  <a:gd name="T5" fmla="*/ 5 h 26"/>
                  <a:gd name="T6" fmla="*/ 4 w 98"/>
                  <a:gd name="T7" fmla="*/ 0 h 26"/>
                  <a:gd name="T8" fmla="*/ 91 w 98"/>
                  <a:gd name="T9" fmla="*/ 25 h 26"/>
                  <a:gd name="T10" fmla="*/ 97 w 98"/>
                  <a:gd name="T11" fmla="*/ 25 h 26"/>
                  <a:gd name="T12" fmla="*/ 91 w 98"/>
                  <a:gd name="T13" fmla="*/ 25 h 26"/>
                  <a:gd name="T14" fmla="*/ 97 w 98"/>
                  <a:gd name="T15" fmla="*/ 25 h 26"/>
                  <a:gd name="T16" fmla="*/ 91 w 98"/>
                  <a:gd name="T17" fmla="*/ 25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26"/>
                  <a:gd name="T29" fmla="*/ 98 w 98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26">
                    <a:moveTo>
                      <a:pt x="91" y="25"/>
                    </a:moveTo>
                    <a:lnTo>
                      <a:pt x="91" y="2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91" y="25"/>
                    </a:lnTo>
                    <a:lnTo>
                      <a:pt x="97" y="25"/>
                    </a:lnTo>
                    <a:lnTo>
                      <a:pt x="91" y="25"/>
                    </a:lnTo>
                    <a:lnTo>
                      <a:pt x="97" y="25"/>
                    </a:lnTo>
                    <a:lnTo>
                      <a:pt x="91" y="2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0" name="Freeform 69"/>
              <p:cNvSpPr>
                <a:spLocks/>
              </p:cNvSpPr>
              <p:nvPr/>
            </p:nvSpPr>
            <p:spPr bwMode="auto">
              <a:xfrm>
                <a:off x="1181" y="1344"/>
                <a:ext cx="98" cy="26"/>
              </a:xfrm>
              <a:custGeom>
                <a:avLst/>
                <a:gdLst>
                  <a:gd name="T0" fmla="*/ 91 w 98"/>
                  <a:gd name="T1" fmla="*/ 25 h 26"/>
                  <a:gd name="T2" fmla="*/ 0 w 98"/>
                  <a:gd name="T3" fmla="*/ 5 h 26"/>
                  <a:gd name="T4" fmla="*/ 4 w 98"/>
                  <a:gd name="T5" fmla="*/ 0 h 26"/>
                  <a:gd name="T6" fmla="*/ 91 w 98"/>
                  <a:gd name="T7" fmla="*/ 25 h 26"/>
                  <a:gd name="T8" fmla="*/ 97 w 98"/>
                  <a:gd name="T9" fmla="*/ 25 h 26"/>
                  <a:gd name="T10" fmla="*/ 91 w 98"/>
                  <a:gd name="T11" fmla="*/ 25 h 26"/>
                  <a:gd name="T12" fmla="*/ 97 w 98"/>
                  <a:gd name="T13" fmla="*/ 25 h 26"/>
                  <a:gd name="T14" fmla="*/ 91 w 98"/>
                  <a:gd name="T15" fmla="*/ 2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8"/>
                  <a:gd name="T25" fmla="*/ 0 h 26"/>
                  <a:gd name="T26" fmla="*/ 98 w 98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8" h="26">
                    <a:moveTo>
                      <a:pt x="91" y="25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91" y="25"/>
                    </a:lnTo>
                    <a:lnTo>
                      <a:pt x="97" y="25"/>
                    </a:lnTo>
                    <a:lnTo>
                      <a:pt x="91" y="25"/>
                    </a:lnTo>
                    <a:lnTo>
                      <a:pt x="97" y="25"/>
                    </a:lnTo>
                    <a:lnTo>
                      <a:pt x="91" y="2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1" name="Freeform 70"/>
              <p:cNvSpPr>
                <a:spLocks/>
              </p:cNvSpPr>
              <p:nvPr/>
            </p:nvSpPr>
            <p:spPr bwMode="auto">
              <a:xfrm>
                <a:off x="1278" y="1375"/>
                <a:ext cx="27" cy="34"/>
              </a:xfrm>
              <a:custGeom>
                <a:avLst/>
                <a:gdLst>
                  <a:gd name="T0" fmla="*/ 21 w 27"/>
                  <a:gd name="T1" fmla="*/ 28 h 34"/>
                  <a:gd name="T2" fmla="*/ 23 w 27"/>
                  <a:gd name="T3" fmla="*/ 33 h 34"/>
                  <a:gd name="T4" fmla="*/ 0 w 27"/>
                  <a:gd name="T5" fmla="*/ 0 h 34"/>
                  <a:gd name="T6" fmla="*/ 5 w 27"/>
                  <a:gd name="T7" fmla="*/ 0 h 34"/>
                  <a:gd name="T8" fmla="*/ 23 w 27"/>
                  <a:gd name="T9" fmla="*/ 33 h 34"/>
                  <a:gd name="T10" fmla="*/ 26 w 27"/>
                  <a:gd name="T11" fmla="*/ 31 h 34"/>
                  <a:gd name="T12" fmla="*/ 23 w 27"/>
                  <a:gd name="T13" fmla="*/ 33 h 34"/>
                  <a:gd name="T14" fmla="*/ 21 w 27"/>
                  <a:gd name="T15" fmla="*/ 28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34"/>
                  <a:gd name="T26" fmla="*/ 27 w 27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34">
                    <a:moveTo>
                      <a:pt x="21" y="28"/>
                    </a:moveTo>
                    <a:lnTo>
                      <a:pt x="23" y="3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23" y="33"/>
                    </a:lnTo>
                    <a:lnTo>
                      <a:pt x="26" y="31"/>
                    </a:lnTo>
                    <a:lnTo>
                      <a:pt x="23" y="33"/>
                    </a:lnTo>
                    <a:lnTo>
                      <a:pt x="21" y="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2" name="Freeform 71"/>
              <p:cNvSpPr>
                <a:spLocks/>
              </p:cNvSpPr>
              <p:nvPr/>
            </p:nvSpPr>
            <p:spPr bwMode="auto">
              <a:xfrm>
                <a:off x="1278" y="1375"/>
                <a:ext cx="27" cy="34"/>
              </a:xfrm>
              <a:custGeom>
                <a:avLst/>
                <a:gdLst>
                  <a:gd name="T0" fmla="*/ 21 w 27"/>
                  <a:gd name="T1" fmla="*/ 28 h 34"/>
                  <a:gd name="T2" fmla="*/ 23 w 27"/>
                  <a:gd name="T3" fmla="*/ 33 h 34"/>
                  <a:gd name="T4" fmla="*/ 0 w 27"/>
                  <a:gd name="T5" fmla="*/ 0 h 34"/>
                  <a:gd name="T6" fmla="*/ 5 w 27"/>
                  <a:gd name="T7" fmla="*/ 0 h 34"/>
                  <a:gd name="T8" fmla="*/ 23 w 27"/>
                  <a:gd name="T9" fmla="*/ 33 h 34"/>
                  <a:gd name="T10" fmla="*/ 26 w 27"/>
                  <a:gd name="T11" fmla="*/ 31 h 34"/>
                  <a:gd name="T12" fmla="*/ 23 w 27"/>
                  <a:gd name="T13" fmla="*/ 33 h 34"/>
                  <a:gd name="T14" fmla="*/ 21 w 27"/>
                  <a:gd name="T15" fmla="*/ 28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34"/>
                  <a:gd name="T26" fmla="*/ 27 w 27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34">
                    <a:moveTo>
                      <a:pt x="21" y="28"/>
                    </a:moveTo>
                    <a:lnTo>
                      <a:pt x="23" y="3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23" y="33"/>
                    </a:lnTo>
                    <a:lnTo>
                      <a:pt x="26" y="31"/>
                    </a:lnTo>
                    <a:lnTo>
                      <a:pt x="23" y="33"/>
                    </a:lnTo>
                    <a:lnTo>
                      <a:pt x="21" y="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3" name="Freeform 72"/>
              <p:cNvSpPr>
                <a:spLocks/>
              </p:cNvSpPr>
              <p:nvPr/>
            </p:nvSpPr>
            <p:spPr bwMode="auto">
              <a:xfrm>
                <a:off x="1167" y="1315"/>
                <a:ext cx="106" cy="51"/>
              </a:xfrm>
              <a:custGeom>
                <a:avLst/>
                <a:gdLst>
                  <a:gd name="T0" fmla="*/ 105 w 106"/>
                  <a:gd name="T1" fmla="*/ 50 h 51"/>
                  <a:gd name="T2" fmla="*/ 11 w 106"/>
                  <a:gd name="T3" fmla="*/ 28 h 51"/>
                  <a:gd name="T4" fmla="*/ 0 w 106"/>
                  <a:gd name="T5" fmla="*/ 0 h 51"/>
                  <a:gd name="T6" fmla="*/ 85 w 106"/>
                  <a:gd name="T7" fmla="*/ 19 h 51"/>
                  <a:gd name="T8" fmla="*/ 105 w 106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51"/>
                  <a:gd name="T17" fmla="*/ 106 w 106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51">
                    <a:moveTo>
                      <a:pt x="105" y="50"/>
                    </a:moveTo>
                    <a:lnTo>
                      <a:pt x="11" y="28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105" y="5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4" name="Freeform 73"/>
              <p:cNvSpPr>
                <a:spLocks/>
              </p:cNvSpPr>
              <p:nvPr/>
            </p:nvSpPr>
            <p:spPr bwMode="auto">
              <a:xfrm>
                <a:off x="1167" y="1315"/>
                <a:ext cx="106" cy="51"/>
              </a:xfrm>
              <a:custGeom>
                <a:avLst/>
                <a:gdLst>
                  <a:gd name="T0" fmla="*/ 105 w 106"/>
                  <a:gd name="T1" fmla="*/ 50 h 51"/>
                  <a:gd name="T2" fmla="*/ 11 w 106"/>
                  <a:gd name="T3" fmla="*/ 28 h 51"/>
                  <a:gd name="T4" fmla="*/ 0 w 106"/>
                  <a:gd name="T5" fmla="*/ 0 h 51"/>
                  <a:gd name="T6" fmla="*/ 85 w 106"/>
                  <a:gd name="T7" fmla="*/ 19 h 51"/>
                  <a:gd name="T8" fmla="*/ 105 w 106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51"/>
                  <a:gd name="T17" fmla="*/ 106 w 106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51">
                    <a:moveTo>
                      <a:pt x="105" y="50"/>
                    </a:moveTo>
                    <a:lnTo>
                      <a:pt x="11" y="28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105" y="5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5" name="Freeform 74"/>
              <p:cNvSpPr>
                <a:spLocks/>
              </p:cNvSpPr>
              <p:nvPr/>
            </p:nvSpPr>
            <p:spPr bwMode="auto">
              <a:xfrm>
                <a:off x="1179" y="1344"/>
                <a:ext cx="94" cy="26"/>
              </a:xfrm>
              <a:custGeom>
                <a:avLst/>
                <a:gdLst>
                  <a:gd name="T0" fmla="*/ 6 w 94"/>
                  <a:gd name="T1" fmla="*/ 0 h 26"/>
                  <a:gd name="T2" fmla="*/ 0 w 94"/>
                  <a:gd name="T3" fmla="*/ 2 h 26"/>
                  <a:gd name="T4" fmla="*/ 93 w 94"/>
                  <a:gd name="T5" fmla="*/ 22 h 26"/>
                  <a:gd name="T6" fmla="*/ 93 w 94"/>
                  <a:gd name="T7" fmla="*/ 25 h 26"/>
                  <a:gd name="T8" fmla="*/ 0 w 94"/>
                  <a:gd name="T9" fmla="*/ 2 h 26"/>
                  <a:gd name="T10" fmla="*/ 6 w 94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26"/>
                  <a:gd name="T20" fmla="*/ 94 w 94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26">
                    <a:moveTo>
                      <a:pt x="6" y="0"/>
                    </a:moveTo>
                    <a:lnTo>
                      <a:pt x="0" y="2"/>
                    </a:lnTo>
                    <a:lnTo>
                      <a:pt x="93" y="22"/>
                    </a:lnTo>
                    <a:lnTo>
                      <a:pt x="93" y="25"/>
                    </a:lnTo>
                    <a:lnTo>
                      <a:pt x="0" y="2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6" name="Freeform 75"/>
              <p:cNvSpPr>
                <a:spLocks/>
              </p:cNvSpPr>
              <p:nvPr/>
            </p:nvSpPr>
            <p:spPr bwMode="auto">
              <a:xfrm>
                <a:off x="1179" y="1344"/>
                <a:ext cx="94" cy="26"/>
              </a:xfrm>
              <a:custGeom>
                <a:avLst/>
                <a:gdLst>
                  <a:gd name="T0" fmla="*/ 6 w 94"/>
                  <a:gd name="T1" fmla="*/ 0 h 26"/>
                  <a:gd name="T2" fmla="*/ 0 w 94"/>
                  <a:gd name="T3" fmla="*/ 2 h 26"/>
                  <a:gd name="T4" fmla="*/ 93 w 94"/>
                  <a:gd name="T5" fmla="*/ 22 h 26"/>
                  <a:gd name="T6" fmla="*/ 93 w 94"/>
                  <a:gd name="T7" fmla="*/ 25 h 26"/>
                  <a:gd name="T8" fmla="*/ 0 w 94"/>
                  <a:gd name="T9" fmla="*/ 2 h 26"/>
                  <a:gd name="T10" fmla="*/ 6 w 94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26"/>
                  <a:gd name="T20" fmla="*/ 94 w 94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26">
                    <a:moveTo>
                      <a:pt x="6" y="0"/>
                    </a:moveTo>
                    <a:lnTo>
                      <a:pt x="0" y="2"/>
                    </a:lnTo>
                    <a:lnTo>
                      <a:pt x="93" y="22"/>
                    </a:lnTo>
                    <a:lnTo>
                      <a:pt x="93" y="25"/>
                    </a:lnTo>
                    <a:lnTo>
                      <a:pt x="0" y="2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7" name="Freeform 76"/>
              <p:cNvSpPr>
                <a:spLocks/>
              </p:cNvSpPr>
              <p:nvPr/>
            </p:nvSpPr>
            <p:spPr bwMode="auto">
              <a:xfrm>
                <a:off x="1165" y="1311"/>
                <a:ext cx="15" cy="30"/>
              </a:xfrm>
              <a:custGeom>
                <a:avLst/>
                <a:gdLst>
                  <a:gd name="T0" fmla="*/ 1 w 15"/>
                  <a:gd name="T1" fmla="*/ 3 h 30"/>
                  <a:gd name="T2" fmla="*/ 4 w 15"/>
                  <a:gd name="T3" fmla="*/ 3 h 30"/>
                  <a:gd name="T4" fmla="*/ 14 w 15"/>
                  <a:gd name="T5" fmla="*/ 27 h 30"/>
                  <a:gd name="T6" fmla="*/ 10 w 15"/>
                  <a:gd name="T7" fmla="*/ 29 h 30"/>
                  <a:gd name="T8" fmla="*/ 1 w 15"/>
                  <a:gd name="T9" fmla="*/ 3 h 30"/>
                  <a:gd name="T10" fmla="*/ 0 w 15"/>
                  <a:gd name="T11" fmla="*/ 0 h 30"/>
                  <a:gd name="T12" fmla="*/ 1 w 15"/>
                  <a:gd name="T13" fmla="*/ 3 h 30"/>
                  <a:gd name="T14" fmla="*/ 0 w 15"/>
                  <a:gd name="T15" fmla="*/ 0 h 30"/>
                  <a:gd name="T16" fmla="*/ 1 w 15"/>
                  <a:gd name="T17" fmla="*/ 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0"/>
                  <a:gd name="T29" fmla="*/ 15 w 15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0">
                    <a:moveTo>
                      <a:pt x="1" y="3"/>
                    </a:moveTo>
                    <a:lnTo>
                      <a:pt x="4" y="3"/>
                    </a:lnTo>
                    <a:lnTo>
                      <a:pt x="14" y="27"/>
                    </a:lnTo>
                    <a:lnTo>
                      <a:pt x="10" y="29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8" name="Freeform 77"/>
              <p:cNvSpPr>
                <a:spLocks/>
              </p:cNvSpPr>
              <p:nvPr/>
            </p:nvSpPr>
            <p:spPr bwMode="auto">
              <a:xfrm>
                <a:off x="1165" y="1311"/>
                <a:ext cx="15" cy="30"/>
              </a:xfrm>
              <a:custGeom>
                <a:avLst/>
                <a:gdLst>
                  <a:gd name="T0" fmla="*/ 1 w 15"/>
                  <a:gd name="T1" fmla="*/ 3 h 30"/>
                  <a:gd name="T2" fmla="*/ 4 w 15"/>
                  <a:gd name="T3" fmla="*/ 3 h 30"/>
                  <a:gd name="T4" fmla="*/ 14 w 15"/>
                  <a:gd name="T5" fmla="*/ 27 h 30"/>
                  <a:gd name="T6" fmla="*/ 10 w 15"/>
                  <a:gd name="T7" fmla="*/ 29 h 30"/>
                  <a:gd name="T8" fmla="*/ 1 w 15"/>
                  <a:gd name="T9" fmla="*/ 3 h 30"/>
                  <a:gd name="T10" fmla="*/ 0 w 15"/>
                  <a:gd name="T11" fmla="*/ 0 h 30"/>
                  <a:gd name="T12" fmla="*/ 1 w 15"/>
                  <a:gd name="T13" fmla="*/ 3 h 30"/>
                  <a:gd name="T14" fmla="*/ 0 w 15"/>
                  <a:gd name="T15" fmla="*/ 0 h 30"/>
                  <a:gd name="T16" fmla="*/ 1 w 15"/>
                  <a:gd name="T17" fmla="*/ 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0"/>
                  <a:gd name="T29" fmla="*/ 15 w 15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0">
                    <a:moveTo>
                      <a:pt x="1" y="3"/>
                    </a:moveTo>
                    <a:lnTo>
                      <a:pt x="4" y="3"/>
                    </a:lnTo>
                    <a:lnTo>
                      <a:pt x="14" y="27"/>
                    </a:lnTo>
                    <a:lnTo>
                      <a:pt x="10" y="29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" name="Freeform 78"/>
              <p:cNvSpPr>
                <a:spLocks/>
              </p:cNvSpPr>
              <p:nvPr/>
            </p:nvSpPr>
            <p:spPr bwMode="auto">
              <a:xfrm>
                <a:off x="1165" y="1311"/>
                <a:ext cx="87" cy="26"/>
              </a:xfrm>
              <a:custGeom>
                <a:avLst/>
                <a:gdLst>
                  <a:gd name="T0" fmla="*/ 86 w 87"/>
                  <a:gd name="T1" fmla="*/ 20 h 26"/>
                  <a:gd name="T2" fmla="*/ 86 w 87"/>
                  <a:gd name="T3" fmla="*/ 25 h 26"/>
                  <a:gd name="T4" fmla="*/ 2 w 87"/>
                  <a:gd name="T5" fmla="*/ 3 h 26"/>
                  <a:gd name="T6" fmla="*/ 0 w 87"/>
                  <a:gd name="T7" fmla="*/ 0 h 26"/>
                  <a:gd name="T8" fmla="*/ 86 w 87"/>
                  <a:gd name="T9" fmla="*/ 2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6"/>
                  <a:gd name="T17" fmla="*/ 87 w 8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6">
                    <a:moveTo>
                      <a:pt x="86" y="20"/>
                    </a:moveTo>
                    <a:lnTo>
                      <a:pt x="86" y="2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6" y="2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" name="Freeform 79"/>
              <p:cNvSpPr>
                <a:spLocks/>
              </p:cNvSpPr>
              <p:nvPr/>
            </p:nvSpPr>
            <p:spPr bwMode="auto">
              <a:xfrm>
                <a:off x="1165" y="1311"/>
                <a:ext cx="87" cy="26"/>
              </a:xfrm>
              <a:custGeom>
                <a:avLst/>
                <a:gdLst>
                  <a:gd name="T0" fmla="*/ 86 w 87"/>
                  <a:gd name="T1" fmla="*/ 20 h 26"/>
                  <a:gd name="T2" fmla="*/ 86 w 87"/>
                  <a:gd name="T3" fmla="*/ 25 h 26"/>
                  <a:gd name="T4" fmla="*/ 2 w 87"/>
                  <a:gd name="T5" fmla="*/ 3 h 26"/>
                  <a:gd name="T6" fmla="*/ 0 w 87"/>
                  <a:gd name="T7" fmla="*/ 0 h 26"/>
                  <a:gd name="T8" fmla="*/ 86 w 87"/>
                  <a:gd name="T9" fmla="*/ 2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6"/>
                  <a:gd name="T17" fmla="*/ 87 w 8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6">
                    <a:moveTo>
                      <a:pt x="86" y="20"/>
                    </a:moveTo>
                    <a:lnTo>
                      <a:pt x="86" y="2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6" y="2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" name="Freeform 80"/>
              <p:cNvSpPr>
                <a:spLocks/>
              </p:cNvSpPr>
              <p:nvPr/>
            </p:nvSpPr>
            <p:spPr bwMode="auto">
              <a:xfrm>
                <a:off x="1257" y="1336"/>
                <a:ext cx="22" cy="34"/>
              </a:xfrm>
              <a:custGeom>
                <a:avLst/>
                <a:gdLst>
                  <a:gd name="T0" fmla="*/ 16 w 22"/>
                  <a:gd name="T1" fmla="*/ 30 h 34"/>
                  <a:gd name="T2" fmla="*/ 16 w 22"/>
                  <a:gd name="T3" fmla="*/ 30 h 34"/>
                  <a:gd name="T4" fmla="*/ 0 w 22"/>
                  <a:gd name="T5" fmla="*/ 0 h 34"/>
                  <a:gd name="T6" fmla="*/ 16 w 22"/>
                  <a:gd name="T7" fmla="*/ 30 h 34"/>
                  <a:gd name="T8" fmla="*/ 16 w 22"/>
                  <a:gd name="T9" fmla="*/ 33 h 34"/>
                  <a:gd name="T10" fmla="*/ 16 w 22"/>
                  <a:gd name="T11" fmla="*/ 30 h 34"/>
                  <a:gd name="T12" fmla="*/ 21 w 22"/>
                  <a:gd name="T13" fmla="*/ 33 h 34"/>
                  <a:gd name="T14" fmla="*/ 16 w 22"/>
                  <a:gd name="T15" fmla="*/ 33 h 34"/>
                  <a:gd name="T16" fmla="*/ 16 w 22"/>
                  <a:gd name="T17" fmla="*/ 3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34"/>
                  <a:gd name="T29" fmla="*/ 22 w 22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34">
                    <a:moveTo>
                      <a:pt x="16" y="30"/>
                    </a:moveTo>
                    <a:lnTo>
                      <a:pt x="16" y="30"/>
                    </a:lnTo>
                    <a:lnTo>
                      <a:pt x="0" y="0"/>
                    </a:lnTo>
                    <a:lnTo>
                      <a:pt x="16" y="30"/>
                    </a:lnTo>
                    <a:lnTo>
                      <a:pt x="16" y="33"/>
                    </a:lnTo>
                    <a:lnTo>
                      <a:pt x="16" y="30"/>
                    </a:lnTo>
                    <a:lnTo>
                      <a:pt x="21" y="33"/>
                    </a:lnTo>
                    <a:lnTo>
                      <a:pt x="16" y="33"/>
                    </a:lnTo>
                    <a:lnTo>
                      <a:pt x="16" y="3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" name="Freeform 81"/>
              <p:cNvSpPr>
                <a:spLocks/>
              </p:cNvSpPr>
              <p:nvPr/>
            </p:nvSpPr>
            <p:spPr bwMode="auto">
              <a:xfrm>
                <a:off x="1257" y="1336"/>
                <a:ext cx="22" cy="34"/>
              </a:xfrm>
              <a:custGeom>
                <a:avLst/>
                <a:gdLst>
                  <a:gd name="T0" fmla="*/ 16 w 22"/>
                  <a:gd name="T1" fmla="*/ 30 h 34"/>
                  <a:gd name="T2" fmla="*/ 0 w 22"/>
                  <a:gd name="T3" fmla="*/ 0 h 34"/>
                  <a:gd name="T4" fmla="*/ 16 w 22"/>
                  <a:gd name="T5" fmla="*/ 30 h 34"/>
                  <a:gd name="T6" fmla="*/ 16 w 22"/>
                  <a:gd name="T7" fmla="*/ 33 h 34"/>
                  <a:gd name="T8" fmla="*/ 16 w 22"/>
                  <a:gd name="T9" fmla="*/ 30 h 34"/>
                  <a:gd name="T10" fmla="*/ 21 w 22"/>
                  <a:gd name="T11" fmla="*/ 33 h 34"/>
                  <a:gd name="T12" fmla="*/ 16 w 22"/>
                  <a:gd name="T13" fmla="*/ 33 h 34"/>
                  <a:gd name="T14" fmla="*/ 16 w 22"/>
                  <a:gd name="T15" fmla="*/ 3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34"/>
                  <a:gd name="T26" fmla="*/ 22 w 22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34">
                    <a:moveTo>
                      <a:pt x="16" y="30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33"/>
                    </a:lnTo>
                    <a:lnTo>
                      <a:pt x="16" y="30"/>
                    </a:lnTo>
                    <a:lnTo>
                      <a:pt x="21" y="33"/>
                    </a:lnTo>
                    <a:lnTo>
                      <a:pt x="16" y="33"/>
                    </a:lnTo>
                    <a:lnTo>
                      <a:pt x="16" y="3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" name="Freeform 82"/>
              <p:cNvSpPr>
                <a:spLocks/>
              </p:cNvSpPr>
              <p:nvPr/>
            </p:nvSpPr>
            <p:spPr bwMode="auto">
              <a:xfrm>
                <a:off x="1028" y="1412"/>
                <a:ext cx="42" cy="46"/>
              </a:xfrm>
              <a:custGeom>
                <a:avLst/>
                <a:gdLst>
                  <a:gd name="T0" fmla="*/ 10 w 42"/>
                  <a:gd name="T1" fmla="*/ 0 h 46"/>
                  <a:gd name="T2" fmla="*/ 0 w 42"/>
                  <a:gd name="T3" fmla="*/ 18 h 46"/>
                  <a:gd name="T4" fmla="*/ 3 w 42"/>
                  <a:gd name="T5" fmla="*/ 31 h 46"/>
                  <a:gd name="T6" fmla="*/ 26 w 42"/>
                  <a:gd name="T7" fmla="*/ 45 h 46"/>
                  <a:gd name="T8" fmla="*/ 41 w 42"/>
                  <a:gd name="T9" fmla="*/ 26 h 46"/>
                  <a:gd name="T10" fmla="*/ 14 w 42"/>
                  <a:gd name="T11" fmla="*/ 14 h 46"/>
                  <a:gd name="T12" fmla="*/ 10 w 42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6"/>
                  <a:gd name="T23" fmla="*/ 42 w 42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6">
                    <a:moveTo>
                      <a:pt x="10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26" y="45"/>
                    </a:lnTo>
                    <a:lnTo>
                      <a:pt x="41" y="26"/>
                    </a:lnTo>
                    <a:lnTo>
                      <a:pt x="14" y="14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" name="Freeform 83"/>
              <p:cNvSpPr>
                <a:spLocks/>
              </p:cNvSpPr>
              <p:nvPr/>
            </p:nvSpPr>
            <p:spPr bwMode="auto">
              <a:xfrm>
                <a:off x="1028" y="1412"/>
                <a:ext cx="42" cy="46"/>
              </a:xfrm>
              <a:custGeom>
                <a:avLst/>
                <a:gdLst>
                  <a:gd name="T0" fmla="*/ 10 w 42"/>
                  <a:gd name="T1" fmla="*/ 0 h 46"/>
                  <a:gd name="T2" fmla="*/ 0 w 42"/>
                  <a:gd name="T3" fmla="*/ 18 h 46"/>
                  <a:gd name="T4" fmla="*/ 3 w 42"/>
                  <a:gd name="T5" fmla="*/ 31 h 46"/>
                  <a:gd name="T6" fmla="*/ 26 w 42"/>
                  <a:gd name="T7" fmla="*/ 45 h 46"/>
                  <a:gd name="T8" fmla="*/ 41 w 42"/>
                  <a:gd name="T9" fmla="*/ 26 h 46"/>
                  <a:gd name="T10" fmla="*/ 14 w 42"/>
                  <a:gd name="T11" fmla="*/ 14 h 46"/>
                  <a:gd name="T12" fmla="*/ 10 w 42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6"/>
                  <a:gd name="T23" fmla="*/ 42 w 42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6">
                    <a:moveTo>
                      <a:pt x="10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26" y="45"/>
                    </a:lnTo>
                    <a:lnTo>
                      <a:pt x="41" y="26"/>
                    </a:lnTo>
                    <a:lnTo>
                      <a:pt x="14" y="14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" name="Freeform 84"/>
              <p:cNvSpPr>
                <a:spLocks/>
              </p:cNvSpPr>
              <p:nvPr/>
            </p:nvSpPr>
            <p:spPr bwMode="auto">
              <a:xfrm>
                <a:off x="1028" y="1412"/>
                <a:ext cx="7" cy="15"/>
              </a:xfrm>
              <a:custGeom>
                <a:avLst/>
                <a:gdLst>
                  <a:gd name="T0" fmla="*/ 0 w 7"/>
                  <a:gd name="T1" fmla="*/ 14 h 15"/>
                  <a:gd name="T2" fmla="*/ 0 w 7"/>
                  <a:gd name="T3" fmla="*/ 14 h 15"/>
                  <a:gd name="T4" fmla="*/ 6 w 7"/>
                  <a:gd name="T5" fmla="*/ 0 h 15"/>
                  <a:gd name="T6" fmla="*/ 0 w 7"/>
                  <a:gd name="T7" fmla="*/ 14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5"/>
                  <a:gd name="T14" fmla="*/ 7 w 7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5">
                    <a:moveTo>
                      <a:pt x="0" y="14"/>
                    </a:moveTo>
                    <a:lnTo>
                      <a:pt x="0" y="14"/>
                    </a:lnTo>
                    <a:lnTo>
                      <a:pt x="6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" name="Line 85"/>
              <p:cNvSpPr>
                <a:spLocks noChangeShapeType="1"/>
              </p:cNvSpPr>
              <p:nvPr/>
            </p:nvSpPr>
            <p:spPr bwMode="auto">
              <a:xfrm flipV="1">
                <a:off x="1028" y="1412"/>
                <a:ext cx="12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7" name="Freeform 86"/>
              <p:cNvSpPr>
                <a:spLocks/>
              </p:cNvSpPr>
              <p:nvPr/>
            </p:nvSpPr>
            <p:spPr bwMode="auto">
              <a:xfrm>
                <a:off x="1028" y="1432"/>
                <a:ext cx="1" cy="16"/>
              </a:xfrm>
              <a:custGeom>
                <a:avLst/>
                <a:gdLst>
                  <a:gd name="T0" fmla="*/ 0 w 1"/>
                  <a:gd name="T1" fmla="*/ 15 h 16"/>
                  <a:gd name="T2" fmla="*/ 0 w 1"/>
                  <a:gd name="T3" fmla="*/ 11 h 16"/>
                  <a:gd name="T4" fmla="*/ 0 w 1"/>
                  <a:gd name="T5" fmla="*/ 0 h 16"/>
                  <a:gd name="T6" fmla="*/ 0 w 1"/>
                  <a:gd name="T7" fmla="*/ 11 h 16"/>
                  <a:gd name="T8" fmla="*/ 0 w 1"/>
                  <a:gd name="T9" fmla="*/ 15 h 16"/>
                  <a:gd name="T10" fmla="*/ 0 w 1"/>
                  <a:gd name="T11" fmla="*/ 11 h 16"/>
                  <a:gd name="T12" fmla="*/ 0 w 1"/>
                  <a:gd name="T13" fmla="*/ 15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6"/>
                  <a:gd name="T23" fmla="*/ 1 w 1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6">
                    <a:moveTo>
                      <a:pt x="0" y="15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8" name="Freeform 87"/>
              <p:cNvSpPr>
                <a:spLocks/>
              </p:cNvSpPr>
              <p:nvPr/>
            </p:nvSpPr>
            <p:spPr bwMode="auto">
              <a:xfrm>
                <a:off x="1028" y="1432"/>
                <a:ext cx="1" cy="16"/>
              </a:xfrm>
              <a:custGeom>
                <a:avLst/>
                <a:gdLst>
                  <a:gd name="T0" fmla="*/ 0 w 1"/>
                  <a:gd name="T1" fmla="*/ 15 h 16"/>
                  <a:gd name="T2" fmla="*/ 0 w 1"/>
                  <a:gd name="T3" fmla="*/ 11 h 16"/>
                  <a:gd name="T4" fmla="*/ 0 w 1"/>
                  <a:gd name="T5" fmla="*/ 0 h 16"/>
                  <a:gd name="T6" fmla="*/ 0 w 1"/>
                  <a:gd name="T7" fmla="*/ 11 h 16"/>
                  <a:gd name="T8" fmla="*/ 0 w 1"/>
                  <a:gd name="T9" fmla="*/ 15 h 16"/>
                  <a:gd name="T10" fmla="*/ 0 w 1"/>
                  <a:gd name="T11" fmla="*/ 11 h 16"/>
                  <a:gd name="T12" fmla="*/ 0 w 1"/>
                  <a:gd name="T13" fmla="*/ 15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6"/>
                  <a:gd name="T23" fmla="*/ 1 w 1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6">
                    <a:moveTo>
                      <a:pt x="0" y="15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9" name="Freeform 88"/>
              <p:cNvSpPr>
                <a:spLocks/>
              </p:cNvSpPr>
              <p:nvPr/>
            </p:nvSpPr>
            <p:spPr bwMode="auto">
              <a:xfrm>
                <a:off x="1032" y="1447"/>
                <a:ext cx="23" cy="15"/>
              </a:xfrm>
              <a:custGeom>
                <a:avLst/>
                <a:gdLst>
                  <a:gd name="T0" fmla="*/ 22 w 23"/>
                  <a:gd name="T1" fmla="*/ 14 h 15"/>
                  <a:gd name="T2" fmla="*/ 22 w 23"/>
                  <a:gd name="T3" fmla="*/ 14 h 15"/>
                  <a:gd name="T4" fmla="*/ 2 w 23"/>
                  <a:gd name="T5" fmla="*/ 4 h 15"/>
                  <a:gd name="T6" fmla="*/ 0 w 23"/>
                  <a:gd name="T7" fmla="*/ 0 h 15"/>
                  <a:gd name="T8" fmla="*/ 20 w 23"/>
                  <a:gd name="T9" fmla="*/ 11 h 15"/>
                  <a:gd name="T10" fmla="*/ 22 w 23"/>
                  <a:gd name="T11" fmla="*/ 1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5"/>
                  <a:gd name="T20" fmla="*/ 23 w 2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5">
                    <a:moveTo>
                      <a:pt x="22" y="14"/>
                    </a:moveTo>
                    <a:lnTo>
                      <a:pt x="22" y="1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0" y="11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0" name="Freeform 89"/>
              <p:cNvSpPr>
                <a:spLocks/>
              </p:cNvSpPr>
              <p:nvPr/>
            </p:nvSpPr>
            <p:spPr bwMode="auto">
              <a:xfrm>
                <a:off x="1032" y="1447"/>
                <a:ext cx="23" cy="15"/>
              </a:xfrm>
              <a:custGeom>
                <a:avLst/>
                <a:gdLst>
                  <a:gd name="T0" fmla="*/ 22 w 23"/>
                  <a:gd name="T1" fmla="*/ 14 h 15"/>
                  <a:gd name="T2" fmla="*/ 2 w 23"/>
                  <a:gd name="T3" fmla="*/ 4 h 15"/>
                  <a:gd name="T4" fmla="*/ 0 w 23"/>
                  <a:gd name="T5" fmla="*/ 0 h 15"/>
                  <a:gd name="T6" fmla="*/ 20 w 23"/>
                  <a:gd name="T7" fmla="*/ 11 h 15"/>
                  <a:gd name="T8" fmla="*/ 22 w 23"/>
                  <a:gd name="T9" fmla="*/ 1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5"/>
                  <a:gd name="T17" fmla="*/ 23 w 2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5">
                    <a:moveTo>
                      <a:pt x="22" y="1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0" y="11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1" name="Freeform 90"/>
              <p:cNvSpPr>
                <a:spLocks/>
              </p:cNvSpPr>
              <p:nvPr/>
            </p:nvSpPr>
            <p:spPr bwMode="auto">
              <a:xfrm>
                <a:off x="1058" y="1441"/>
                <a:ext cx="12" cy="21"/>
              </a:xfrm>
              <a:custGeom>
                <a:avLst/>
                <a:gdLst>
                  <a:gd name="T0" fmla="*/ 11 w 12"/>
                  <a:gd name="T1" fmla="*/ 0 h 21"/>
                  <a:gd name="T2" fmla="*/ 11 w 12"/>
                  <a:gd name="T3" fmla="*/ 0 h 21"/>
                  <a:gd name="T4" fmla="*/ 1 w 12"/>
                  <a:gd name="T5" fmla="*/ 20 h 21"/>
                  <a:gd name="T6" fmla="*/ 0 w 12"/>
                  <a:gd name="T7" fmla="*/ 17 h 21"/>
                  <a:gd name="T8" fmla="*/ 8 w 12"/>
                  <a:gd name="T9" fmla="*/ 2 h 21"/>
                  <a:gd name="T10" fmla="*/ 11 w 12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1"/>
                  <a:gd name="T20" fmla="*/ 12 w 12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1">
                    <a:moveTo>
                      <a:pt x="11" y="0"/>
                    </a:moveTo>
                    <a:lnTo>
                      <a:pt x="11" y="0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8" y="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2" name="Freeform 91"/>
              <p:cNvSpPr>
                <a:spLocks/>
              </p:cNvSpPr>
              <p:nvPr/>
            </p:nvSpPr>
            <p:spPr bwMode="auto">
              <a:xfrm>
                <a:off x="1058" y="1441"/>
                <a:ext cx="12" cy="21"/>
              </a:xfrm>
              <a:custGeom>
                <a:avLst/>
                <a:gdLst>
                  <a:gd name="T0" fmla="*/ 11 w 12"/>
                  <a:gd name="T1" fmla="*/ 0 h 21"/>
                  <a:gd name="T2" fmla="*/ 1 w 12"/>
                  <a:gd name="T3" fmla="*/ 20 h 21"/>
                  <a:gd name="T4" fmla="*/ 0 w 12"/>
                  <a:gd name="T5" fmla="*/ 17 h 21"/>
                  <a:gd name="T6" fmla="*/ 8 w 12"/>
                  <a:gd name="T7" fmla="*/ 2 h 21"/>
                  <a:gd name="T8" fmla="*/ 11 w 1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1"/>
                  <a:gd name="T17" fmla="*/ 12 w 1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1">
                    <a:moveTo>
                      <a:pt x="11" y="0"/>
                    </a:moveTo>
                    <a:lnTo>
                      <a:pt x="1" y="20"/>
                    </a:lnTo>
                    <a:lnTo>
                      <a:pt x="0" y="17"/>
                    </a:lnTo>
                    <a:lnTo>
                      <a:pt x="8" y="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3" name="Freeform 92"/>
              <p:cNvSpPr>
                <a:spLocks/>
              </p:cNvSpPr>
              <p:nvPr/>
            </p:nvSpPr>
            <p:spPr bwMode="auto">
              <a:xfrm>
                <a:off x="1042" y="1422"/>
                <a:ext cx="28" cy="16"/>
              </a:xfrm>
              <a:custGeom>
                <a:avLst/>
                <a:gdLst>
                  <a:gd name="T0" fmla="*/ 2 w 28"/>
                  <a:gd name="T1" fmla="*/ 4 h 16"/>
                  <a:gd name="T2" fmla="*/ 0 w 28"/>
                  <a:gd name="T3" fmla="*/ 0 h 16"/>
                  <a:gd name="T4" fmla="*/ 27 w 28"/>
                  <a:gd name="T5" fmla="*/ 14 h 16"/>
                  <a:gd name="T6" fmla="*/ 24 w 28"/>
                  <a:gd name="T7" fmla="*/ 15 h 16"/>
                  <a:gd name="T8" fmla="*/ 2 w 28"/>
                  <a:gd name="T9" fmla="*/ 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6"/>
                  <a:gd name="T17" fmla="*/ 28 w 2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6">
                    <a:moveTo>
                      <a:pt x="2" y="4"/>
                    </a:moveTo>
                    <a:lnTo>
                      <a:pt x="0" y="0"/>
                    </a:lnTo>
                    <a:lnTo>
                      <a:pt x="27" y="14"/>
                    </a:lnTo>
                    <a:lnTo>
                      <a:pt x="24" y="15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4" name="Freeform 93"/>
              <p:cNvSpPr>
                <a:spLocks/>
              </p:cNvSpPr>
              <p:nvPr/>
            </p:nvSpPr>
            <p:spPr bwMode="auto">
              <a:xfrm>
                <a:off x="1042" y="1422"/>
                <a:ext cx="28" cy="16"/>
              </a:xfrm>
              <a:custGeom>
                <a:avLst/>
                <a:gdLst>
                  <a:gd name="T0" fmla="*/ 2 w 28"/>
                  <a:gd name="T1" fmla="*/ 4 h 16"/>
                  <a:gd name="T2" fmla="*/ 0 w 28"/>
                  <a:gd name="T3" fmla="*/ 0 h 16"/>
                  <a:gd name="T4" fmla="*/ 27 w 28"/>
                  <a:gd name="T5" fmla="*/ 14 h 16"/>
                  <a:gd name="T6" fmla="*/ 24 w 28"/>
                  <a:gd name="T7" fmla="*/ 15 h 16"/>
                  <a:gd name="T8" fmla="*/ 2 w 28"/>
                  <a:gd name="T9" fmla="*/ 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6"/>
                  <a:gd name="T17" fmla="*/ 28 w 2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6">
                    <a:moveTo>
                      <a:pt x="2" y="4"/>
                    </a:moveTo>
                    <a:lnTo>
                      <a:pt x="0" y="0"/>
                    </a:lnTo>
                    <a:lnTo>
                      <a:pt x="27" y="14"/>
                    </a:lnTo>
                    <a:lnTo>
                      <a:pt x="24" y="15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5" name="Freeform 94"/>
              <p:cNvSpPr>
                <a:spLocks/>
              </p:cNvSpPr>
              <p:nvPr/>
            </p:nvSpPr>
            <p:spPr bwMode="auto">
              <a:xfrm>
                <a:off x="1038" y="1406"/>
                <a:ext cx="1" cy="17"/>
              </a:xfrm>
              <a:custGeom>
                <a:avLst/>
                <a:gdLst>
                  <a:gd name="T0" fmla="*/ 0 w 1"/>
                  <a:gd name="T1" fmla="*/ 4 h 17"/>
                  <a:gd name="T2" fmla="*/ 0 w 1"/>
                  <a:gd name="T3" fmla="*/ 4 h 17"/>
                  <a:gd name="T4" fmla="*/ 0 w 1"/>
                  <a:gd name="T5" fmla="*/ 16 h 17"/>
                  <a:gd name="T6" fmla="*/ 0 w 1"/>
                  <a:gd name="T7" fmla="*/ 4 h 17"/>
                  <a:gd name="T8" fmla="*/ 0 w 1"/>
                  <a:gd name="T9" fmla="*/ 0 h 17"/>
                  <a:gd name="T10" fmla="*/ 0 w 1"/>
                  <a:gd name="T11" fmla="*/ 4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7"/>
                  <a:gd name="T20" fmla="*/ 1 w 1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7">
                    <a:moveTo>
                      <a:pt x="0" y="4"/>
                    </a:moveTo>
                    <a:lnTo>
                      <a:pt x="0" y="4"/>
                    </a:lnTo>
                    <a:lnTo>
                      <a:pt x="0" y="1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6" name="Freeform 95"/>
              <p:cNvSpPr>
                <a:spLocks/>
              </p:cNvSpPr>
              <p:nvPr/>
            </p:nvSpPr>
            <p:spPr bwMode="auto">
              <a:xfrm>
                <a:off x="1038" y="1406"/>
                <a:ext cx="1" cy="17"/>
              </a:xfrm>
              <a:custGeom>
                <a:avLst/>
                <a:gdLst>
                  <a:gd name="T0" fmla="*/ 0 w 1"/>
                  <a:gd name="T1" fmla="*/ 4 h 17"/>
                  <a:gd name="T2" fmla="*/ 0 w 1"/>
                  <a:gd name="T3" fmla="*/ 16 h 17"/>
                  <a:gd name="T4" fmla="*/ 0 w 1"/>
                  <a:gd name="T5" fmla="*/ 4 h 17"/>
                  <a:gd name="T6" fmla="*/ 0 w 1"/>
                  <a:gd name="T7" fmla="*/ 0 h 17"/>
                  <a:gd name="T8" fmla="*/ 0 w 1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7"/>
                  <a:gd name="T17" fmla="*/ 1 w 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7">
                    <a:moveTo>
                      <a:pt x="0" y="4"/>
                    </a:moveTo>
                    <a:lnTo>
                      <a:pt x="0" y="1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7" name="Freeform 96"/>
              <p:cNvSpPr>
                <a:spLocks/>
              </p:cNvSpPr>
              <p:nvPr/>
            </p:nvSpPr>
            <p:spPr bwMode="auto">
              <a:xfrm>
                <a:off x="1032" y="1426"/>
                <a:ext cx="11" cy="22"/>
              </a:xfrm>
              <a:custGeom>
                <a:avLst/>
                <a:gdLst>
                  <a:gd name="T0" fmla="*/ 8 w 11"/>
                  <a:gd name="T1" fmla="*/ 2 h 22"/>
                  <a:gd name="T2" fmla="*/ 10 w 11"/>
                  <a:gd name="T3" fmla="*/ 0 h 22"/>
                  <a:gd name="T4" fmla="*/ 1 w 11"/>
                  <a:gd name="T5" fmla="*/ 21 h 22"/>
                  <a:gd name="T6" fmla="*/ 0 w 11"/>
                  <a:gd name="T7" fmla="*/ 16 h 22"/>
                  <a:gd name="T8" fmla="*/ 8 w 11"/>
                  <a:gd name="T9" fmla="*/ 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2"/>
                  <a:gd name="T17" fmla="*/ 11 w 1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2">
                    <a:moveTo>
                      <a:pt x="8" y="2"/>
                    </a:moveTo>
                    <a:lnTo>
                      <a:pt x="10" y="0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8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8" name="Freeform 97"/>
              <p:cNvSpPr>
                <a:spLocks/>
              </p:cNvSpPr>
              <p:nvPr/>
            </p:nvSpPr>
            <p:spPr bwMode="auto">
              <a:xfrm>
                <a:off x="1032" y="1426"/>
                <a:ext cx="11" cy="22"/>
              </a:xfrm>
              <a:custGeom>
                <a:avLst/>
                <a:gdLst>
                  <a:gd name="T0" fmla="*/ 8 w 11"/>
                  <a:gd name="T1" fmla="*/ 2 h 22"/>
                  <a:gd name="T2" fmla="*/ 10 w 11"/>
                  <a:gd name="T3" fmla="*/ 0 h 22"/>
                  <a:gd name="T4" fmla="*/ 1 w 11"/>
                  <a:gd name="T5" fmla="*/ 21 h 22"/>
                  <a:gd name="T6" fmla="*/ 0 w 11"/>
                  <a:gd name="T7" fmla="*/ 16 h 22"/>
                  <a:gd name="T8" fmla="*/ 8 w 11"/>
                  <a:gd name="T9" fmla="*/ 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2"/>
                  <a:gd name="T17" fmla="*/ 11 w 1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2">
                    <a:moveTo>
                      <a:pt x="8" y="2"/>
                    </a:moveTo>
                    <a:lnTo>
                      <a:pt x="10" y="0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8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9" name="Freeform 98"/>
              <p:cNvSpPr>
                <a:spLocks/>
              </p:cNvSpPr>
              <p:nvPr/>
            </p:nvSpPr>
            <p:spPr bwMode="auto">
              <a:xfrm>
                <a:off x="1003" y="1453"/>
                <a:ext cx="38" cy="54"/>
              </a:xfrm>
              <a:custGeom>
                <a:avLst/>
                <a:gdLst>
                  <a:gd name="T0" fmla="*/ 10 w 38"/>
                  <a:gd name="T1" fmla="*/ 53 h 54"/>
                  <a:gd name="T2" fmla="*/ 10 w 38"/>
                  <a:gd name="T3" fmla="*/ 53 h 54"/>
                  <a:gd name="T4" fmla="*/ 5 w 38"/>
                  <a:gd name="T5" fmla="*/ 49 h 54"/>
                  <a:gd name="T6" fmla="*/ 0 w 38"/>
                  <a:gd name="T7" fmla="*/ 51 h 54"/>
                  <a:gd name="T8" fmla="*/ 0 w 38"/>
                  <a:gd name="T9" fmla="*/ 48 h 54"/>
                  <a:gd name="T10" fmla="*/ 27 w 38"/>
                  <a:gd name="T11" fmla="*/ 0 h 54"/>
                  <a:gd name="T12" fmla="*/ 37 w 38"/>
                  <a:gd name="T13" fmla="*/ 5 h 54"/>
                  <a:gd name="T14" fmla="*/ 10 w 38"/>
                  <a:gd name="T15" fmla="*/ 53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54"/>
                  <a:gd name="T26" fmla="*/ 38 w 38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54">
                    <a:moveTo>
                      <a:pt x="10" y="53"/>
                    </a:moveTo>
                    <a:lnTo>
                      <a:pt x="10" y="53"/>
                    </a:lnTo>
                    <a:lnTo>
                      <a:pt x="5" y="49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27" y="0"/>
                    </a:lnTo>
                    <a:lnTo>
                      <a:pt x="37" y="5"/>
                    </a:lnTo>
                    <a:lnTo>
                      <a:pt x="10" y="5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0" name="Freeform 99"/>
              <p:cNvSpPr>
                <a:spLocks/>
              </p:cNvSpPr>
              <p:nvPr/>
            </p:nvSpPr>
            <p:spPr bwMode="auto">
              <a:xfrm>
                <a:off x="1003" y="1453"/>
                <a:ext cx="38" cy="54"/>
              </a:xfrm>
              <a:custGeom>
                <a:avLst/>
                <a:gdLst>
                  <a:gd name="T0" fmla="*/ 10 w 38"/>
                  <a:gd name="T1" fmla="*/ 53 h 54"/>
                  <a:gd name="T2" fmla="*/ 5 w 38"/>
                  <a:gd name="T3" fmla="*/ 49 h 54"/>
                  <a:gd name="T4" fmla="*/ 0 w 38"/>
                  <a:gd name="T5" fmla="*/ 51 h 54"/>
                  <a:gd name="T6" fmla="*/ 0 w 38"/>
                  <a:gd name="T7" fmla="*/ 48 h 54"/>
                  <a:gd name="T8" fmla="*/ 27 w 38"/>
                  <a:gd name="T9" fmla="*/ 0 h 54"/>
                  <a:gd name="T10" fmla="*/ 37 w 38"/>
                  <a:gd name="T11" fmla="*/ 5 h 54"/>
                  <a:gd name="T12" fmla="*/ 10 w 38"/>
                  <a:gd name="T13" fmla="*/ 53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54"/>
                  <a:gd name="T23" fmla="*/ 38 w 38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54">
                    <a:moveTo>
                      <a:pt x="10" y="53"/>
                    </a:moveTo>
                    <a:lnTo>
                      <a:pt x="5" y="49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27" y="0"/>
                    </a:lnTo>
                    <a:lnTo>
                      <a:pt x="37" y="5"/>
                    </a:lnTo>
                    <a:lnTo>
                      <a:pt x="10" y="5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1" name="Freeform 100"/>
              <p:cNvSpPr>
                <a:spLocks/>
              </p:cNvSpPr>
              <p:nvPr/>
            </p:nvSpPr>
            <p:spPr bwMode="auto">
              <a:xfrm>
                <a:off x="1001" y="1500"/>
                <a:ext cx="9" cy="9"/>
              </a:xfrm>
              <a:custGeom>
                <a:avLst/>
                <a:gdLst>
                  <a:gd name="T0" fmla="*/ 3 w 9"/>
                  <a:gd name="T1" fmla="*/ 2 h 9"/>
                  <a:gd name="T2" fmla="*/ 3 w 9"/>
                  <a:gd name="T3" fmla="*/ 2 h 9"/>
                  <a:gd name="T4" fmla="*/ 5 w 9"/>
                  <a:gd name="T5" fmla="*/ 5 h 9"/>
                  <a:gd name="T6" fmla="*/ 8 w 9"/>
                  <a:gd name="T7" fmla="*/ 7 h 9"/>
                  <a:gd name="T8" fmla="*/ 5 w 9"/>
                  <a:gd name="T9" fmla="*/ 8 h 9"/>
                  <a:gd name="T10" fmla="*/ 1 w 9"/>
                  <a:gd name="T11" fmla="*/ 6 h 9"/>
                  <a:gd name="T12" fmla="*/ 0 w 9"/>
                  <a:gd name="T13" fmla="*/ 0 h 9"/>
                  <a:gd name="T14" fmla="*/ 3 w 9"/>
                  <a:gd name="T15" fmla="*/ 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9"/>
                  <a:gd name="T26" fmla="*/ 9 w 9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9">
                    <a:moveTo>
                      <a:pt x="3" y="2"/>
                    </a:moveTo>
                    <a:lnTo>
                      <a:pt x="3" y="2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5" y="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2" name="Freeform 101"/>
              <p:cNvSpPr>
                <a:spLocks/>
              </p:cNvSpPr>
              <p:nvPr/>
            </p:nvSpPr>
            <p:spPr bwMode="auto">
              <a:xfrm>
                <a:off x="1001" y="1500"/>
                <a:ext cx="9" cy="9"/>
              </a:xfrm>
              <a:custGeom>
                <a:avLst/>
                <a:gdLst>
                  <a:gd name="T0" fmla="*/ 3 w 9"/>
                  <a:gd name="T1" fmla="*/ 2 h 9"/>
                  <a:gd name="T2" fmla="*/ 5 w 9"/>
                  <a:gd name="T3" fmla="*/ 5 h 9"/>
                  <a:gd name="T4" fmla="*/ 8 w 9"/>
                  <a:gd name="T5" fmla="*/ 7 h 9"/>
                  <a:gd name="T6" fmla="*/ 5 w 9"/>
                  <a:gd name="T7" fmla="*/ 8 h 9"/>
                  <a:gd name="T8" fmla="*/ 1 w 9"/>
                  <a:gd name="T9" fmla="*/ 6 h 9"/>
                  <a:gd name="T10" fmla="*/ 0 w 9"/>
                  <a:gd name="T11" fmla="*/ 0 h 9"/>
                  <a:gd name="T12" fmla="*/ 3 w 9"/>
                  <a:gd name="T13" fmla="*/ 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9"/>
                  <a:gd name="T23" fmla="*/ 9 w 9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9">
                    <a:moveTo>
                      <a:pt x="3" y="2"/>
                    </a:moveTo>
                    <a:lnTo>
                      <a:pt x="5" y="5"/>
                    </a:lnTo>
                    <a:lnTo>
                      <a:pt x="8" y="7"/>
                    </a:lnTo>
                    <a:lnTo>
                      <a:pt x="5" y="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3" name="Freeform 102"/>
              <p:cNvSpPr>
                <a:spLocks/>
              </p:cNvSpPr>
              <p:nvPr/>
            </p:nvSpPr>
            <p:spPr bwMode="auto">
              <a:xfrm>
                <a:off x="1001" y="1447"/>
                <a:ext cx="28" cy="52"/>
              </a:xfrm>
              <a:custGeom>
                <a:avLst/>
                <a:gdLst>
                  <a:gd name="T0" fmla="*/ 27 w 28"/>
                  <a:gd name="T1" fmla="*/ 5 h 52"/>
                  <a:gd name="T2" fmla="*/ 27 w 28"/>
                  <a:gd name="T3" fmla="*/ 5 h 52"/>
                  <a:gd name="T4" fmla="*/ 5 w 28"/>
                  <a:gd name="T5" fmla="*/ 51 h 52"/>
                  <a:gd name="T6" fmla="*/ 0 w 28"/>
                  <a:gd name="T7" fmla="*/ 47 h 52"/>
                  <a:gd name="T8" fmla="*/ 25 w 28"/>
                  <a:gd name="T9" fmla="*/ 0 h 52"/>
                  <a:gd name="T10" fmla="*/ 27 w 28"/>
                  <a:gd name="T11" fmla="*/ 5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52"/>
                  <a:gd name="T20" fmla="*/ 28 w 28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52">
                    <a:moveTo>
                      <a:pt x="27" y="5"/>
                    </a:moveTo>
                    <a:lnTo>
                      <a:pt x="27" y="5"/>
                    </a:lnTo>
                    <a:lnTo>
                      <a:pt x="5" y="51"/>
                    </a:lnTo>
                    <a:lnTo>
                      <a:pt x="0" y="47"/>
                    </a:lnTo>
                    <a:lnTo>
                      <a:pt x="25" y="0"/>
                    </a:lnTo>
                    <a:lnTo>
                      <a:pt x="27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4" name="Freeform 103"/>
              <p:cNvSpPr>
                <a:spLocks/>
              </p:cNvSpPr>
              <p:nvPr/>
            </p:nvSpPr>
            <p:spPr bwMode="auto">
              <a:xfrm>
                <a:off x="1001" y="1447"/>
                <a:ext cx="28" cy="52"/>
              </a:xfrm>
              <a:custGeom>
                <a:avLst/>
                <a:gdLst>
                  <a:gd name="T0" fmla="*/ 27 w 28"/>
                  <a:gd name="T1" fmla="*/ 5 h 52"/>
                  <a:gd name="T2" fmla="*/ 5 w 28"/>
                  <a:gd name="T3" fmla="*/ 51 h 52"/>
                  <a:gd name="T4" fmla="*/ 0 w 28"/>
                  <a:gd name="T5" fmla="*/ 47 h 52"/>
                  <a:gd name="T6" fmla="*/ 25 w 28"/>
                  <a:gd name="T7" fmla="*/ 0 h 52"/>
                  <a:gd name="T8" fmla="*/ 27 w 28"/>
                  <a:gd name="T9" fmla="*/ 5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52"/>
                  <a:gd name="T17" fmla="*/ 28 w 28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52">
                    <a:moveTo>
                      <a:pt x="27" y="5"/>
                    </a:moveTo>
                    <a:lnTo>
                      <a:pt x="5" y="51"/>
                    </a:lnTo>
                    <a:lnTo>
                      <a:pt x="0" y="47"/>
                    </a:lnTo>
                    <a:lnTo>
                      <a:pt x="25" y="0"/>
                    </a:lnTo>
                    <a:lnTo>
                      <a:pt x="27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5" name="Freeform 104"/>
              <p:cNvSpPr>
                <a:spLocks/>
              </p:cNvSpPr>
              <p:nvPr/>
            </p:nvSpPr>
            <p:spPr bwMode="auto">
              <a:xfrm>
                <a:off x="1032" y="1447"/>
                <a:ext cx="15" cy="7"/>
              </a:xfrm>
              <a:custGeom>
                <a:avLst/>
                <a:gdLst>
                  <a:gd name="T0" fmla="*/ 10 w 15"/>
                  <a:gd name="T1" fmla="*/ 6 h 7"/>
                  <a:gd name="T2" fmla="*/ 10 w 15"/>
                  <a:gd name="T3" fmla="*/ 6 h 7"/>
                  <a:gd name="T4" fmla="*/ 1 w 15"/>
                  <a:gd name="T5" fmla="*/ 3 h 7"/>
                  <a:gd name="T6" fmla="*/ 0 w 15"/>
                  <a:gd name="T7" fmla="*/ 0 h 7"/>
                  <a:gd name="T8" fmla="*/ 14 w 15"/>
                  <a:gd name="T9" fmla="*/ 6 h 7"/>
                  <a:gd name="T10" fmla="*/ 10 w 15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7"/>
                  <a:gd name="T20" fmla="*/ 15 w 1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7">
                    <a:moveTo>
                      <a:pt x="10" y="6"/>
                    </a:moveTo>
                    <a:lnTo>
                      <a:pt x="1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4" y="6"/>
                    </a:lnTo>
                    <a:lnTo>
                      <a:pt x="10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6" name="Freeform 105"/>
              <p:cNvSpPr>
                <a:spLocks/>
              </p:cNvSpPr>
              <p:nvPr/>
            </p:nvSpPr>
            <p:spPr bwMode="auto">
              <a:xfrm>
                <a:off x="1032" y="1447"/>
                <a:ext cx="15" cy="7"/>
              </a:xfrm>
              <a:custGeom>
                <a:avLst/>
                <a:gdLst>
                  <a:gd name="T0" fmla="*/ 10 w 15"/>
                  <a:gd name="T1" fmla="*/ 6 h 7"/>
                  <a:gd name="T2" fmla="*/ 1 w 15"/>
                  <a:gd name="T3" fmla="*/ 3 h 7"/>
                  <a:gd name="T4" fmla="*/ 0 w 15"/>
                  <a:gd name="T5" fmla="*/ 0 h 7"/>
                  <a:gd name="T6" fmla="*/ 14 w 15"/>
                  <a:gd name="T7" fmla="*/ 6 h 7"/>
                  <a:gd name="T8" fmla="*/ 10 w 15"/>
                  <a:gd name="T9" fmla="*/ 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7"/>
                  <a:gd name="T17" fmla="*/ 15 w 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7">
                    <a:moveTo>
                      <a:pt x="10" y="6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4" y="6"/>
                    </a:lnTo>
                    <a:lnTo>
                      <a:pt x="10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7" name="Freeform 106"/>
              <p:cNvSpPr>
                <a:spLocks/>
              </p:cNvSpPr>
              <p:nvPr/>
            </p:nvSpPr>
            <p:spPr bwMode="auto">
              <a:xfrm>
                <a:off x="1015" y="1459"/>
                <a:ext cx="32" cy="48"/>
              </a:xfrm>
              <a:custGeom>
                <a:avLst/>
                <a:gdLst>
                  <a:gd name="T0" fmla="*/ 0 w 32"/>
                  <a:gd name="T1" fmla="*/ 47 h 48"/>
                  <a:gd name="T2" fmla="*/ 0 w 32"/>
                  <a:gd name="T3" fmla="*/ 47 h 48"/>
                  <a:gd name="T4" fmla="*/ 26 w 32"/>
                  <a:gd name="T5" fmla="*/ 0 h 48"/>
                  <a:gd name="T6" fmla="*/ 31 w 32"/>
                  <a:gd name="T7" fmla="*/ 0 h 48"/>
                  <a:gd name="T8" fmla="*/ 0 w 32"/>
                  <a:gd name="T9" fmla="*/ 47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0" y="47"/>
                    </a:moveTo>
                    <a:lnTo>
                      <a:pt x="0" y="47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0" y="4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8" name="Freeform 107"/>
              <p:cNvSpPr>
                <a:spLocks/>
              </p:cNvSpPr>
              <p:nvPr/>
            </p:nvSpPr>
            <p:spPr bwMode="auto">
              <a:xfrm>
                <a:off x="1015" y="1459"/>
                <a:ext cx="32" cy="48"/>
              </a:xfrm>
              <a:custGeom>
                <a:avLst/>
                <a:gdLst>
                  <a:gd name="T0" fmla="*/ 0 w 32"/>
                  <a:gd name="T1" fmla="*/ 47 h 48"/>
                  <a:gd name="T2" fmla="*/ 26 w 32"/>
                  <a:gd name="T3" fmla="*/ 0 h 48"/>
                  <a:gd name="T4" fmla="*/ 31 w 32"/>
                  <a:gd name="T5" fmla="*/ 0 h 48"/>
                  <a:gd name="T6" fmla="*/ 0 w 32"/>
                  <a:gd name="T7" fmla="*/ 47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48"/>
                  <a:gd name="T14" fmla="*/ 32 w 32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48">
                    <a:moveTo>
                      <a:pt x="0" y="47"/>
                    </a:moveTo>
                    <a:lnTo>
                      <a:pt x="26" y="0"/>
                    </a:lnTo>
                    <a:lnTo>
                      <a:pt x="31" y="0"/>
                    </a:lnTo>
                    <a:lnTo>
                      <a:pt x="0" y="4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9" name="Freeform 108"/>
              <p:cNvSpPr>
                <a:spLocks/>
              </p:cNvSpPr>
              <p:nvPr/>
            </p:nvSpPr>
            <p:spPr bwMode="auto">
              <a:xfrm>
                <a:off x="999" y="1502"/>
                <a:ext cx="11" cy="14"/>
              </a:xfrm>
              <a:custGeom>
                <a:avLst/>
                <a:gdLst>
                  <a:gd name="T0" fmla="*/ 5 w 11"/>
                  <a:gd name="T1" fmla="*/ 13 h 14"/>
                  <a:gd name="T2" fmla="*/ 5 w 11"/>
                  <a:gd name="T3" fmla="*/ 13 h 14"/>
                  <a:gd name="T4" fmla="*/ 4 w 11"/>
                  <a:gd name="T5" fmla="*/ 10 h 14"/>
                  <a:gd name="T6" fmla="*/ 0 w 11"/>
                  <a:gd name="T7" fmla="*/ 10 h 14"/>
                  <a:gd name="T8" fmla="*/ 0 w 11"/>
                  <a:gd name="T9" fmla="*/ 7 h 14"/>
                  <a:gd name="T10" fmla="*/ 3 w 11"/>
                  <a:gd name="T11" fmla="*/ 3 h 14"/>
                  <a:gd name="T12" fmla="*/ 5 w 11"/>
                  <a:gd name="T13" fmla="*/ 1 h 14"/>
                  <a:gd name="T14" fmla="*/ 9 w 11"/>
                  <a:gd name="T15" fmla="*/ 0 h 14"/>
                  <a:gd name="T16" fmla="*/ 9 w 11"/>
                  <a:gd name="T17" fmla="*/ 4 h 14"/>
                  <a:gd name="T18" fmla="*/ 10 w 11"/>
                  <a:gd name="T19" fmla="*/ 7 h 14"/>
                  <a:gd name="T20" fmla="*/ 5 w 11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4"/>
                  <a:gd name="T35" fmla="*/ 11 w 11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4">
                    <a:moveTo>
                      <a:pt x="5" y="13"/>
                    </a:moveTo>
                    <a:lnTo>
                      <a:pt x="5" y="13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10" y="7"/>
                    </a:lnTo>
                    <a:lnTo>
                      <a:pt x="5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0" name="Freeform 109"/>
              <p:cNvSpPr>
                <a:spLocks/>
              </p:cNvSpPr>
              <p:nvPr/>
            </p:nvSpPr>
            <p:spPr bwMode="auto">
              <a:xfrm>
                <a:off x="999" y="1502"/>
                <a:ext cx="11" cy="14"/>
              </a:xfrm>
              <a:custGeom>
                <a:avLst/>
                <a:gdLst>
                  <a:gd name="T0" fmla="*/ 5 w 11"/>
                  <a:gd name="T1" fmla="*/ 13 h 14"/>
                  <a:gd name="T2" fmla="*/ 4 w 11"/>
                  <a:gd name="T3" fmla="*/ 10 h 14"/>
                  <a:gd name="T4" fmla="*/ 0 w 11"/>
                  <a:gd name="T5" fmla="*/ 10 h 14"/>
                  <a:gd name="T6" fmla="*/ 0 w 11"/>
                  <a:gd name="T7" fmla="*/ 7 h 14"/>
                  <a:gd name="T8" fmla="*/ 3 w 11"/>
                  <a:gd name="T9" fmla="*/ 3 h 14"/>
                  <a:gd name="T10" fmla="*/ 5 w 11"/>
                  <a:gd name="T11" fmla="*/ 1 h 14"/>
                  <a:gd name="T12" fmla="*/ 9 w 11"/>
                  <a:gd name="T13" fmla="*/ 0 h 14"/>
                  <a:gd name="T14" fmla="*/ 9 w 11"/>
                  <a:gd name="T15" fmla="*/ 4 h 14"/>
                  <a:gd name="T16" fmla="*/ 10 w 11"/>
                  <a:gd name="T17" fmla="*/ 7 h 14"/>
                  <a:gd name="T18" fmla="*/ 5 w 11"/>
                  <a:gd name="T19" fmla="*/ 13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4"/>
                  <a:gd name="T32" fmla="*/ 11 w 11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4">
                    <a:moveTo>
                      <a:pt x="5" y="13"/>
                    </a:moveTo>
                    <a:lnTo>
                      <a:pt x="4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10" y="7"/>
                    </a:lnTo>
                    <a:lnTo>
                      <a:pt x="5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1" name="Freeform 110"/>
              <p:cNvSpPr>
                <a:spLocks/>
              </p:cNvSpPr>
              <p:nvPr/>
            </p:nvSpPr>
            <p:spPr bwMode="auto">
              <a:xfrm>
                <a:off x="999" y="1512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2 w 3"/>
                  <a:gd name="T5" fmla="*/ 2 h 4"/>
                  <a:gd name="T6" fmla="*/ 2 w 3"/>
                  <a:gd name="T7" fmla="*/ 3 h 4"/>
                  <a:gd name="T8" fmla="*/ 0 w 3"/>
                  <a:gd name="T9" fmla="*/ 2 h 4"/>
                  <a:gd name="T10" fmla="*/ 0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2" name="Freeform 111"/>
              <p:cNvSpPr>
                <a:spLocks/>
              </p:cNvSpPr>
              <p:nvPr/>
            </p:nvSpPr>
            <p:spPr bwMode="auto">
              <a:xfrm>
                <a:off x="999" y="1512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2 h 4"/>
                  <a:gd name="T4" fmla="*/ 2 w 3"/>
                  <a:gd name="T5" fmla="*/ 3 h 4"/>
                  <a:gd name="T6" fmla="*/ 0 w 3"/>
                  <a:gd name="T7" fmla="*/ 2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3" name="Freeform 112"/>
              <p:cNvSpPr>
                <a:spLocks/>
              </p:cNvSpPr>
              <p:nvPr/>
            </p:nvSpPr>
            <p:spPr bwMode="auto">
              <a:xfrm>
                <a:off x="997" y="1504"/>
                <a:ext cx="5" cy="3"/>
              </a:xfrm>
              <a:custGeom>
                <a:avLst/>
                <a:gdLst>
                  <a:gd name="T0" fmla="*/ 4 w 5"/>
                  <a:gd name="T1" fmla="*/ 0 h 3"/>
                  <a:gd name="T2" fmla="*/ 4 w 5"/>
                  <a:gd name="T3" fmla="*/ 0 h 3"/>
                  <a:gd name="T4" fmla="*/ 2 w 5"/>
                  <a:gd name="T5" fmla="*/ 1 h 3"/>
                  <a:gd name="T6" fmla="*/ 2 w 5"/>
                  <a:gd name="T7" fmla="*/ 2 h 3"/>
                  <a:gd name="T8" fmla="*/ 1 w 5"/>
                  <a:gd name="T9" fmla="*/ 2 h 3"/>
                  <a:gd name="T10" fmla="*/ 0 w 5"/>
                  <a:gd name="T11" fmla="*/ 1 h 3"/>
                  <a:gd name="T12" fmla="*/ 2 w 5"/>
                  <a:gd name="T13" fmla="*/ 1 h 3"/>
                  <a:gd name="T14" fmla="*/ 4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4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4" name="Freeform 113"/>
              <p:cNvSpPr>
                <a:spLocks/>
              </p:cNvSpPr>
              <p:nvPr/>
            </p:nvSpPr>
            <p:spPr bwMode="auto">
              <a:xfrm>
                <a:off x="997" y="1504"/>
                <a:ext cx="5" cy="3"/>
              </a:xfrm>
              <a:custGeom>
                <a:avLst/>
                <a:gdLst>
                  <a:gd name="T0" fmla="*/ 4 w 5"/>
                  <a:gd name="T1" fmla="*/ 0 h 3"/>
                  <a:gd name="T2" fmla="*/ 2 w 5"/>
                  <a:gd name="T3" fmla="*/ 1 h 3"/>
                  <a:gd name="T4" fmla="*/ 2 w 5"/>
                  <a:gd name="T5" fmla="*/ 2 h 3"/>
                  <a:gd name="T6" fmla="*/ 1 w 5"/>
                  <a:gd name="T7" fmla="*/ 2 h 3"/>
                  <a:gd name="T8" fmla="*/ 0 w 5"/>
                  <a:gd name="T9" fmla="*/ 1 h 3"/>
                  <a:gd name="T10" fmla="*/ 2 w 5"/>
                  <a:gd name="T11" fmla="*/ 1 h 3"/>
                  <a:gd name="T12" fmla="*/ 4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4" y="0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5" name="Freeform 114"/>
              <p:cNvSpPr>
                <a:spLocks/>
              </p:cNvSpPr>
              <p:nvPr/>
            </p:nvSpPr>
            <p:spPr bwMode="auto">
              <a:xfrm>
                <a:off x="1007" y="1502"/>
                <a:ext cx="9" cy="5"/>
              </a:xfrm>
              <a:custGeom>
                <a:avLst/>
                <a:gdLst>
                  <a:gd name="T0" fmla="*/ 5 w 9"/>
                  <a:gd name="T1" fmla="*/ 4 h 5"/>
                  <a:gd name="T2" fmla="*/ 3 w 9"/>
                  <a:gd name="T3" fmla="*/ 2 h 5"/>
                  <a:gd name="T4" fmla="*/ 0 w 9"/>
                  <a:gd name="T5" fmla="*/ 1 h 5"/>
                  <a:gd name="T6" fmla="*/ 3 w 9"/>
                  <a:gd name="T7" fmla="*/ 0 h 5"/>
                  <a:gd name="T8" fmla="*/ 7 w 9"/>
                  <a:gd name="T9" fmla="*/ 2 h 5"/>
                  <a:gd name="T10" fmla="*/ 8 w 9"/>
                  <a:gd name="T11" fmla="*/ 4 h 5"/>
                  <a:gd name="T12" fmla="*/ 5 w 9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5" y="4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6" name="Freeform 115"/>
              <p:cNvSpPr>
                <a:spLocks/>
              </p:cNvSpPr>
              <p:nvPr/>
            </p:nvSpPr>
            <p:spPr bwMode="auto">
              <a:xfrm>
                <a:off x="1007" y="1502"/>
                <a:ext cx="9" cy="5"/>
              </a:xfrm>
              <a:custGeom>
                <a:avLst/>
                <a:gdLst>
                  <a:gd name="T0" fmla="*/ 5 w 9"/>
                  <a:gd name="T1" fmla="*/ 4 h 5"/>
                  <a:gd name="T2" fmla="*/ 3 w 9"/>
                  <a:gd name="T3" fmla="*/ 2 h 5"/>
                  <a:gd name="T4" fmla="*/ 0 w 9"/>
                  <a:gd name="T5" fmla="*/ 1 h 5"/>
                  <a:gd name="T6" fmla="*/ 3 w 9"/>
                  <a:gd name="T7" fmla="*/ 0 h 5"/>
                  <a:gd name="T8" fmla="*/ 7 w 9"/>
                  <a:gd name="T9" fmla="*/ 2 h 5"/>
                  <a:gd name="T10" fmla="*/ 8 w 9"/>
                  <a:gd name="T11" fmla="*/ 4 h 5"/>
                  <a:gd name="T12" fmla="*/ 5 w 9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5" y="4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7" name="Freeform 116"/>
              <p:cNvSpPr>
                <a:spLocks/>
              </p:cNvSpPr>
              <p:nvPr/>
            </p:nvSpPr>
            <p:spPr bwMode="auto">
              <a:xfrm>
                <a:off x="1001" y="1502"/>
                <a:ext cx="79" cy="78"/>
              </a:xfrm>
              <a:custGeom>
                <a:avLst/>
                <a:gdLst>
                  <a:gd name="T0" fmla="*/ 11 w 79"/>
                  <a:gd name="T1" fmla="*/ 77 h 78"/>
                  <a:gd name="T2" fmla="*/ 11 w 79"/>
                  <a:gd name="T3" fmla="*/ 77 h 78"/>
                  <a:gd name="T4" fmla="*/ 4 w 79"/>
                  <a:gd name="T5" fmla="*/ 73 h 78"/>
                  <a:gd name="T6" fmla="*/ 4 w 79"/>
                  <a:gd name="T7" fmla="*/ 70 h 78"/>
                  <a:gd name="T8" fmla="*/ 2 w 79"/>
                  <a:gd name="T9" fmla="*/ 64 h 78"/>
                  <a:gd name="T10" fmla="*/ 0 w 79"/>
                  <a:gd name="T11" fmla="*/ 60 h 78"/>
                  <a:gd name="T12" fmla="*/ 4 w 79"/>
                  <a:gd name="T13" fmla="*/ 53 h 78"/>
                  <a:gd name="T14" fmla="*/ 2 w 79"/>
                  <a:gd name="T15" fmla="*/ 48 h 78"/>
                  <a:gd name="T16" fmla="*/ 6 w 79"/>
                  <a:gd name="T17" fmla="*/ 37 h 78"/>
                  <a:gd name="T18" fmla="*/ 4 w 79"/>
                  <a:gd name="T19" fmla="*/ 33 h 78"/>
                  <a:gd name="T20" fmla="*/ 6 w 79"/>
                  <a:gd name="T21" fmla="*/ 22 h 78"/>
                  <a:gd name="T22" fmla="*/ 6 w 79"/>
                  <a:gd name="T23" fmla="*/ 18 h 78"/>
                  <a:gd name="T24" fmla="*/ 7 w 79"/>
                  <a:gd name="T25" fmla="*/ 11 h 78"/>
                  <a:gd name="T26" fmla="*/ 13 w 79"/>
                  <a:gd name="T27" fmla="*/ 9 h 78"/>
                  <a:gd name="T28" fmla="*/ 23 w 79"/>
                  <a:gd name="T29" fmla="*/ 7 h 78"/>
                  <a:gd name="T30" fmla="*/ 29 w 79"/>
                  <a:gd name="T31" fmla="*/ 6 h 78"/>
                  <a:gd name="T32" fmla="*/ 38 w 79"/>
                  <a:gd name="T33" fmla="*/ 4 h 78"/>
                  <a:gd name="T34" fmla="*/ 47 w 79"/>
                  <a:gd name="T35" fmla="*/ 2 h 78"/>
                  <a:gd name="T36" fmla="*/ 53 w 79"/>
                  <a:gd name="T37" fmla="*/ 4 h 78"/>
                  <a:gd name="T38" fmla="*/ 63 w 79"/>
                  <a:gd name="T39" fmla="*/ 2 h 78"/>
                  <a:gd name="T40" fmla="*/ 69 w 79"/>
                  <a:gd name="T41" fmla="*/ 0 h 78"/>
                  <a:gd name="T42" fmla="*/ 74 w 79"/>
                  <a:gd name="T43" fmla="*/ 0 h 78"/>
                  <a:gd name="T44" fmla="*/ 74 w 79"/>
                  <a:gd name="T45" fmla="*/ 4 h 78"/>
                  <a:gd name="T46" fmla="*/ 76 w 79"/>
                  <a:gd name="T47" fmla="*/ 9 h 78"/>
                  <a:gd name="T48" fmla="*/ 78 w 79"/>
                  <a:gd name="T49" fmla="*/ 14 h 78"/>
                  <a:gd name="T50" fmla="*/ 74 w 79"/>
                  <a:gd name="T51" fmla="*/ 19 h 78"/>
                  <a:gd name="T52" fmla="*/ 69 w 79"/>
                  <a:gd name="T53" fmla="*/ 20 h 78"/>
                  <a:gd name="T54" fmla="*/ 65 w 79"/>
                  <a:gd name="T55" fmla="*/ 26 h 78"/>
                  <a:gd name="T56" fmla="*/ 61 w 79"/>
                  <a:gd name="T57" fmla="*/ 33 h 78"/>
                  <a:gd name="T58" fmla="*/ 57 w 79"/>
                  <a:gd name="T59" fmla="*/ 33 h 78"/>
                  <a:gd name="T60" fmla="*/ 53 w 79"/>
                  <a:gd name="T61" fmla="*/ 41 h 78"/>
                  <a:gd name="T62" fmla="*/ 49 w 79"/>
                  <a:gd name="T63" fmla="*/ 46 h 78"/>
                  <a:gd name="T64" fmla="*/ 46 w 79"/>
                  <a:gd name="T65" fmla="*/ 53 h 78"/>
                  <a:gd name="T66" fmla="*/ 38 w 79"/>
                  <a:gd name="T67" fmla="*/ 60 h 78"/>
                  <a:gd name="T68" fmla="*/ 33 w 79"/>
                  <a:gd name="T69" fmla="*/ 62 h 78"/>
                  <a:gd name="T70" fmla="*/ 29 w 79"/>
                  <a:gd name="T71" fmla="*/ 68 h 78"/>
                  <a:gd name="T72" fmla="*/ 25 w 79"/>
                  <a:gd name="T73" fmla="*/ 70 h 78"/>
                  <a:gd name="T74" fmla="*/ 15 w 79"/>
                  <a:gd name="T75" fmla="*/ 75 h 78"/>
                  <a:gd name="T76" fmla="*/ 11 w 79"/>
                  <a:gd name="T77" fmla="*/ 77 h 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9"/>
                  <a:gd name="T118" fmla="*/ 0 h 78"/>
                  <a:gd name="T119" fmla="*/ 79 w 79"/>
                  <a:gd name="T120" fmla="*/ 78 h 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9" h="78">
                    <a:moveTo>
                      <a:pt x="11" y="77"/>
                    </a:moveTo>
                    <a:lnTo>
                      <a:pt x="11" y="77"/>
                    </a:lnTo>
                    <a:lnTo>
                      <a:pt x="4" y="73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4" y="53"/>
                    </a:lnTo>
                    <a:lnTo>
                      <a:pt x="2" y="48"/>
                    </a:lnTo>
                    <a:lnTo>
                      <a:pt x="6" y="37"/>
                    </a:lnTo>
                    <a:lnTo>
                      <a:pt x="4" y="33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7" y="11"/>
                    </a:lnTo>
                    <a:lnTo>
                      <a:pt x="13" y="9"/>
                    </a:lnTo>
                    <a:lnTo>
                      <a:pt x="23" y="7"/>
                    </a:lnTo>
                    <a:lnTo>
                      <a:pt x="29" y="6"/>
                    </a:lnTo>
                    <a:lnTo>
                      <a:pt x="38" y="4"/>
                    </a:lnTo>
                    <a:lnTo>
                      <a:pt x="47" y="2"/>
                    </a:lnTo>
                    <a:lnTo>
                      <a:pt x="53" y="4"/>
                    </a:lnTo>
                    <a:lnTo>
                      <a:pt x="63" y="2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74" y="4"/>
                    </a:lnTo>
                    <a:lnTo>
                      <a:pt x="76" y="9"/>
                    </a:lnTo>
                    <a:lnTo>
                      <a:pt x="78" y="14"/>
                    </a:lnTo>
                    <a:lnTo>
                      <a:pt x="74" y="19"/>
                    </a:lnTo>
                    <a:lnTo>
                      <a:pt x="69" y="20"/>
                    </a:lnTo>
                    <a:lnTo>
                      <a:pt x="65" y="26"/>
                    </a:lnTo>
                    <a:lnTo>
                      <a:pt x="61" y="33"/>
                    </a:lnTo>
                    <a:lnTo>
                      <a:pt x="57" y="33"/>
                    </a:lnTo>
                    <a:lnTo>
                      <a:pt x="53" y="41"/>
                    </a:lnTo>
                    <a:lnTo>
                      <a:pt x="49" y="46"/>
                    </a:lnTo>
                    <a:lnTo>
                      <a:pt x="46" y="53"/>
                    </a:lnTo>
                    <a:lnTo>
                      <a:pt x="38" y="60"/>
                    </a:lnTo>
                    <a:lnTo>
                      <a:pt x="33" y="62"/>
                    </a:lnTo>
                    <a:lnTo>
                      <a:pt x="29" y="68"/>
                    </a:lnTo>
                    <a:lnTo>
                      <a:pt x="25" y="70"/>
                    </a:lnTo>
                    <a:lnTo>
                      <a:pt x="15" y="75"/>
                    </a:lnTo>
                    <a:lnTo>
                      <a:pt x="11" y="7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8" name="Freeform 117"/>
              <p:cNvSpPr>
                <a:spLocks/>
              </p:cNvSpPr>
              <p:nvPr/>
            </p:nvSpPr>
            <p:spPr bwMode="auto">
              <a:xfrm>
                <a:off x="1001" y="1502"/>
                <a:ext cx="79" cy="78"/>
              </a:xfrm>
              <a:custGeom>
                <a:avLst/>
                <a:gdLst>
                  <a:gd name="T0" fmla="*/ 11 w 79"/>
                  <a:gd name="T1" fmla="*/ 77 h 78"/>
                  <a:gd name="T2" fmla="*/ 4 w 79"/>
                  <a:gd name="T3" fmla="*/ 73 h 78"/>
                  <a:gd name="T4" fmla="*/ 4 w 79"/>
                  <a:gd name="T5" fmla="*/ 70 h 78"/>
                  <a:gd name="T6" fmla="*/ 2 w 79"/>
                  <a:gd name="T7" fmla="*/ 64 h 78"/>
                  <a:gd name="T8" fmla="*/ 0 w 79"/>
                  <a:gd name="T9" fmla="*/ 60 h 78"/>
                  <a:gd name="T10" fmla="*/ 4 w 79"/>
                  <a:gd name="T11" fmla="*/ 53 h 78"/>
                  <a:gd name="T12" fmla="*/ 2 w 79"/>
                  <a:gd name="T13" fmla="*/ 48 h 78"/>
                  <a:gd name="T14" fmla="*/ 6 w 79"/>
                  <a:gd name="T15" fmla="*/ 37 h 78"/>
                  <a:gd name="T16" fmla="*/ 4 w 79"/>
                  <a:gd name="T17" fmla="*/ 33 h 78"/>
                  <a:gd name="T18" fmla="*/ 6 w 79"/>
                  <a:gd name="T19" fmla="*/ 22 h 78"/>
                  <a:gd name="T20" fmla="*/ 6 w 79"/>
                  <a:gd name="T21" fmla="*/ 18 h 78"/>
                  <a:gd name="T22" fmla="*/ 7 w 79"/>
                  <a:gd name="T23" fmla="*/ 11 h 78"/>
                  <a:gd name="T24" fmla="*/ 13 w 79"/>
                  <a:gd name="T25" fmla="*/ 9 h 78"/>
                  <a:gd name="T26" fmla="*/ 23 w 79"/>
                  <a:gd name="T27" fmla="*/ 7 h 78"/>
                  <a:gd name="T28" fmla="*/ 29 w 79"/>
                  <a:gd name="T29" fmla="*/ 6 h 78"/>
                  <a:gd name="T30" fmla="*/ 38 w 79"/>
                  <a:gd name="T31" fmla="*/ 4 h 78"/>
                  <a:gd name="T32" fmla="*/ 47 w 79"/>
                  <a:gd name="T33" fmla="*/ 2 h 78"/>
                  <a:gd name="T34" fmla="*/ 53 w 79"/>
                  <a:gd name="T35" fmla="*/ 4 h 78"/>
                  <a:gd name="T36" fmla="*/ 63 w 79"/>
                  <a:gd name="T37" fmla="*/ 2 h 78"/>
                  <a:gd name="T38" fmla="*/ 69 w 79"/>
                  <a:gd name="T39" fmla="*/ 0 h 78"/>
                  <a:gd name="T40" fmla="*/ 74 w 79"/>
                  <a:gd name="T41" fmla="*/ 0 h 78"/>
                  <a:gd name="T42" fmla="*/ 74 w 79"/>
                  <a:gd name="T43" fmla="*/ 4 h 78"/>
                  <a:gd name="T44" fmla="*/ 76 w 79"/>
                  <a:gd name="T45" fmla="*/ 9 h 78"/>
                  <a:gd name="T46" fmla="*/ 78 w 79"/>
                  <a:gd name="T47" fmla="*/ 14 h 78"/>
                  <a:gd name="T48" fmla="*/ 74 w 79"/>
                  <a:gd name="T49" fmla="*/ 19 h 78"/>
                  <a:gd name="T50" fmla="*/ 69 w 79"/>
                  <a:gd name="T51" fmla="*/ 20 h 78"/>
                  <a:gd name="T52" fmla="*/ 65 w 79"/>
                  <a:gd name="T53" fmla="*/ 26 h 78"/>
                  <a:gd name="T54" fmla="*/ 61 w 79"/>
                  <a:gd name="T55" fmla="*/ 33 h 78"/>
                  <a:gd name="T56" fmla="*/ 57 w 79"/>
                  <a:gd name="T57" fmla="*/ 33 h 78"/>
                  <a:gd name="T58" fmla="*/ 53 w 79"/>
                  <a:gd name="T59" fmla="*/ 41 h 78"/>
                  <a:gd name="T60" fmla="*/ 49 w 79"/>
                  <a:gd name="T61" fmla="*/ 46 h 78"/>
                  <a:gd name="T62" fmla="*/ 46 w 79"/>
                  <a:gd name="T63" fmla="*/ 53 h 78"/>
                  <a:gd name="T64" fmla="*/ 38 w 79"/>
                  <a:gd name="T65" fmla="*/ 60 h 78"/>
                  <a:gd name="T66" fmla="*/ 33 w 79"/>
                  <a:gd name="T67" fmla="*/ 62 h 78"/>
                  <a:gd name="T68" fmla="*/ 29 w 79"/>
                  <a:gd name="T69" fmla="*/ 68 h 78"/>
                  <a:gd name="T70" fmla="*/ 25 w 79"/>
                  <a:gd name="T71" fmla="*/ 70 h 78"/>
                  <a:gd name="T72" fmla="*/ 15 w 79"/>
                  <a:gd name="T73" fmla="*/ 75 h 78"/>
                  <a:gd name="T74" fmla="*/ 11 w 79"/>
                  <a:gd name="T75" fmla="*/ 77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9"/>
                  <a:gd name="T115" fmla="*/ 0 h 78"/>
                  <a:gd name="T116" fmla="*/ 79 w 79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9" h="78">
                    <a:moveTo>
                      <a:pt x="11" y="77"/>
                    </a:moveTo>
                    <a:lnTo>
                      <a:pt x="4" y="73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4" y="53"/>
                    </a:lnTo>
                    <a:lnTo>
                      <a:pt x="2" y="48"/>
                    </a:lnTo>
                    <a:lnTo>
                      <a:pt x="6" y="37"/>
                    </a:lnTo>
                    <a:lnTo>
                      <a:pt x="4" y="33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7" y="11"/>
                    </a:lnTo>
                    <a:lnTo>
                      <a:pt x="13" y="9"/>
                    </a:lnTo>
                    <a:lnTo>
                      <a:pt x="23" y="7"/>
                    </a:lnTo>
                    <a:lnTo>
                      <a:pt x="29" y="6"/>
                    </a:lnTo>
                    <a:lnTo>
                      <a:pt x="38" y="4"/>
                    </a:lnTo>
                    <a:lnTo>
                      <a:pt x="47" y="2"/>
                    </a:lnTo>
                    <a:lnTo>
                      <a:pt x="53" y="4"/>
                    </a:lnTo>
                    <a:lnTo>
                      <a:pt x="63" y="2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74" y="4"/>
                    </a:lnTo>
                    <a:lnTo>
                      <a:pt x="76" y="9"/>
                    </a:lnTo>
                    <a:lnTo>
                      <a:pt x="78" y="14"/>
                    </a:lnTo>
                    <a:lnTo>
                      <a:pt x="74" y="19"/>
                    </a:lnTo>
                    <a:lnTo>
                      <a:pt x="69" y="20"/>
                    </a:lnTo>
                    <a:lnTo>
                      <a:pt x="65" y="26"/>
                    </a:lnTo>
                    <a:lnTo>
                      <a:pt x="61" y="33"/>
                    </a:lnTo>
                    <a:lnTo>
                      <a:pt x="57" y="33"/>
                    </a:lnTo>
                    <a:lnTo>
                      <a:pt x="53" y="41"/>
                    </a:lnTo>
                    <a:lnTo>
                      <a:pt x="49" y="46"/>
                    </a:lnTo>
                    <a:lnTo>
                      <a:pt x="46" y="53"/>
                    </a:lnTo>
                    <a:lnTo>
                      <a:pt x="38" y="60"/>
                    </a:lnTo>
                    <a:lnTo>
                      <a:pt x="33" y="62"/>
                    </a:lnTo>
                    <a:lnTo>
                      <a:pt x="29" y="68"/>
                    </a:lnTo>
                    <a:lnTo>
                      <a:pt x="25" y="70"/>
                    </a:lnTo>
                    <a:lnTo>
                      <a:pt x="15" y="75"/>
                    </a:lnTo>
                    <a:lnTo>
                      <a:pt x="11" y="7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9" name="Freeform 118"/>
              <p:cNvSpPr>
                <a:spLocks/>
              </p:cNvSpPr>
              <p:nvPr/>
            </p:nvSpPr>
            <p:spPr bwMode="auto">
              <a:xfrm>
                <a:off x="1003" y="1571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0 w 5"/>
                  <a:gd name="T3" fmla="*/ 0 h 11"/>
                  <a:gd name="T4" fmla="*/ 1 w 5"/>
                  <a:gd name="T5" fmla="*/ 4 h 11"/>
                  <a:gd name="T6" fmla="*/ 1 w 5"/>
                  <a:gd name="T7" fmla="*/ 6 h 11"/>
                  <a:gd name="T8" fmla="*/ 4 w 5"/>
                  <a:gd name="T9" fmla="*/ 9 h 11"/>
                  <a:gd name="T10" fmla="*/ 2 w 5"/>
                  <a:gd name="T11" fmla="*/ 10 h 11"/>
                  <a:gd name="T12" fmla="*/ 1 w 5"/>
                  <a:gd name="T13" fmla="*/ 6 h 11"/>
                  <a:gd name="T14" fmla="*/ 1 w 5"/>
                  <a:gd name="T15" fmla="*/ 4 h 11"/>
                  <a:gd name="T16" fmla="*/ 0 w 5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1"/>
                  <a:gd name="T29" fmla="*/ 5 w 5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1">
                    <a:moveTo>
                      <a:pt x="0" y="0"/>
                    </a:moveTo>
                    <a:lnTo>
                      <a:pt x="0" y="0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0" name="Freeform 119"/>
              <p:cNvSpPr>
                <a:spLocks/>
              </p:cNvSpPr>
              <p:nvPr/>
            </p:nvSpPr>
            <p:spPr bwMode="auto">
              <a:xfrm>
                <a:off x="1003" y="1571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1 w 5"/>
                  <a:gd name="T3" fmla="*/ 4 h 11"/>
                  <a:gd name="T4" fmla="*/ 1 w 5"/>
                  <a:gd name="T5" fmla="*/ 6 h 11"/>
                  <a:gd name="T6" fmla="*/ 4 w 5"/>
                  <a:gd name="T7" fmla="*/ 9 h 11"/>
                  <a:gd name="T8" fmla="*/ 2 w 5"/>
                  <a:gd name="T9" fmla="*/ 10 h 11"/>
                  <a:gd name="T10" fmla="*/ 1 w 5"/>
                  <a:gd name="T11" fmla="*/ 6 h 11"/>
                  <a:gd name="T12" fmla="*/ 1 w 5"/>
                  <a:gd name="T13" fmla="*/ 4 h 11"/>
                  <a:gd name="T14" fmla="*/ 0 w 5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1"/>
                  <a:gd name="T26" fmla="*/ 5 w 5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1">
                    <a:moveTo>
                      <a:pt x="0" y="0"/>
                    </a:moveTo>
                    <a:lnTo>
                      <a:pt x="1" y="4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1" name="Freeform 120"/>
              <p:cNvSpPr>
                <a:spLocks/>
              </p:cNvSpPr>
              <p:nvPr/>
            </p:nvSpPr>
            <p:spPr bwMode="auto">
              <a:xfrm>
                <a:off x="1001" y="1514"/>
                <a:ext cx="5" cy="52"/>
              </a:xfrm>
              <a:custGeom>
                <a:avLst/>
                <a:gdLst>
                  <a:gd name="T0" fmla="*/ 4 w 5"/>
                  <a:gd name="T1" fmla="*/ 6 h 52"/>
                  <a:gd name="T2" fmla="*/ 4 w 5"/>
                  <a:gd name="T3" fmla="*/ 6 h 52"/>
                  <a:gd name="T4" fmla="*/ 2 w 5"/>
                  <a:gd name="T5" fmla="*/ 11 h 52"/>
                  <a:gd name="T6" fmla="*/ 2 w 5"/>
                  <a:gd name="T7" fmla="*/ 21 h 52"/>
                  <a:gd name="T8" fmla="*/ 2 w 5"/>
                  <a:gd name="T9" fmla="*/ 25 h 52"/>
                  <a:gd name="T10" fmla="*/ 1 w 5"/>
                  <a:gd name="T11" fmla="*/ 36 h 52"/>
                  <a:gd name="T12" fmla="*/ 2 w 5"/>
                  <a:gd name="T13" fmla="*/ 40 h 52"/>
                  <a:gd name="T14" fmla="*/ 3 w 5"/>
                  <a:gd name="T15" fmla="*/ 51 h 52"/>
                  <a:gd name="T16" fmla="*/ 1 w 5"/>
                  <a:gd name="T17" fmla="*/ 51 h 52"/>
                  <a:gd name="T18" fmla="*/ 0 w 5"/>
                  <a:gd name="T19" fmla="*/ 47 h 52"/>
                  <a:gd name="T20" fmla="*/ 2 w 5"/>
                  <a:gd name="T21" fmla="*/ 40 h 52"/>
                  <a:gd name="T22" fmla="*/ 1 w 5"/>
                  <a:gd name="T23" fmla="*/ 36 h 52"/>
                  <a:gd name="T24" fmla="*/ 0 w 5"/>
                  <a:gd name="T25" fmla="*/ 27 h 52"/>
                  <a:gd name="T26" fmla="*/ 2 w 5"/>
                  <a:gd name="T27" fmla="*/ 21 h 52"/>
                  <a:gd name="T28" fmla="*/ 2 w 5"/>
                  <a:gd name="T29" fmla="*/ 11 h 52"/>
                  <a:gd name="T30" fmla="*/ 2 w 5"/>
                  <a:gd name="T31" fmla="*/ 6 h 52"/>
                  <a:gd name="T32" fmla="*/ 3 w 5"/>
                  <a:gd name="T33" fmla="*/ 0 h 52"/>
                  <a:gd name="T34" fmla="*/ 4 w 5"/>
                  <a:gd name="T35" fmla="*/ 6 h 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52"/>
                  <a:gd name="T56" fmla="*/ 5 w 5"/>
                  <a:gd name="T57" fmla="*/ 52 h 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52">
                    <a:moveTo>
                      <a:pt x="4" y="6"/>
                    </a:moveTo>
                    <a:lnTo>
                      <a:pt x="4" y="6"/>
                    </a:lnTo>
                    <a:lnTo>
                      <a:pt x="2" y="11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2" y="40"/>
                    </a:lnTo>
                    <a:lnTo>
                      <a:pt x="3" y="51"/>
                    </a:lnTo>
                    <a:lnTo>
                      <a:pt x="1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1" y="36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2" y="11"/>
                    </a:lnTo>
                    <a:lnTo>
                      <a:pt x="2" y="6"/>
                    </a:lnTo>
                    <a:lnTo>
                      <a:pt x="3" y="0"/>
                    </a:lnTo>
                    <a:lnTo>
                      <a:pt x="4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2" name="Freeform 121"/>
              <p:cNvSpPr>
                <a:spLocks/>
              </p:cNvSpPr>
              <p:nvPr/>
            </p:nvSpPr>
            <p:spPr bwMode="auto">
              <a:xfrm>
                <a:off x="1001" y="1514"/>
                <a:ext cx="5" cy="52"/>
              </a:xfrm>
              <a:custGeom>
                <a:avLst/>
                <a:gdLst>
                  <a:gd name="T0" fmla="*/ 4 w 5"/>
                  <a:gd name="T1" fmla="*/ 6 h 52"/>
                  <a:gd name="T2" fmla="*/ 2 w 5"/>
                  <a:gd name="T3" fmla="*/ 11 h 52"/>
                  <a:gd name="T4" fmla="*/ 2 w 5"/>
                  <a:gd name="T5" fmla="*/ 21 h 52"/>
                  <a:gd name="T6" fmla="*/ 2 w 5"/>
                  <a:gd name="T7" fmla="*/ 25 h 52"/>
                  <a:gd name="T8" fmla="*/ 1 w 5"/>
                  <a:gd name="T9" fmla="*/ 36 h 52"/>
                  <a:gd name="T10" fmla="*/ 2 w 5"/>
                  <a:gd name="T11" fmla="*/ 40 h 52"/>
                  <a:gd name="T12" fmla="*/ 3 w 5"/>
                  <a:gd name="T13" fmla="*/ 51 h 52"/>
                  <a:gd name="T14" fmla="*/ 1 w 5"/>
                  <a:gd name="T15" fmla="*/ 51 h 52"/>
                  <a:gd name="T16" fmla="*/ 0 w 5"/>
                  <a:gd name="T17" fmla="*/ 47 h 52"/>
                  <a:gd name="T18" fmla="*/ 2 w 5"/>
                  <a:gd name="T19" fmla="*/ 40 h 52"/>
                  <a:gd name="T20" fmla="*/ 1 w 5"/>
                  <a:gd name="T21" fmla="*/ 36 h 52"/>
                  <a:gd name="T22" fmla="*/ 0 w 5"/>
                  <a:gd name="T23" fmla="*/ 27 h 52"/>
                  <a:gd name="T24" fmla="*/ 2 w 5"/>
                  <a:gd name="T25" fmla="*/ 21 h 52"/>
                  <a:gd name="T26" fmla="*/ 2 w 5"/>
                  <a:gd name="T27" fmla="*/ 11 h 52"/>
                  <a:gd name="T28" fmla="*/ 2 w 5"/>
                  <a:gd name="T29" fmla="*/ 6 h 52"/>
                  <a:gd name="T30" fmla="*/ 3 w 5"/>
                  <a:gd name="T31" fmla="*/ 0 h 52"/>
                  <a:gd name="T32" fmla="*/ 4 w 5"/>
                  <a:gd name="T33" fmla="*/ 6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52"/>
                  <a:gd name="T53" fmla="*/ 5 w 5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52">
                    <a:moveTo>
                      <a:pt x="4" y="6"/>
                    </a:moveTo>
                    <a:lnTo>
                      <a:pt x="2" y="11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2" y="40"/>
                    </a:lnTo>
                    <a:lnTo>
                      <a:pt x="3" y="51"/>
                    </a:lnTo>
                    <a:lnTo>
                      <a:pt x="1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1" y="36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2" y="11"/>
                    </a:lnTo>
                    <a:lnTo>
                      <a:pt x="2" y="6"/>
                    </a:lnTo>
                    <a:lnTo>
                      <a:pt x="3" y="0"/>
                    </a:lnTo>
                    <a:lnTo>
                      <a:pt x="4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3" name="Freeform 122"/>
              <p:cNvSpPr>
                <a:spLocks/>
              </p:cNvSpPr>
              <p:nvPr/>
            </p:nvSpPr>
            <p:spPr bwMode="auto">
              <a:xfrm>
                <a:off x="1009" y="151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3 h 4"/>
                  <a:gd name="T6" fmla="*/ 0 w 1"/>
                  <a:gd name="T7" fmla="*/ 1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4" name="Freeform 123"/>
              <p:cNvSpPr>
                <a:spLocks/>
              </p:cNvSpPr>
              <p:nvPr/>
            </p:nvSpPr>
            <p:spPr bwMode="auto">
              <a:xfrm>
                <a:off x="1009" y="151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3 h 4"/>
                  <a:gd name="T4" fmla="*/ 0 w 1"/>
                  <a:gd name="T5" fmla="*/ 1 h 4"/>
                  <a:gd name="T6" fmla="*/ 0 w 1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0" y="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5" name="Freeform 124"/>
              <p:cNvSpPr>
                <a:spLocks/>
              </p:cNvSpPr>
              <p:nvPr/>
            </p:nvSpPr>
            <p:spPr bwMode="auto">
              <a:xfrm>
                <a:off x="1009" y="1502"/>
                <a:ext cx="55" cy="7"/>
              </a:xfrm>
              <a:custGeom>
                <a:avLst/>
                <a:gdLst>
                  <a:gd name="T0" fmla="*/ 54 w 55"/>
                  <a:gd name="T1" fmla="*/ 1 h 7"/>
                  <a:gd name="T2" fmla="*/ 54 w 55"/>
                  <a:gd name="T3" fmla="*/ 1 h 7"/>
                  <a:gd name="T4" fmla="*/ 44 w 55"/>
                  <a:gd name="T5" fmla="*/ 2 h 7"/>
                  <a:gd name="T6" fmla="*/ 41 w 55"/>
                  <a:gd name="T7" fmla="*/ 3 h 7"/>
                  <a:gd name="T8" fmla="*/ 30 w 55"/>
                  <a:gd name="T9" fmla="*/ 2 h 7"/>
                  <a:gd name="T10" fmla="*/ 21 w 55"/>
                  <a:gd name="T11" fmla="*/ 3 h 7"/>
                  <a:gd name="T12" fmla="*/ 15 w 55"/>
                  <a:gd name="T13" fmla="*/ 4 h 7"/>
                  <a:gd name="T14" fmla="*/ 5 w 55"/>
                  <a:gd name="T15" fmla="*/ 5 h 7"/>
                  <a:gd name="T16" fmla="*/ 0 w 55"/>
                  <a:gd name="T17" fmla="*/ 6 h 7"/>
                  <a:gd name="T18" fmla="*/ 5 w 55"/>
                  <a:gd name="T19" fmla="*/ 5 h 7"/>
                  <a:gd name="T20" fmla="*/ 13 w 55"/>
                  <a:gd name="T21" fmla="*/ 1 h 7"/>
                  <a:gd name="T22" fmla="*/ 21 w 55"/>
                  <a:gd name="T23" fmla="*/ 3 h 7"/>
                  <a:gd name="T24" fmla="*/ 30 w 55"/>
                  <a:gd name="T25" fmla="*/ 2 h 7"/>
                  <a:gd name="T26" fmla="*/ 39 w 55"/>
                  <a:gd name="T27" fmla="*/ 1 h 7"/>
                  <a:gd name="T28" fmla="*/ 44 w 55"/>
                  <a:gd name="T29" fmla="*/ 0 h 7"/>
                  <a:gd name="T30" fmla="*/ 54 w 55"/>
                  <a:gd name="T31" fmla="*/ 1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7"/>
                  <a:gd name="T50" fmla="*/ 55 w 55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7">
                    <a:moveTo>
                      <a:pt x="54" y="1"/>
                    </a:moveTo>
                    <a:lnTo>
                      <a:pt x="54" y="1"/>
                    </a:lnTo>
                    <a:lnTo>
                      <a:pt x="44" y="2"/>
                    </a:lnTo>
                    <a:lnTo>
                      <a:pt x="41" y="3"/>
                    </a:lnTo>
                    <a:lnTo>
                      <a:pt x="30" y="2"/>
                    </a:lnTo>
                    <a:lnTo>
                      <a:pt x="21" y="3"/>
                    </a:lnTo>
                    <a:lnTo>
                      <a:pt x="15" y="4"/>
                    </a:lnTo>
                    <a:lnTo>
                      <a:pt x="5" y="5"/>
                    </a:lnTo>
                    <a:lnTo>
                      <a:pt x="0" y="6"/>
                    </a:lnTo>
                    <a:lnTo>
                      <a:pt x="5" y="5"/>
                    </a:lnTo>
                    <a:lnTo>
                      <a:pt x="13" y="1"/>
                    </a:lnTo>
                    <a:lnTo>
                      <a:pt x="21" y="3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4" y="0"/>
                    </a:lnTo>
                    <a:lnTo>
                      <a:pt x="54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6" name="Freeform 125"/>
              <p:cNvSpPr>
                <a:spLocks/>
              </p:cNvSpPr>
              <p:nvPr/>
            </p:nvSpPr>
            <p:spPr bwMode="auto">
              <a:xfrm>
                <a:off x="1009" y="1502"/>
                <a:ext cx="55" cy="7"/>
              </a:xfrm>
              <a:custGeom>
                <a:avLst/>
                <a:gdLst>
                  <a:gd name="T0" fmla="*/ 54 w 55"/>
                  <a:gd name="T1" fmla="*/ 1 h 7"/>
                  <a:gd name="T2" fmla="*/ 44 w 55"/>
                  <a:gd name="T3" fmla="*/ 2 h 7"/>
                  <a:gd name="T4" fmla="*/ 41 w 55"/>
                  <a:gd name="T5" fmla="*/ 3 h 7"/>
                  <a:gd name="T6" fmla="*/ 30 w 55"/>
                  <a:gd name="T7" fmla="*/ 2 h 7"/>
                  <a:gd name="T8" fmla="*/ 21 w 55"/>
                  <a:gd name="T9" fmla="*/ 3 h 7"/>
                  <a:gd name="T10" fmla="*/ 15 w 55"/>
                  <a:gd name="T11" fmla="*/ 4 h 7"/>
                  <a:gd name="T12" fmla="*/ 5 w 55"/>
                  <a:gd name="T13" fmla="*/ 5 h 7"/>
                  <a:gd name="T14" fmla="*/ 0 w 55"/>
                  <a:gd name="T15" fmla="*/ 6 h 7"/>
                  <a:gd name="T16" fmla="*/ 5 w 55"/>
                  <a:gd name="T17" fmla="*/ 5 h 7"/>
                  <a:gd name="T18" fmla="*/ 13 w 55"/>
                  <a:gd name="T19" fmla="*/ 1 h 7"/>
                  <a:gd name="T20" fmla="*/ 21 w 55"/>
                  <a:gd name="T21" fmla="*/ 3 h 7"/>
                  <a:gd name="T22" fmla="*/ 30 w 55"/>
                  <a:gd name="T23" fmla="*/ 2 h 7"/>
                  <a:gd name="T24" fmla="*/ 39 w 55"/>
                  <a:gd name="T25" fmla="*/ 1 h 7"/>
                  <a:gd name="T26" fmla="*/ 44 w 55"/>
                  <a:gd name="T27" fmla="*/ 0 h 7"/>
                  <a:gd name="T28" fmla="*/ 54 w 55"/>
                  <a:gd name="T29" fmla="*/ 1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7"/>
                  <a:gd name="T47" fmla="*/ 55 w 55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7">
                    <a:moveTo>
                      <a:pt x="54" y="1"/>
                    </a:moveTo>
                    <a:lnTo>
                      <a:pt x="44" y="2"/>
                    </a:lnTo>
                    <a:lnTo>
                      <a:pt x="41" y="3"/>
                    </a:lnTo>
                    <a:lnTo>
                      <a:pt x="30" y="2"/>
                    </a:lnTo>
                    <a:lnTo>
                      <a:pt x="21" y="3"/>
                    </a:lnTo>
                    <a:lnTo>
                      <a:pt x="15" y="4"/>
                    </a:lnTo>
                    <a:lnTo>
                      <a:pt x="5" y="5"/>
                    </a:lnTo>
                    <a:lnTo>
                      <a:pt x="0" y="6"/>
                    </a:lnTo>
                    <a:lnTo>
                      <a:pt x="5" y="5"/>
                    </a:lnTo>
                    <a:lnTo>
                      <a:pt x="13" y="1"/>
                    </a:lnTo>
                    <a:lnTo>
                      <a:pt x="21" y="3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4" y="0"/>
                    </a:lnTo>
                    <a:lnTo>
                      <a:pt x="54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7" name="Freeform 126"/>
              <p:cNvSpPr>
                <a:spLocks/>
              </p:cNvSpPr>
              <p:nvPr/>
            </p:nvSpPr>
            <p:spPr bwMode="auto">
              <a:xfrm>
                <a:off x="1069" y="1502"/>
                <a:ext cx="15" cy="5"/>
              </a:xfrm>
              <a:custGeom>
                <a:avLst/>
                <a:gdLst>
                  <a:gd name="T0" fmla="*/ 10 w 15"/>
                  <a:gd name="T1" fmla="*/ 4 h 5"/>
                  <a:gd name="T2" fmla="*/ 10 w 15"/>
                  <a:gd name="T3" fmla="*/ 4 h 5"/>
                  <a:gd name="T4" fmla="*/ 8 w 15"/>
                  <a:gd name="T5" fmla="*/ 2 h 5"/>
                  <a:gd name="T6" fmla="*/ 6 w 15"/>
                  <a:gd name="T7" fmla="*/ 2 h 5"/>
                  <a:gd name="T8" fmla="*/ 4 w 15"/>
                  <a:gd name="T9" fmla="*/ 0 h 5"/>
                  <a:gd name="T10" fmla="*/ 0 w 15"/>
                  <a:gd name="T11" fmla="*/ 1 h 5"/>
                  <a:gd name="T12" fmla="*/ 4 w 15"/>
                  <a:gd name="T13" fmla="*/ 0 h 5"/>
                  <a:gd name="T14" fmla="*/ 8 w 15"/>
                  <a:gd name="T15" fmla="*/ 0 h 5"/>
                  <a:gd name="T16" fmla="*/ 8 w 15"/>
                  <a:gd name="T17" fmla="*/ 2 h 5"/>
                  <a:gd name="T18" fmla="*/ 13 w 15"/>
                  <a:gd name="T19" fmla="*/ 1 h 5"/>
                  <a:gd name="T20" fmla="*/ 14 w 15"/>
                  <a:gd name="T21" fmla="*/ 3 h 5"/>
                  <a:gd name="T22" fmla="*/ 10 w 15"/>
                  <a:gd name="T23" fmla="*/ 4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5"/>
                  <a:gd name="T38" fmla="*/ 15 w 1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5">
                    <a:moveTo>
                      <a:pt x="10" y="4"/>
                    </a:moveTo>
                    <a:lnTo>
                      <a:pt x="10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0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8" name="Freeform 127"/>
              <p:cNvSpPr>
                <a:spLocks/>
              </p:cNvSpPr>
              <p:nvPr/>
            </p:nvSpPr>
            <p:spPr bwMode="auto">
              <a:xfrm>
                <a:off x="1069" y="1502"/>
                <a:ext cx="15" cy="5"/>
              </a:xfrm>
              <a:custGeom>
                <a:avLst/>
                <a:gdLst>
                  <a:gd name="T0" fmla="*/ 10 w 15"/>
                  <a:gd name="T1" fmla="*/ 4 h 5"/>
                  <a:gd name="T2" fmla="*/ 8 w 15"/>
                  <a:gd name="T3" fmla="*/ 2 h 5"/>
                  <a:gd name="T4" fmla="*/ 6 w 15"/>
                  <a:gd name="T5" fmla="*/ 2 h 5"/>
                  <a:gd name="T6" fmla="*/ 4 w 15"/>
                  <a:gd name="T7" fmla="*/ 0 h 5"/>
                  <a:gd name="T8" fmla="*/ 0 w 15"/>
                  <a:gd name="T9" fmla="*/ 1 h 5"/>
                  <a:gd name="T10" fmla="*/ 4 w 15"/>
                  <a:gd name="T11" fmla="*/ 0 h 5"/>
                  <a:gd name="T12" fmla="*/ 8 w 15"/>
                  <a:gd name="T13" fmla="*/ 0 h 5"/>
                  <a:gd name="T14" fmla="*/ 8 w 15"/>
                  <a:gd name="T15" fmla="*/ 2 h 5"/>
                  <a:gd name="T16" fmla="*/ 13 w 15"/>
                  <a:gd name="T17" fmla="*/ 1 h 5"/>
                  <a:gd name="T18" fmla="*/ 14 w 15"/>
                  <a:gd name="T19" fmla="*/ 3 h 5"/>
                  <a:gd name="T20" fmla="*/ 10 w 15"/>
                  <a:gd name="T21" fmla="*/ 4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5"/>
                  <a:gd name="T35" fmla="*/ 15 w 1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5">
                    <a:moveTo>
                      <a:pt x="10" y="4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0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9" name="Freeform 128"/>
              <p:cNvSpPr>
                <a:spLocks/>
              </p:cNvSpPr>
              <p:nvPr/>
            </p:nvSpPr>
            <p:spPr bwMode="auto">
              <a:xfrm>
                <a:off x="1013" y="1510"/>
                <a:ext cx="71" cy="70"/>
              </a:xfrm>
              <a:custGeom>
                <a:avLst/>
                <a:gdLst>
                  <a:gd name="T0" fmla="*/ 0 w 71"/>
                  <a:gd name="T1" fmla="*/ 69 h 70"/>
                  <a:gd name="T2" fmla="*/ 0 w 71"/>
                  <a:gd name="T3" fmla="*/ 69 h 70"/>
                  <a:gd name="T4" fmla="*/ 2 w 71"/>
                  <a:gd name="T5" fmla="*/ 63 h 70"/>
                  <a:gd name="T6" fmla="*/ 14 w 71"/>
                  <a:gd name="T7" fmla="*/ 62 h 70"/>
                  <a:gd name="T8" fmla="*/ 18 w 71"/>
                  <a:gd name="T9" fmla="*/ 60 h 70"/>
                  <a:gd name="T10" fmla="*/ 21 w 71"/>
                  <a:gd name="T11" fmla="*/ 54 h 70"/>
                  <a:gd name="T12" fmla="*/ 25 w 71"/>
                  <a:gd name="T13" fmla="*/ 47 h 70"/>
                  <a:gd name="T14" fmla="*/ 34 w 71"/>
                  <a:gd name="T15" fmla="*/ 45 h 70"/>
                  <a:gd name="T16" fmla="*/ 38 w 71"/>
                  <a:gd name="T17" fmla="*/ 39 h 70"/>
                  <a:gd name="T18" fmla="*/ 41 w 71"/>
                  <a:gd name="T19" fmla="*/ 33 h 70"/>
                  <a:gd name="T20" fmla="*/ 45 w 71"/>
                  <a:gd name="T21" fmla="*/ 26 h 70"/>
                  <a:gd name="T22" fmla="*/ 50 w 71"/>
                  <a:gd name="T23" fmla="*/ 20 h 70"/>
                  <a:gd name="T24" fmla="*/ 53 w 71"/>
                  <a:gd name="T25" fmla="*/ 18 h 70"/>
                  <a:gd name="T26" fmla="*/ 57 w 71"/>
                  <a:gd name="T27" fmla="*/ 13 h 70"/>
                  <a:gd name="T28" fmla="*/ 61 w 71"/>
                  <a:gd name="T29" fmla="*/ 8 h 70"/>
                  <a:gd name="T30" fmla="*/ 64 w 71"/>
                  <a:gd name="T31" fmla="*/ 2 h 70"/>
                  <a:gd name="T32" fmla="*/ 70 w 71"/>
                  <a:gd name="T33" fmla="*/ 0 h 70"/>
                  <a:gd name="T34" fmla="*/ 66 w 71"/>
                  <a:gd name="T35" fmla="*/ 6 h 70"/>
                  <a:gd name="T36" fmla="*/ 63 w 71"/>
                  <a:gd name="T37" fmla="*/ 11 h 70"/>
                  <a:gd name="T38" fmla="*/ 57 w 71"/>
                  <a:gd name="T39" fmla="*/ 13 h 70"/>
                  <a:gd name="T40" fmla="*/ 59 w 71"/>
                  <a:gd name="T41" fmla="*/ 18 h 70"/>
                  <a:gd name="T42" fmla="*/ 55 w 71"/>
                  <a:gd name="T43" fmla="*/ 24 h 70"/>
                  <a:gd name="T44" fmla="*/ 45 w 71"/>
                  <a:gd name="T45" fmla="*/ 31 h 70"/>
                  <a:gd name="T46" fmla="*/ 43 w 71"/>
                  <a:gd name="T47" fmla="*/ 37 h 70"/>
                  <a:gd name="T48" fmla="*/ 38 w 71"/>
                  <a:gd name="T49" fmla="*/ 39 h 70"/>
                  <a:gd name="T50" fmla="*/ 34 w 71"/>
                  <a:gd name="T51" fmla="*/ 45 h 70"/>
                  <a:gd name="T52" fmla="*/ 30 w 71"/>
                  <a:gd name="T53" fmla="*/ 51 h 70"/>
                  <a:gd name="T54" fmla="*/ 21 w 71"/>
                  <a:gd name="T55" fmla="*/ 54 h 70"/>
                  <a:gd name="T56" fmla="*/ 18 w 71"/>
                  <a:gd name="T57" fmla="*/ 60 h 70"/>
                  <a:gd name="T58" fmla="*/ 14 w 71"/>
                  <a:gd name="T59" fmla="*/ 65 h 70"/>
                  <a:gd name="T60" fmla="*/ 4 w 71"/>
                  <a:gd name="T61" fmla="*/ 67 h 70"/>
                  <a:gd name="T62" fmla="*/ 0 w 71"/>
                  <a:gd name="T63" fmla="*/ 69 h 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1"/>
                  <a:gd name="T97" fmla="*/ 0 h 70"/>
                  <a:gd name="T98" fmla="*/ 71 w 71"/>
                  <a:gd name="T99" fmla="*/ 70 h 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1" h="70">
                    <a:moveTo>
                      <a:pt x="0" y="69"/>
                    </a:moveTo>
                    <a:lnTo>
                      <a:pt x="0" y="69"/>
                    </a:lnTo>
                    <a:lnTo>
                      <a:pt x="2" y="63"/>
                    </a:lnTo>
                    <a:lnTo>
                      <a:pt x="14" y="62"/>
                    </a:lnTo>
                    <a:lnTo>
                      <a:pt x="18" y="60"/>
                    </a:lnTo>
                    <a:lnTo>
                      <a:pt x="21" y="54"/>
                    </a:lnTo>
                    <a:lnTo>
                      <a:pt x="25" y="47"/>
                    </a:lnTo>
                    <a:lnTo>
                      <a:pt x="34" y="45"/>
                    </a:lnTo>
                    <a:lnTo>
                      <a:pt x="38" y="39"/>
                    </a:lnTo>
                    <a:lnTo>
                      <a:pt x="41" y="33"/>
                    </a:lnTo>
                    <a:lnTo>
                      <a:pt x="45" y="26"/>
                    </a:lnTo>
                    <a:lnTo>
                      <a:pt x="50" y="20"/>
                    </a:lnTo>
                    <a:lnTo>
                      <a:pt x="53" y="18"/>
                    </a:lnTo>
                    <a:lnTo>
                      <a:pt x="57" y="13"/>
                    </a:lnTo>
                    <a:lnTo>
                      <a:pt x="61" y="8"/>
                    </a:lnTo>
                    <a:lnTo>
                      <a:pt x="64" y="2"/>
                    </a:lnTo>
                    <a:lnTo>
                      <a:pt x="70" y="0"/>
                    </a:lnTo>
                    <a:lnTo>
                      <a:pt x="66" y="6"/>
                    </a:lnTo>
                    <a:lnTo>
                      <a:pt x="63" y="11"/>
                    </a:lnTo>
                    <a:lnTo>
                      <a:pt x="57" y="13"/>
                    </a:lnTo>
                    <a:lnTo>
                      <a:pt x="59" y="18"/>
                    </a:lnTo>
                    <a:lnTo>
                      <a:pt x="55" y="24"/>
                    </a:lnTo>
                    <a:lnTo>
                      <a:pt x="45" y="31"/>
                    </a:lnTo>
                    <a:lnTo>
                      <a:pt x="43" y="37"/>
                    </a:lnTo>
                    <a:lnTo>
                      <a:pt x="38" y="39"/>
                    </a:lnTo>
                    <a:lnTo>
                      <a:pt x="34" y="45"/>
                    </a:lnTo>
                    <a:lnTo>
                      <a:pt x="30" y="51"/>
                    </a:lnTo>
                    <a:lnTo>
                      <a:pt x="21" y="54"/>
                    </a:lnTo>
                    <a:lnTo>
                      <a:pt x="18" y="60"/>
                    </a:lnTo>
                    <a:lnTo>
                      <a:pt x="14" y="65"/>
                    </a:lnTo>
                    <a:lnTo>
                      <a:pt x="4" y="67"/>
                    </a:lnTo>
                    <a:lnTo>
                      <a:pt x="0" y="6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0" name="Freeform 129"/>
              <p:cNvSpPr>
                <a:spLocks/>
              </p:cNvSpPr>
              <p:nvPr/>
            </p:nvSpPr>
            <p:spPr bwMode="auto">
              <a:xfrm>
                <a:off x="1013" y="1510"/>
                <a:ext cx="71" cy="70"/>
              </a:xfrm>
              <a:custGeom>
                <a:avLst/>
                <a:gdLst>
                  <a:gd name="T0" fmla="*/ 0 w 71"/>
                  <a:gd name="T1" fmla="*/ 69 h 70"/>
                  <a:gd name="T2" fmla="*/ 2 w 71"/>
                  <a:gd name="T3" fmla="*/ 63 h 70"/>
                  <a:gd name="T4" fmla="*/ 14 w 71"/>
                  <a:gd name="T5" fmla="*/ 62 h 70"/>
                  <a:gd name="T6" fmla="*/ 18 w 71"/>
                  <a:gd name="T7" fmla="*/ 60 h 70"/>
                  <a:gd name="T8" fmla="*/ 21 w 71"/>
                  <a:gd name="T9" fmla="*/ 54 h 70"/>
                  <a:gd name="T10" fmla="*/ 25 w 71"/>
                  <a:gd name="T11" fmla="*/ 47 h 70"/>
                  <a:gd name="T12" fmla="*/ 34 w 71"/>
                  <a:gd name="T13" fmla="*/ 45 h 70"/>
                  <a:gd name="T14" fmla="*/ 38 w 71"/>
                  <a:gd name="T15" fmla="*/ 39 h 70"/>
                  <a:gd name="T16" fmla="*/ 41 w 71"/>
                  <a:gd name="T17" fmla="*/ 33 h 70"/>
                  <a:gd name="T18" fmla="*/ 45 w 71"/>
                  <a:gd name="T19" fmla="*/ 26 h 70"/>
                  <a:gd name="T20" fmla="*/ 50 w 71"/>
                  <a:gd name="T21" fmla="*/ 20 h 70"/>
                  <a:gd name="T22" fmla="*/ 53 w 71"/>
                  <a:gd name="T23" fmla="*/ 18 h 70"/>
                  <a:gd name="T24" fmla="*/ 57 w 71"/>
                  <a:gd name="T25" fmla="*/ 13 h 70"/>
                  <a:gd name="T26" fmla="*/ 61 w 71"/>
                  <a:gd name="T27" fmla="*/ 8 h 70"/>
                  <a:gd name="T28" fmla="*/ 64 w 71"/>
                  <a:gd name="T29" fmla="*/ 2 h 70"/>
                  <a:gd name="T30" fmla="*/ 70 w 71"/>
                  <a:gd name="T31" fmla="*/ 0 h 70"/>
                  <a:gd name="T32" fmla="*/ 66 w 71"/>
                  <a:gd name="T33" fmla="*/ 6 h 70"/>
                  <a:gd name="T34" fmla="*/ 63 w 71"/>
                  <a:gd name="T35" fmla="*/ 11 h 70"/>
                  <a:gd name="T36" fmla="*/ 57 w 71"/>
                  <a:gd name="T37" fmla="*/ 13 h 70"/>
                  <a:gd name="T38" fmla="*/ 59 w 71"/>
                  <a:gd name="T39" fmla="*/ 18 h 70"/>
                  <a:gd name="T40" fmla="*/ 55 w 71"/>
                  <a:gd name="T41" fmla="*/ 24 h 70"/>
                  <a:gd name="T42" fmla="*/ 45 w 71"/>
                  <a:gd name="T43" fmla="*/ 31 h 70"/>
                  <a:gd name="T44" fmla="*/ 43 w 71"/>
                  <a:gd name="T45" fmla="*/ 37 h 70"/>
                  <a:gd name="T46" fmla="*/ 38 w 71"/>
                  <a:gd name="T47" fmla="*/ 39 h 70"/>
                  <a:gd name="T48" fmla="*/ 34 w 71"/>
                  <a:gd name="T49" fmla="*/ 45 h 70"/>
                  <a:gd name="T50" fmla="*/ 30 w 71"/>
                  <a:gd name="T51" fmla="*/ 51 h 70"/>
                  <a:gd name="T52" fmla="*/ 21 w 71"/>
                  <a:gd name="T53" fmla="*/ 54 h 70"/>
                  <a:gd name="T54" fmla="*/ 18 w 71"/>
                  <a:gd name="T55" fmla="*/ 60 h 70"/>
                  <a:gd name="T56" fmla="*/ 14 w 71"/>
                  <a:gd name="T57" fmla="*/ 65 h 70"/>
                  <a:gd name="T58" fmla="*/ 4 w 71"/>
                  <a:gd name="T59" fmla="*/ 67 h 70"/>
                  <a:gd name="T60" fmla="*/ 0 w 71"/>
                  <a:gd name="T61" fmla="*/ 69 h 7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1"/>
                  <a:gd name="T94" fmla="*/ 0 h 70"/>
                  <a:gd name="T95" fmla="*/ 71 w 71"/>
                  <a:gd name="T96" fmla="*/ 70 h 7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1" h="70">
                    <a:moveTo>
                      <a:pt x="0" y="69"/>
                    </a:moveTo>
                    <a:lnTo>
                      <a:pt x="2" y="63"/>
                    </a:lnTo>
                    <a:lnTo>
                      <a:pt x="14" y="62"/>
                    </a:lnTo>
                    <a:lnTo>
                      <a:pt x="18" y="60"/>
                    </a:lnTo>
                    <a:lnTo>
                      <a:pt x="21" y="54"/>
                    </a:lnTo>
                    <a:lnTo>
                      <a:pt x="25" y="47"/>
                    </a:lnTo>
                    <a:lnTo>
                      <a:pt x="34" y="45"/>
                    </a:lnTo>
                    <a:lnTo>
                      <a:pt x="38" y="39"/>
                    </a:lnTo>
                    <a:lnTo>
                      <a:pt x="41" y="33"/>
                    </a:lnTo>
                    <a:lnTo>
                      <a:pt x="45" y="26"/>
                    </a:lnTo>
                    <a:lnTo>
                      <a:pt x="50" y="20"/>
                    </a:lnTo>
                    <a:lnTo>
                      <a:pt x="53" y="18"/>
                    </a:lnTo>
                    <a:lnTo>
                      <a:pt x="57" y="13"/>
                    </a:lnTo>
                    <a:lnTo>
                      <a:pt x="61" y="8"/>
                    </a:lnTo>
                    <a:lnTo>
                      <a:pt x="64" y="2"/>
                    </a:lnTo>
                    <a:lnTo>
                      <a:pt x="70" y="0"/>
                    </a:lnTo>
                    <a:lnTo>
                      <a:pt x="66" y="6"/>
                    </a:lnTo>
                    <a:lnTo>
                      <a:pt x="63" y="11"/>
                    </a:lnTo>
                    <a:lnTo>
                      <a:pt x="57" y="13"/>
                    </a:lnTo>
                    <a:lnTo>
                      <a:pt x="59" y="18"/>
                    </a:lnTo>
                    <a:lnTo>
                      <a:pt x="55" y="24"/>
                    </a:lnTo>
                    <a:lnTo>
                      <a:pt x="45" y="31"/>
                    </a:lnTo>
                    <a:lnTo>
                      <a:pt x="43" y="37"/>
                    </a:lnTo>
                    <a:lnTo>
                      <a:pt x="38" y="39"/>
                    </a:lnTo>
                    <a:lnTo>
                      <a:pt x="34" y="45"/>
                    </a:lnTo>
                    <a:lnTo>
                      <a:pt x="30" y="51"/>
                    </a:lnTo>
                    <a:lnTo>
                      <a:pt x="21" y="54"/>
                    </a:lnTo>
                    <a:lnTo>
                      <a:pt x="18" y="60"/>
                    </a:lnTo>
                    <a:lnTo>
                      <a:pt x="14" y="65"/>
                    </a:lnTo>
                    <a:lnTo>
                      <a:pt x="4" y="67"/>
                    </a:lnTo>
                    <a:lnTo>
                      <a:pt x="0" y="6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1" name="Freeform 130"/>
              <p:cNvSpPr>
                <a:spLocks/>
              </p:cNvSpPr>
              <p:nvPr/>
            </p:nvSpPr>
            <p:spPr bwMode="auto">
              <a:xfrm>
                <a:off x="1011" y="1512"/>
                <a:ext cx="67" cy="68"/>
              </a:xfrm>
              <a:custGeom>
                <a:avLst/>
                <a:gdLst>
                  <a:gd name="T0" fmla="*/ 39 w 67"/>
                  <a:gd name="T1" fmla="*/ 37 h 68"/>
                  <a:gd name="T2" fmla="*/ 32 w 67"/>
                  <a:gd name="T3" fmla="*/ 45 h 68"/>
                  <a:gd name="T4" fmla="*/ 21 w 67"/>
                  <a:gd name="T5" fmla="*/ 47 h 68"/>
                  <a:gd name="T6" fmla="*/ 19 w 67"/>
                  <a:gd name="T7" fmla="*/ 52 h 68"/>
                  <a:gd name="T8" fmla="*/ 16 w 67"/>
                  <a:gd name="T9" fmla="*/ 60 h 68"/>
                  <a:gd name="T10" fmla="*/ 9 w 67"/>
                  <a:gd name="T11" fmla="*/ 60 h 68"/>
                  <a:gd name="T12" fmla="*/ 6 w 67"/>
                  <a:gd name="T13" fmla="*/ 65 h 68"/>
                  <a:gd name="T14" fmla="*/ 2 w 67"/>
                  <a:gd name="T15" fmla="*/ 67 h 68"/>
                  <a:gd name="T16" fmla="*/ 0 w 67"/>
                  <a:gd name="T17" fmla="*/ 63 h 68"/>
                  <a:gd name="T18" fmla="*/ 4 w 67"/>
                  <a:gd name="T19" fmla="*/ 61 h 68"/>
                  <a:gd name="T20" fmla="*/ 7 w 67"/>
                  <a:gd name="T21" fmla="*/ 56 h 68"/>
                  <a:gd name="T22" fmla="*/ 11 w 67"/>
                  <a:gd name="T23" fmla="*/ 49 h 68"/>
                  <a:gd name="T24" fmla="*/ 21 w 67"/>
                  <a:gd name="T25" fmla="*/ 43 h 68"/>
                  <a:gd name="T26" fmla="*/ 25 w 67"/>
                  <a:gd name="T27" fmla="*/ 35 h 68"/>
                  <a:gd name="T28" fmla="*/ 32 w 67"/>
                  <a:gd name="T29" fmla="*/ 28 h 68"/>
                  <a:gd name="T30" fmla="*/ 36 w 67"/>
                  <a:gd name="T31" fmla="*/ 22 h 68"/>
                  <a:gd name="T32" fmla="*/ 43 w 67"/>
                  <a:gd name="T33" fmla="*/ 15 h 68"/>
                  <a:gd name="T34" fmla="*/ 49 w 67"/>
                  <a:gd name="T35" fmla="*/ 15 h 68"/>
                  <a:gd name="T36" fmla="*/ 59 w 67"/>
                  <a:gd name="T37" fmla="*/ 8 h 68"/>
                  <a:gd name="T38" fmla="*/ 61 w 67"/>
                  <a:gd name="T39" fmla="*/ 0 h 68"/>
                  <a:gd name="T40" fmla="*/ 66 w 67"/>
                  <a:gd name="T41" fmla="*/ 0 h 68"/>
                  <a:gd name="T42" fmla="*/ 62 w 67"/>
                  <a:gd name="T43" fmla="*/ 6 h 68"/>
                  <a:gd name="T44" fmla="*/ 59 w 67"/>
                  <a:gd name="T45" fmla="*/ 11 h 68"/>
                  <a:gd name="T46" fmla="*/ 55 w 67"/>
                  <a:gd name="T47" fmla="*/ 17 h 68"/>
                  <a:gd name="T48" fmla="*/ 51 w 67"/>
                  <a:gd name="T49" fmla="*/ 24 h 68"/>
                  <a:gd name="T50" fmla="*/ 43 w 67"/>
                  <a:gd name="T51" fmla="*/ 31 h 68"/>
                  <a:gd name="T52" fmla="*/ 39 w 67"/>
                  <a:gd name="T53" fmla="*/ 37 h 6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7"/>
                  <a:gd name="T82" fmla="*/ 0 h 68"/>
                  <a:gd name="T83" fmla="*/ 67 w 67"/>
                  <a:gd name="T84" fmla="*/ 68 h 6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7" h="68">
                    <a:moveTo>
                      <a:pt x="39" y="37"/>
                    </a:moveTo>
                    <a:lnTo>
                      <a:pt x="32" y="45"/>
                    </a:lnTo>
                    <a:lnTo>
                      <a:pt x="21" y="47"/>
                    </a:lnTo>
                    <a:lnTo>
                      <a:pt x="19" y="52"/>
                    </a:lnTo>
                    <a:lnTo>
                      <a:pt x="16" y="60"/>
                    </a:lnTo>
                    <a:lnTo>
                      <a:pt x="9" y="60"/>
                    </a:lnTo>
                    <a:lnTo>
                      <a:pt x="6" y="65"/>
                    </a:lnTo>
                    <a:lnTo>
                      <a:pt x="2" y="67"/>
                    </a:lnTo>
                    <a:lnTo>
                      <a:pt x="0" y="63"/>
                    </a:lnTo>
                    <a:lnTo>
                      <a:pt x="4" y="61"/>
                    </a:lnTo>
                    <a:lnTo>
                      <a:pt x="7" y="56"/>
                    </a:lnTo>
                    <a:lnTo>
                      <a:pt x="11" y="49"/>
                    </a:lnTo>
                    <a:lnTo>
                      <a:pt x="21" y="43"/>
                    </a:lnTo>
                    <a:lnTo>
                      <a:pt x="25" y="35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43" y="15"/>
                    </a:lnTo>
                    <a:lnTo>
                      <a:pt x="49" y="15"/>
                    </a:lnTo>
                    <a:lnTo>
                      <a:pt x="59" y="8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2" y="6"/>
                    </a:lnTo>
                    <a:lnTo>
                      <a:pt x="59" y="11"/>
                    </a:lnTo>
                    <a:lnTo>
                      <a:pt x="55" y="17"/>
                    </a:lnTo>
                    <a:lnTo>
                      <a:pt x="51" y="24"/>
                    </a:lnTo>
                    <a:lnTo>
                      <a:pt x="43" y="31"/>
                    </a:lnTo>
                    <a:lnTo>
                      <a:pt x="39" y="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2" name="Freeform 131"/>
              <p:cNvSpPr>
                <a:spLocks/>
              </p:cNvSpPr>
              <p:nvPr/>
            </p:nvSpPr>
            <p:spPr bwMode="auto">
              <a:xfrm>
                <a:off x="1011" y="1512"/>
                <a:ext cx="67" cy="68"/>
              </a:xfrm>
              <a:custGeom>
                <a:avLst/>
                <a:gdLst>
                  <a:gd name="T0" fmla="*/ 39 w 67"/>
                  <a:gd name="T1" fmla="*/ 37 h 68"/>
                  <a:gd name="T2" fmla="*/ 32 w 67"/>
                  <a:gd name="T3" fmla="*/ 45 h 68"/>
                  <a:gd name="T4" fmla="*/ 21 w 67"/>
                  <a:gd name="T5" fmla="*/ 47 h 68"/>
                  <a:gd name="T6" fmla="*/ 19 w 67"/>
                  <a:gd name="T7" fmla="*/ 52 h 68"/>
                  <a:gd name="T8" fmla="*/ 16 w 67"/>
                  <a:gd name="T9" fmla="*/ 60 h 68"/>
                  <a:gd name="T10" fmla="*/ 9 w 67"/>
                  <a:gd name="T11" fmla="*/ 60 h 68"/>
                  <a:gd name="T12" fmla="*/ 6 w 67"/>
                  <a:gd name="T13" fmla="*/ 65 h 68"/>
                  <a:gd name="T14" fmla="*/ 2 w 67"/>
                  <a:gd name="T15" fmla="*/ 67 h 68"/>
                  <a:gd name="T16" fmla="*/ 0 w 67"/>
                  <a:gd name="T17" fmla="*/ 63 h 68"/>
                  <a:gd name="T18" fmla="*/ 4 w 67"/>
                  <a:gd name="T19" fmla="*/ 61 h 68"/>
                  <a:gd name="T20" fmla="*/ 7 w 67"/>
                  <a:gd name="T21" fmla="*/ 56 h 68"/>
                  <a:gd name="T22" fmla="*/ 11 w 67"/>
                  <a:gd name="T23" fmla="*/ 49 h 68"/>
                  <a:gd name="T24" fmla="*/ 21 w 67"/>
                  <a:gd name="T25" fmla="*/ 43 h 68"/>
                  <a:gd name="T26" fmla="*/ 25 w 67"/>
                  <a:gd name="T27" fmla="*/ 35 h 68"/>
                  <a:gd name="T28" fmla="*/ 32 w 67"/>
                  <a:gd name="T29" fmla="*/ 28 h 68"/>
                  <a:gd name="T30" fmla="*/ 36 w 67"/>
                  <a:gd name="T31" fmla="*/ 22 h 68"/>
                  <a:gd name="T32" fmla="*/ 43 w 67"/>
                  <a:gd name="T33" fmla="*/ 15 h 68"/>
                  <a:gd name="T34" fmla="*/ 49 w 67"/>
                  <a:gd name="T35" fmla="*/ 15 h 68"/>
                  <a:gd name="T36" fmla="*/ 59 w 67"/>
                  <a:gd name="T37" fmla="*/ 8 h 68"/>
                  <a:gd name="T38" fmla="*/ 61 w 67"/>
                  <a:gd name="T39" fmla="*/ 0 h 68"/>
                  <a:gd name="T40" fmla="*/ 66 w 67"/>
                  <a:gd name="T41" fmla="*/ 0 h 68"/>
                  <a:gd name="T42" fmla="*/ 62 w 67"/>
                  <a:gd name="T43" fmla="*/ 6 h 68"/>
                  <a:gd name="T44" fmla="*/ 59 w 67"/>
                  <a:gd name="T45" fmla="*/ 11 h 68"/>
                  <a:gd name="T46" fmla="*/ 55 w 67"/>
                  <a:gd name="T47" fmla="*/ 17 h 68"/>
                  <a:gd name="T48" fmla="*/ 51 w 67"/>
                  <a:gd name="T49" fmla="*/ 24 h 68"/>
                  <a:gd name="T50" fmla="*/ 43 w 67"/>
                  <a:gd name="T51" fmla="*/ 31 h 68"/>
                  <a:gd name="T52" fmla="*/ 39 w 67"/>
                  <a:gd name="T53" fmla="*/ 37 h 6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7"/>
                  <a:gd name="T82" fmla="*/ 0 h 68"/>
                  <a:gd name="T83" fmla="*/ 67 w 67"/>
                  <a:gd name="T84" fmla="*/ 68 h 6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7" h="68">
                    <a:moveTo>
                      <a:pt x="39" y="37"/>
                    </a:moveTo>
                    <a:lnTo>
                      <a:pt x="32" y="45"/>
                    </a:lnTo>
                    <a:lnTo>
                      <a:pt x="21" y="47"/>
                    </a:lnTo>
                    <a:lnTo>
                      <a:pt x="19" y="52"/>
                    </a:lnTo>
                    <a:lnTo>
                      <a:pt x="16" y="60"/>
                    </a:lnTo>
                    <a:lnTo>
                      <a:pt x="9" y="60"/>
                    </a:lnTo>
                    <a:lnTo>
                      <a:pt x="6" y="65"/>
                    </a:lnTo>
                    <a:lnTo>
                      <a:pt x="2" y="67"/>
                    </a:lnTo>
                    <a:lnTo>
                      <a:pt x="0" y="63"/>
                    </a:lnTo>
                    <a:lnTo>
                      <a:pt x="4" y="61"/>
                    </a:lnTo>
                    <a:lnTo>
                      <a:pt x="7" y="56"/>
                    </a:lnTo>
                    <a:lnTo>
                      <a:pt x="11" y="49"/>
                    </a:lnTo>
                    <a:lnTo>
                      <a:pt x="21" y="43"/>
                    </a:lnTo>
                    <a:lnTo>
                      <a:pt x="25" y="35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43" y="15"/>
                    </a:lnTo>
                    <a:lnTo>
                      <a:pt x="49" y="15"/>
                    </a:lnTo>
                    <a:lnTo>
                      <a:pt x="59" y="8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2" y="6"/>
                    </a:lnTo>
                    <a:lnTo>
                      <a:pt x="59" y="11"/>
                    </a:lnTo>
                    <a:lnTo>
                      <a:pt x="55" y="17"/>
                    </a:lnTo>
                    <a:lnTo>
                      <a:pt x="51" y="24"/>
                    </a:lnTo>
                    <a:lnTo>
                      <a:pt x="43" y="31"/>
                    </a:lnTo>
                    <a:lnTo>
                      <a:pt x="39" y="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3" name="Freeform 132"/>
              <p:cNvSpPr>
                <a:spLocks/>
              </p:cNvSpPr>
              <p:nvPr/>
            </p:nvSpPr>
            <p:spPr bwMode="auto">
              <a:xfrm>
                <a:off x="1011" y="1548"/>
                <a:ext cx="38" cy="32"/>
              </a:xfrm>
              <a:custGeom>
                <a:avLst/>
                <a:gdLst>
                  <a:gd name="T0" fmla="*/ 0 w 38"/>
                  <a:gd name="T1" fmla="*/ 28 h 32"/>
                  <a:gd name="T2" fmla="*/ 2 w 38"/>
                  <a:gd name="T3" fmla="*/ 31 h 32"/>
                  <a:gd name="T4" fmla="*/ 0 w 38"/>
                  <a:gd name="T5" fmla="*/ 28 h 32"/>
                  <a:gd name="T6" fmla="*/ 3 w 38"/>
                  <a:gd name="T7" fmla="*/ 26 h 32"/>
                  <a:gd name="T8" fmla="*/ 9 w 38"/>
                  <a:gd name="T9" fmla="*/ 24 h 32"/>
                  <a:gd name="T10" fmla="*/ 15 w 38"/>
                  <a:gd name="T11" fmla="*/ 24 h 32"/>
                  <a:gd name="T12" fmla="*/ 18 w 38"/>
                  <a:gd name="T13" fmla="*/ 18 h 32"/>
                  <a:gd name="T14" fmla="*/ 20 w 38"/>
                  <a:gd name="T15" fmla="*/ 13 h 32"/>
                  <a:gd name="T16" fmla="*/ 28 w 38"/>
                  <a:gd name="T17" fmla="*/ 5 h 32"/>
                  <a:gd name="T18" fmla="*/ 32 w 38"/>
                  <a:gd name="T19" fmla="*/ 0 h 32"/>
                  <a:gd name="T20" fmla="*/ 37 w 38"/>
                  <a:gd name="T21" fmla="*/ 3 h 32"/>
                  <a:gd name="T22" fmla="*/ 30 w 38"/>
                  <a:gd name="T23" fmla="*/ 11 h 32"/>
                  <a:gd name="T24" fmla="*/ 27 w 38"/>
                  <a:gd name="T25" fmla="*/ 16 h 32"/>
                  <a:gd name="T26" fmla="*/ 18 w 38"/>
                  <a:gd name="T27" fmla="*/ 18 h 32"/>
                  <a:gd name="T28" fmla="*/ 15 w 38"/>
                  <a:gd name="T29" fmla="*/ 24 h 32"/>
                  <a:gd name="T30" fmla="*/ 9 w 38"/>
                  <a:gd name="T31" fmla="*/ 24 h 32"/>
                  <a:gd name="T32" fmla="*/ 5 w 38"/>
                  <a:gd name="T33" fmla="*/ 29 h 32"/>
                  <a:gd name="T34" fmla="*/ 2 w 38"/>
                  <a:gd name="T35" fmla="*/ 31 h 32"/>
                  <a:gd name="T36" fmla="*/ 0 w 38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32"/>
                  <a:gd name="T59" fmla="*/ 38 w 38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32">
                    <a:moveTo>
                      <a:pt x="0" y="28"/>
                    </a:moveTo>
                    <a:lnTo>
                      <a:pt x="2" y="31"/>
                    </a:lnTo>
                    <a:lnTo>
                      <a:pt x="0" y="28"/>
                    </a:lnTo>
                    <a:lnTo>
                      <a:pt x="3" y="26"/>
                    </a:lnTo>
                    <a:lnTo>
                      <a:pt x="9" y="24"/>
                    </a:lnTo>
                    <a:lnTo>
                      <a:pt x="15" y="24"/>
                    </a:lnTo>
                    <a:lnTo>
                      <a:pt x="18" y="18"/>
                    </a:lnTo>
                    <a:lnTo>
                      <a:pt x="20" y="13"/>
                    </a:lnTo>
                    <a:lnTo>
                      <a:pt x="28" y="5"/>
                    </a:lnTo>
                    <a:lnTo>
                      <a:pt x="32" y="0"/>
                    </a:lnTo>
                    <a:lnTo>
                      <a:pt x="37" y="3"/>
                    </a:lnTo>
                    <a:lnTo>
                      <a:pt x="30" y="11"/>
                    </a:lnTo>
                    <a:lnTo>
                      <a:pt x="27" y="16"/>
                    </a:lnTo>
                    <a:lnTo>
                      <a:pt x="18" y="18"/>
                    </a:lnTo>
                    <a:lnTo>
                      <a:pt x="15" y="24"/>
                    </a:lnTo>
                    <a:lnTo>
                      <a:pt x="9" y="24"/>
                    </a:lnTo>
                    <a:lnTo>
                      <a:pt x="5" y="29"/>
                    </a:lnTo>
                    <a:lnTo>
                      <a:pt x="2" y="31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4" name="Freeform 133"/>
              <p:cNvSpPr>
                <a:spLocks/>
              </p:cNvSpPr>
              <p:nvPr/>
            </p:nvSpPr>
            <p:spPr bwMode="auto">
              <a:xfrm>
                <a:off x="1011" y="1548"/>
                <a:ext cx="38" cy="32"/>
              </a:xfrm>
              <a:custGeom>
                <a:avLst/>
                <a:gdLst>
                  <a:gd name="T0" fmla="*/ 0 w 38"/>
                  <a:gd name="T1" fmla="*/ 28 h 32"/>
                  <a:gd name="T2" fmla="*/ 2 w 38"/>
                  <a:gd name="T3" fmla="*/ 31 h 32"/>
                  <a:gd name="T4" fmla="*/ 0 w 38"/>
                  <a:gd name="T5" fmla="*/ 28 h 32"/>
                  <a:gd name="T6" fmla="*/ 3 w 38"/>
                  <a:gd name="T7" fmla="*/ 26 h 32"/>
                  <a:gd name="T8" fmla="*/ 9 w 38"/>
                  <a:gd name="T9" fmla="*/ 24 h 32"/>
                  <a:gd name="T10" fmla="*/ 15 w 38"/>
                  <a:gd name="T11" fmla="*/ 24 h 32"/>
                  <a:gd name="T12" fmla="*/ 18 w 38"/>
                  <a:gd name="T13" fmla="*/ 18 h 32"/>
                  <a:gd name="T14" fmla="*/ 20 w 38"/>
                  <a:gd name="T15" fmla="*/ 13 h 32"/>
                  <a:gd name="T16" fmla="*/ 28 w 38"/>
                  <a:gd name="T17" fmla="*/ 5 h 32"/>
                  <a:gd name="T18" fmla="*/ 32 w 38"/>
                  <a:gd name="T19" fmla="*/ 0 h 32"/>
                  <a:gd name="T20" fmla="*/ 37 w 38"/>
                  <a:gd name="T21" fmla="*/ 3 h 32"/>
                  <a:gd name="T22" fmla="*/ 30 w 38"/>
                  <a:gd name="T23" fmla="*/ 11 h 32"/>
                  <a:gd name="T24" fmla="*/ 27 w 38"/>
                  <a:gd name="T25" fmla="*/ 16 h 32"/>
                  <a:gd name="T26" fmla="*/ 18 w 38"/>
                  <a:gd name="T27" fmla="*/ 18 h 32"/>
                  <a:gd name="T28" fmla="*/ 15 w 38"/>
                  <a:gd name="T29" fmla="*/ 24 h 32"/>
                  <a:gd name="T30" fmla="*/ 9 w 38"/>
                  <a:gd name="T31" fmla="*/ 24 h 32"/>
                  <a:gd name="T32" fmla="*/ 5 w 38"/>
                  <a:gd name="T33" fmla="*/ 29 h 32"/>
                  <a:gd name="T34" fmla="*/ 2 w 38"/>
                  <a:gd name="T35" fmla="*/ 31 h 32"/>
                  <a:gd name="T36" fmla="*/ 0 w 38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32"/>
                  <a:gd name="T59" fmla="*/ 38 w 38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32">
                    <a:moveTo>
                      <a:pt x="0" y="28"/>
                    </a:moveTo>
                    <a:lnTo>
                      <a:pt x="2" y="31"/>
                    </a:lnTo>
                    <a:lnTo>
                      <a:pt x="0" y="28"/>
                    </a:lnTo>
                    <a:lnTo>
                      <a:pt x="3" y="26"/>
                    </a:lnTo>
                    <a:lnTo>
                      <a:pt x="9" y="24"/>
                    </a:lnTo>
                    <a:lnTo>
                      <a:pt x="15" y="24"/>
                    </a:lnTo>
                    <a:lnTo>
                      <a:pt x="18" y="18"/>
                    </a:lnTo>
                    <a:lnTo>
                      <a:pt x="20" y="13"/>
                    </a:lnTo>
                    <a:lnTo>
                      <a:pt x="28" y="5"/>
                    </a:lnTo>
                    <a:lnTo>
                      <a:pt x="32" y="0"/>
                    </a:lnTo>
                    <a:lnTo>
                      <a:pt x="37" y="3"/>
                    </a:lnTo>
                    <a:lnTo>
                      <a:pt x="30" y="11"/>
                    </a:lnTo>
                    <a:lnTo>
                      <a:pt x="27" y="16"/>
                    </a:lnTo>
                    <a:lnTo>
                      <a:pt x="18" y="18"/>
                    </a:lnTo>
                    <a:lnTo>
                      <a:pt x="15" y="24"/>
                    </a:lnTo>
                    <a:lnTo>
                      <a:pt x="9" y="24"/>
                    </a:lnTo>
                    <a:lnTo>
                      <a:pt x="5" y="29"/>
                    </a:lnTo>
                    <a:lnTo>
                      <a:pt x="2" y="31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5" name="Freeform 134"/>
              <p:cNvSpPr>
                <a:spLocks/>
              </p:cNvSpPr>
              <p:nvPr/>
            </p:nvSpPr>
            <p:spPr bwMode="auto">
              <a:xfrm>
                <a:off x="1011" y="1542"/>
                <a:ext cx="30" cy="38"/>
              </a:xfrm>
              <a:custGeom>
                <a:avLst/>
                <a:gdLst>
                  <a:gd name="T0" fmla="*/ 29 w 30"/>
                  <a:gd name="T1" fmla="*/ 0 h 38"/>
                  <a:gd name="T2" fmla="*/ 29 w 30"/>
                  <a:gd name="T3" fmla="*/ 0 h 38"/>
                  <a:gd name="T4" fmla="*/ 22 w 30"/>
                  <a:gd name="T5" fmla="*/ 13 h 38"/>
                  <a:gd name="T6" fmla="*/ 19 w 30"/>
                  <a:gd name="T7" fmla="*/ 15 h 38"/>
                  <a:gd name="T8" fmla="*/ 10 w 30"/>
                  <a:gd name="T9" fmla="*/ 20 h 38"/>
                  <a:gd name="T10" fmla="*/ 7 w 30"/>
                  <a:gd name="T11" fmla="*/ 27 h 38"/>
                  <a:gd name="T12" fmla="*/ 3 w 30"/>
                  <a:gd name="T13" fmla="*/ 32 h 38"/>
                  <a:gd name="T14" fmla="*/ 2 w 30"/>
                  <a:gd name="T15" fmla="*/ 37 h 38"/>
                  <a:gd name="T16" fmla="*/ 0 w 30"/>
                  <a:gd name="T17" fmla="*/ 34 h 38"/>
                  <a:gd name="T18" fmla="*/ 2 w 30"/>
                  <a:gd name="T19" fmla="*/ 37 h 38"/>
                  <a:gd name="T20" fmla="*/ 0 w 30"/>
                  <a:gd name="T21" fmla="*/ 34 h 38"/>
                  <a:gd name="T22" fmla="*/ 3 w 30"/>
                  <a:gd name="T23" fmla="*/ 27 h 38"/>
                  <a:gd name="T24" fmla="*/ 7 w 30"/>
                  <a:gd name="T25" fmla="*/ 27 h 38"/>
                  <a:gd name="T26" fmla="*/ 10 w 30"/>
                  <a:gd name="T27" fmla="*/ 20 h 38"/>
                  <a:gd name="T28" fmla="*/ 19 w 30"/>
                  <a:gd name="T29" fmla="*/ 15 h 38"/>
                  <a:gd name="T30" fmla="*/ 22 w 30"/>
                  <a:gd name="T31" fmla="*/ 7 h 38"/>
                  <a:gd name="T32" fmla="*/ 29 w 30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8"/>
                  <a:gd name="T53" fmla="*/ 30 w 30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8">
                    <a:moveTo>
                      <a:pt x="29" y="0"/>
                    </a:moveTo>
                    <a:lnTo>
                      <a:pt x="29" y="0"/>
                    </a:lnTo>
                    <a:lnTo>
                      <a:pt x="22" y="13"/>
                    </a:lnTo>
                    <a:lnTo>
                      <a:pt x="19" y="15"/>
                    </a:lnTo>
                    <a:lnTo>
                      <a:pt x="10" y="20"/>
                    </a:lnTo>
                    <a:lnTo>
                      <a:pt x="7" y="27"/>
                    </a:lnTo>
                    <a:lnTo>
                      <a:pt x="3" y="32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3" y="27"/>
                    </a:lnTo>
                    <a:lnTo>
                      <a:pt x="7" y="27"/>
                    </a:lnTo>
                    <a:lnTo>
                      <a:pt x="10" y="20"/>
                    </a:lnTo>
                    <a:lnTo>
                      <a:pt x="19" y="15"/>
                    </a:lnTo>
                    <a:lnTo>
                      <a:pt x="22" y="7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6" name="Freeform 135"/>
              <p:cNvSpPr>
                <a:spLocks/>
              </p:cNvSpPr>
              <p:nvPr/>
            </p:nvSpPr>
            <p:spPr bwMode="auto">
              <a:xfrm>
                <a:off x="1011" y="1542"/>
                <a:ext cx="30" cy="38"/>
              </a:xfrm>
              <a:custGeom>
                <a:avLst/>
                <a:gdLst>
                  <a:gd name="T0" fmla="*/ 29 w 30"/>
                  <a:gd name="T1" fmla="*/ 0 h 38"/>
                  <a:gd name="T2" fmla="*/ 22 w 30"/>
                  <a:gd name="T3" fmla="*/ 13 h 38"/>
                  <a:gd name="T4" fmla="*/ 19 w 30"/>
                  <a:gd name="T5" fmla="*/ 15 h 38"/>
                  <a:gd name="T6" fmla="*/ 10 w 30"/>
                  <a:gd name="T7" fmla="*/ 20 h 38"/>
                  <a:gd name="T8" fmla="*/ 7 w 30"/>
                  <a:gd name="T9" fmla="*/ 27 h 38"/>
                  <a:gd name="T10" fmla="*/ 3 w 30"/>
                  <a:gd name="T11" fmla="*/ 32 h 38"/>
                  <a:gd name="T12" fmla="*/ 2 w 30"/>
                  <a:gd name="T13" fmla="*/ 37 h 38"/>
                  <a:gd name="T14" fmla="*/ 0 w 30"/>
                  <a:gd name="T15" fmla="*/ 34 h 38"/>
                  <a:gd name="T16" fmla="*/ 2 w 30"/>
                  <a:gd name="T17" fmla="*/ 37 h 38"/>
                  <a:gd name="T18" fmla="*/ 0 w 30"/>
                  <a:gd name="T19" fmla="*/ 34 h 38"/>
                  <a:gd name="T20" fmla="*/ 3 w 30"/>
                  <a:gd name="T21" fmla="*/ 27 h 38"/>
                  <a:gd name="T22" fmla="*/ 7 w 30"/>
                  <a:gd name="T23" fmla="*/ 27 h 38"/>
                  <a:gd name="T24" fmla="*/ 10 w 30"/>
                  <a:gd name="T25" fmla="*/ 20 h 38"/>
                  <a:gd name="T26" fmla="*/ 19 w 30"/>
                  <a:gd name="T27" fmla="*/ 15 h 38"/>
                  <a:gd name="T28" fmla="*/ 22 w 30"/>
                  <a:gd name="T29" fmla="*/ 7 h 38"/>
                  <a:gd name="T30" fmla="*/ 29 w 30"/>
                  <a:gd name="T31" fmla="*/ 0 h 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"/>
                  <a:gd name="T49" fmla="*/ 0 h 38"/>
                  <a:gd name="T50" fmla="*/ 30 w 30"/>
                  <a:gd name="T51" fmla="*/ 38 h 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" h="38">
                    <a:moveTo>
                      <a:pt x="29" y="0"/>
                    </a:moveTo>
                    <a:lnTo>
                      <a:pt x="22" y="13"/>
                    </a:lnTo>
                    <a:lnTo>
                      <a:pt x="19" y="15"/>
                    </a:lnTo>
                    <a:lnTo>
                      <a:pt x="10" y="20"/>
                    </a:lnTo>
                    <a:lnTo>
                      <a:pt x="7" y="27"/>
                    </a:lnTo>
                    <a:lnTo>
                      <a:pt x="3" y="32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3" y="27"/>
                    </a:lnTo>
                    <a:lnTo>
                      <a:pt x="7" y="27"/>
                    </a:lnTo>
                    <a:lnTo>
                      <a:pt x="10" y="20"/>
                    </a:lnTo>
                    <a:lnTo>
                      <a:pt x="19" y="15"/>
                    </a:lnTo>
                    <a:lnTo>
                      <a:pt x="22" y="7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7" name="Freeform 136"/>
              <p:cNvSpPr>
                <a:spLocks/>
              </p:cNvSpPr>
              <p:nvPr/>
            </p:nvSpPr>
            <p:spPr bwMode="auto">
              <a:xfrm>
                <a:off x="1046" y="1512"/>
                <a:ext cx="32" cy="25"/>
              </a:xfrm>
              <a:custGeom>
                <a:avLst/>
                <a:gdLst>
                  <a:gd name="T0" fmla="*/ 31 w 32"/>
                  <a:gd name="T1" fmla="*/ 0 h 25"/>
                  <a:gd name="T2" fmla="*/ 31 w 32"/>
                  <a:gd name="T3" fmla="*/ 0 h 25"/>
                  <a:gd name="T4" fmla="*/ 26 w 32"/>
                  <a:gd name="T5" fmla="*/ 0 h 25"/>
                  <a:gd name="T6" fmla="*/ 28 w 32"/>
                  <a:gd name="T7" fmla="*/ 6 h 25"/>
                  <a:gd name="T8" fmla="*/ 24 w 32"/>
                  <a:gd name="T9" fmla="*/ 7 h 25"/>
                  <a:gd name="T10" fmla="*/ 21 w 32"/>
                  <a:gd name="T11" fmla="*/ 11 h 25"/>
                  <a:gd name="T12" fmla="*/ 12 w 32"/>
                  <a:gd name="T13" fmla="*/ 18 h 25"/>
                  <a:gd name="T14" fmla="*/ 8 w 32"/>
                  <a:gd name="T15" fmla="*/ 18 h 25"/>
                  <a:gd name="T16" fmla="*/ 0 w 32"/>
                  <a:gd name="T17" fmla="*/ 24 h 25"/>
                  <a:gd name="T18" fmla="*/ 3 w 32"/>
                  <a:gd name="T19" fmla="*/ 19 h 25"/>
                  <a:gd name="T20" fmla="*/ 10 w 32"/>
                  <a:gd name="T21" fmla="*/ 13 h 25"/>
                  <a:gd name="T22" fmla="*/ 13 w 32"/>
                  <a:gd name="T23" fmla="*/ 8 h 25"/>
                  <a:gd name="T24" fmla="*/ 24 w 32"/>
                  <a:gd name="T25" fmla="*/ 7 h 25"/>
                  <a:gd name="T26" fmla="*/ 26 w 32"/>
                  <a:gd name="T27" fmla="*/ 0 h 25"/>
                  <a:gd name="T28" fmla="*/ 31 w 32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"/>
                  <a:gd name="T46" fmla="*/ 0 h 25"/>
                  <a:gd name="T47" fmla="*/ 32 w 32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" h="25">
                    <a:moveTo>
                      <a:pt x="31" y="0"/>
                    </a:moveTo>
                    <a:lnTo>
                      <a:pt x="31" y="0"/>
                    </a:lnTo>
                    <a:lnTo>
                      <a:pt x="26" y="0"/>
                    </a:lnTo>
                    <a:lnTo>
                      <a:pt x="28" y="6"/>
                    </a:lnTo>
                    <a:lnTo>
                      <a:pt x="24" y="7"/>
                    </a:lnTo>
                    <a:lnTo>
                      <a:pt x="21" y="11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10" y="13"/>
                    </a:lnTo>
                    <a:lnTo>
                      <a:pt x="13" y="8"/>
                    </a:lnTo>
                    <a:lnTo>
                      <a:pt x="24" y="7"/>
                    </a:lnTo>
                    <a:lnTo>
                      <a:pt x="26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8" name="Freeform 137"/>
              <p:cNvSpPr>
                <a:spLocks/>
              </p:cNvSpPr>
              <p:nvPr/>
            </p:nvSpPr>
            <p:spPr bwMode="auto">
              <a:xfrm>
                <a:off x="1046" y="1512"/>
                <a:ext cx="32" cy="25"/>
              </a:xfrm>
              <a:custGeom>
                <a:avLst/>
                <a:gdLst>
                  <a:gd name="T0" fmla="*/ 31 w 32"/>
                  <a:gd name="T1" fmla="*/ 0 h 25"/>
                  <a:gd name="T2" fmla="*/ 26 w 32"/>
                  <a:gd name="T3" fmla="*/ 0 h 25"/>
                  <a:gd name="T4" fmla="*/ 28 w 32"/>
                  <a:gd name="T5" fmla="*/ 6 h 25"/>
                  <a:gd name="T6" fmla="*/ 24 w 32"/>
                  <a:gd name="T7" fmla="*/ 7 h 25"/>
                  <a:gd name="T8" fmla="*/ 21 w 32"/>
                  <a:gd name="T9" fmla="*/ 11 h 25"/>
                  <a:gd name="T10" fmla="*/ 12 w 32"/>
                  <a:gd name="T11" fmla="*/ 18 h 25"/>
                  <a:gd name="T12" fmla="*/ 8 w 32"/>
                  <a:gd name="T13" fmla="*/ 18 h 25"/>
                  <a:gd name="T14" fmla="*/ 0 w 32"/>
                  <a:gd name="T15" fmla="*/ 24 h 25"/>
                  <a:gd name="T16" fmla="*/ 3 w 32"/>
                  <a:gd name="T17" fmla="*/ 19 h 25"/>
                  <a:gd name="T18" fmla="*/ 10 w 32"/>
                  <a:gd name="T19" fmla="*/ 13 h 25"/>
                  <a:gd name="T20" fmla="*/ 13 w 32"/>
                  <a:gd name="T21" fmla="*/ 8 h 25"/>
                  <a:gd name="T22" fmla="*/ 24 w 32"/>
                  <a:gd name="T23" fmla="*/ 7 h 25"/>
                  <a:gd name="T24" fmla="*/ 26 w 32"/>
                  <a:gd name="T25" fmla="*/ 0 h 25"/>
                  <a:gd name="T26" fmla="*/ 31 w 32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25"/>
                  <a:gd name="T44" fmla="*/ 32 w 32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25">
                    <a:moveTo>
                      <a:pt x="31" y="0"/>
                    </a:moveTo>
                    <a:lnTo>
                      <a:pt x="26" y="0"/>
                    </a:lnTo>
                    <a:lnTo>
                      <a:pt x="28" y="6"/>
                    </a:lnTo>
                    <a:lnTo>
                      <a:pt x="24" y="7"/>
                    </a:lnTo>
                    <a:lnTo>
                      <a:pt x="21" y="11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10" y="13"/>
                    </a:lnTo>
                    <a:lnTo>
                      <a:pt x="13" y="8"/>
                    </a:lnTo>
                    <a:lnTo>
                      <a:pt x="24" y="7"/>
                    </a:lnTo>
                    <a:lnTo>
                      <a:pt x="26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9" name="Freeform 138"/>
              <p:cNvSpPr>
                <a:spLocks/>
              </p:cNvSpPr>
              <p:nvPr/>
            </p:nvSpPr>
            <p:spPr bwMode="auto">
              <a:xfrm>
                <a:off x="1048" y="1512"/>
                <a:ext cx="32" cy="35"/>
              </a:xfrm>
              <a:custGeom>
                <a:avLst/>
                <a:gdLst>
                  <a:gd name="T0" fmla="*/ 0 w 32"/>
                  <a:gd name="T1" fmla="*/ 31 h 35"/>
                  <a:gd name="T2" fmla="*/ 0 w 32"/>
                  <a:gd name="T3" fmla="*/ 31 h 35"/>
                  <a:gd name="T4" fmla="*/ 7 w 32"/>
                  <a:gd name="T5" fmla="*/ 24 h 35"/>
                  <a:gd name="T6" fmla="*/ 10 w 32"/>
                  <a:gd name="T7" fmla="*/ 19 h 35"/>
                  <a:gd name="T8" fmla="*/ 19 w 32"/>
                  <a:gd name="T9" fmla="*/ 15 h 35"/>
                  <a:gd name="T10" fmla="*/ 23 w 32"/>
                  <a:gd name="T11" fmla="*/ 10 h 35"/>
                  <a:gd name="T12" fmla="*/ 26 w 32"/>
                  <a:gd name="T13" fmla="*/ 6 h 35"/>
                  <a:gd name="T14" fmla="*/ 24 w 32"/>
                  <a:gd name="T15" fmla="*/ 0 h 35"/>
                  <a:gd name="T16" fmla="*/ 29 w 32"/>
                  <a:gd name="T17" fmla="*/ 0 h 35"/>
                  <a:gd name="T18" fmla="*/ 31 w 32"/>
                  <a:gd name="T19" fmla="*/ 4 h 35"/>
                  <a:gd name="T20" fmla="*/ 26 w 32"/>
                  <a:gd name="T21" fmla="*/ 6 h 35"/>
                  <a:gd name="T22" fmla="*/ 23 w 32"/>
                  <a:gd name="T23" fmla="*/ 10 h 35"/>
                  <a:gd name="T24" fmla="*/ 19 w 32"/>
                  <a:gd name="T25" fmla="*/ 15 h 35"/>
                  <a:gd name="T26" fmla="*/ 16 w 32"/>
                  <a:gd name="T27" fmla="*/ 22 h 35"/>
                  <a:gd name="T28" fmla="*/ 8 w 32"/>
                  <a:gd name="T29" fmla="*/ 29 h 35"/>
                  <a:gd name="T30" fmla="*/ 5 w 32"/>
                  <a:gd name="T31" fmla="*/ 34 h 35"/>
                  <a:gd name="T32" fmla="*/ 0 w 32"/>
                  <a:gd name="T33" fmla="*/ 31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5"/>
                  <a:gd name="T53" fmla="*/ 32 w 3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5">
                    <a:moveTo>
                      <a:pt x="0" y="31"/>
                    </a:moveTo>
                    <a:lnTo>
                      <a:pt x="0" y="31"/>
                    </a:lnTo>
                    <a:lnTo>
                      <a:pt x="7" y="24"/>
                    </a:lnTo>
                    <a:lnTo>
                      <a:pt x="10" y="19"/>
                    </a:lnTo>
                    <a:lnTo>
                      <a:pt x="19" y="15"/>
                    </a:lnTo>
                    <a:lnTo>
                      <a:pt x="23" y="10"/>
                    </a:lnTo>
                    <a:lnTo>
                      <a:pt x="26" y="6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1" y="4"/>
                    </a:lnTo>
                    <a:lnTo>
                      <a:pt x="26" y="6"/>
                    </a:lnTo>
                    <a:lnTo>
                      <a:pt x="23" y="10"/>
                    </a:lnTo>
                    <a:lnTo>
                      <a:pt x="19" y="15"/>
                    </a:lnTo>
                    <a:lnTo>
                      <a:pt x="16" y="22"/>
                    </a:lnTo>
                    <a:lnTo>
                      <a:pt x="8" y="29"/>
                    </a:lnTo>
                    <a:lnTo>
                      <a:pt x="5" y="34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0" name="Freeform 139"/>
              <p:cNvSpPr>
                <a:spLocks/>
              </p:cNvSpPr>
              <p:nvPr/>
            </p:nvSpPr>
            <p:spPr bwMode="auto">
              <a:xfrm>
                <a:off x="1048" y="1512"/>
                <a:ext cx="32" cy="35"/>
              </a:xfrm>
              <a:custGeom>
                <a:avLst/>
                <a:gdLst>
                  <a:gd name="T0" fmla="*/ 0 w 32"/>
                  <a:gd name="T1" fmla="*/ 31 h 35"/>
                  <a:gd name="T2" fmla="*/ 7 w 32"/>
                  <a:gd name="T3" fmla="*/ 24 h 35"/>
                  <a:gd name="T4" fmla="*/ 10 w 32"/>
                  <a:gd name="T5" fmla="*/ 19 h 35"/>
                  <a:gd name="T6" fmla="*/ 19 w 32"/>
                  <a:gd name="T7" fmla="*/ 15 h 35"/>
                  <a:gd name="T8" fmla="*/ 23 w 32"/>
                  <a:gd name="T9" fmla="*/ 10 h 35"/>
                  <a:gd name="T10" fmla="*/ 26 w 32"/>
                  <a:gd name="T11" fmla="*/ 6 h 35"/>
                  <a:gd name="T12" fmla="*/ 24 w 32"/>
                  <a:gd name="T13" fmla="*/ 0 h 35"/>
                  <a:gd name="T14" fmla="*/ 29 w 32"/>
                  <a:gd name="T15" fmla="*/ 0 h 35"/>
                  <a:gd name="T16" fmla="*/ 31 w 32"/>
                  <a:gd name="T17" fmla="*/ 4 h 35"/>
                  <a:gd name="T18" fmla="*/ 26 w 32"/>
                  <a:gd name="T19" fmla="*/ 6 h 35"/>
                  <a:gd name="T20" fmla="*/ 23 w 32"/>
                  <a:gd name="T21" fmla="*/ 10 h 35"/>
                  <a:gd name="T22" fmla="*/ 19 w 32"/>
                  <a:gd name="T23" fmla="*/ 15 h 35"/>
                  <a:gd name="T24" fmla="*/ 16 w 32"/>
                  <a:gd name="T25" fmla="*/ 22 h 35"/>
                  <a:gd name="T26" fmla="*/ 8 w 32"/>
                  <a:gd name="T27" fmla="*/ 29 h 35"/>
                  <a:gd name="T28" fmla="*/ 5 w 32"/>
                  <a:gd name="T29" fmla="*/ 34 h 35"/>
                  <a:gd name="T30" fmla="*/ 0 w 32"/>
                  <a:gd name="T31" fmla="*/ 31 h 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"/>
                  <a:gd name="T49" fmla="*/ 0 h 35"/>
                  <a:gd name="T50" fmla="*/ 32 w 32"/>
                  <a:gd name="T51" fmla="*/ 35 h 3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" h="35">
                    <a:moveTo>
                      <a:pt x="0" y="31"/>
                    </a:moveTo>
                    <a:lnTo>
                      <a:pt x="7" y="24"/>
                    </a:lnTo>
                    <a:lnTo>
                      <a:pt x="10" y="19"/>
                    </a:lnTo>
                    <a:lnTo>
                      <a:pt x="19" y="15"/>
                    </a:lnTo>
                    <a:lnTo>
                      <a:pt x="23" y="10"/>
                    </a:lnTo>
                    <a:lnTo>
                      <a:pt x="26" y="6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1" y="4"/>
                    </a:lnTo>
                    <a:lnTo>
                      <a:pt x="26" y="6"/>
                    </a:lnTo>
                    <a:lnTo>
                      <a:pt x="23" y="10"/>
                    </a:lnTo>
                    <a:lnTo>
                      <a:pt x="19" y="15"/>
                    </a:lnTo>
                    <a:lnTo>
                      <a:pt x="16" y="22"/>
                    </a:lnTo>
                    <a:lnTo>
                      <a:pt x="8" y="29"/>
                    </a:lnTo>
                    <a:lnTo>
                      <a:pt x="5" y="34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1" name="Freeform 140"/>
              <p:cNvSpPr>
                <a:spLocks/>
              </p:cNvSpPr>
              <p:nvPr/>
            </p:nvSpPr>
            <p:spPr bwMode="auto">
              <a:xfrm>
                <a:off x="1042" y="1542"/>
                <a:ext cx="22" cy="20"/>
              </a:xfrm>
              <a:custGeom>
                <a:avLst/>
                <a:gdLst>
                  <a:gd name="T0" fmla="*/ 21 w 22"/>
                  <a:gd name="T1" fmla="*/ 13 h 20"/>
                  <a:gd name="T2" fmla="*/ 21 w 22"/>
                  <a:gd name="T3" fmla="*/ 13 h 20"/>
                  <a:gd name="T4" fmla="*/ 21 w 22"/>
                  <a:gd name="T5" fmla="*/ 17 h 20"/>
                  <a:gd name="T6" fmla="*/ 17 w 22"/>
                  <a:gd name="T7" fmla="*/ 19 h 20"/>
                  <a:gd name="T8" fmla="*/ 0 w 22"/>
                  <a:gd name="T9" fmla="*/ 6 h 20"/>
                  <a:gd name="T10" fmla="*/ 3 w 22"/>
                  <a:gd name="T11" fmla="*/ 0 h 20"/>
                  <a:gd name="T12" fmla="*/ 16 w 22"/>
                  <a:gd name="T13" fmla="*/ 14 h 20"/>
                  <a:gd name="T14" fmla="*/ 21 w 22"/>
                  <a:gd name="T15" fmla="*/ 13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0"/>
                  <a:gd name="T26" fmla="*/ 22 w 2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0">
                    <a:moveTo>
                      <a:pt x="21" y="13"/>
                    </a:moveTo>
                    <a:lnTo>
                      <a:pt x="21" y="13"/>
                    </a:lnTo>
                    <a:lnTo>
                      <a:pt x="21" y="17"/>
                    </a:lnTo>
                    <a:lnTo>
                      <a:pt x="17" y="19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16" y="14"/>
                    </a:lnTo>
                    <a:lnTo>
                      <a:pt x="21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2" name="Freeform 141"/>
              <p:cNvSpPr>
                <a:spLocks/>
              </p:cNvSpPr>
              <p:nvPr/>
            </p:nvSpPr>
            <p:spPr bwMode="auto">
              <a:xfrm>
                <a:off x="1042" y="1542"/>
                <a:ext cx="22" cy="20"/>
              </a:xfrm>
              <a:custGeom>
                <a:avLst/>
                <a:gdLst>
                  <a:gd name="T0" fmla="*/ 21 w 22"/>
                  <a:gd name="T1" fmla="*/ 13 h 20"/>
                  <a:gd name="T2" fmla="*/ 21 w 22"/>
                  <a:gd name="T3" fmla="*/ 17 h 20"/>
                  <a:gd name="T4" fmla="*/ 17 w 22"/>
                  <a:gd name="T5" fmla="*/ 19 h 20"/>
                  <a:gd name="T6" fmla="*/ 0 w 22"/>
                  <a:gd name="T7" fmla="*/ 6 h 20"/>
                  <a:gd name="T8" fmla="*/ 3 w 22"/>
                  <a:gd name="T9" fmla="*/ 0 h 20"/>
                  <a:gd name="T10" fmla="*/ 16 w 22"/>
                  <a:gd name="T11" fmla="*/ 14 h 20"/>
                  <a:gd name="T12" fmla="*/ 21 w 22"/>
                  <a:gd name="T13" fmla="*/ 13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0"/>
                  <a:gd name="T23" fmla="*/ 22 w 22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0">
                    <a:moveTo>
                      <a:pt x="21" y="13"/>
                    </a:moveTo>
                    <a:lnTo>
                      <a:pt x="21" y="17"/>
                    </a:lnTo>
                    <a:lnTo>
                      <a:pt x="17" y="19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16" y="14"/>
                    </a:lnTo>
                    <a:lnTo>
                      <a:pt x="21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3" name="Freeform 142"/>
              <p:cNvSpPr>
                <a:spLocks/>
              </p:cNvSpPr>
              <p:nvPr/>
            </p:nvSpPr>
            <p:spPr bwMode="auto">
              <a:xfrm>
                <a:off x="1062" y="1559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2 h 3"/>
                  <a:gd name="T10" fmla="*/ 0 w 2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4" name="Freeform 143"/>
              <p:cNvSpPr>
                <a:spLocks/>
              </p:cNvSpPr>
              <p:nvPr/>
            </p:nvSpPr>
            <p:spPr bwMode="auto">
              <a:xfrm>
                <a:off x="1062" y="1559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1 h 3"/>
                  <a:gd name="T4" fmla="*/ 1 w 2"/>
                  <a:gd name="T5" fmla="*/ 0 h 3"/>
                  <a:gd name="T6" fmla="*/ 1 w 2"/>
                  <a:gd name="T7" fmla="*/ 2 h 3"/>
                  <a:gd name="T8" fmla="*/ 0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5" name="Freeform 144"/>
              <p:cNvSpPr>
                <a:spLocks/>
              </p:cNvSpPr>
              <p:nvPr/>
            </p:nvSpPr>
            <p:spPr bwMode="auto">
              <a:xfrm>
                <a:off x="1063" y="1561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0 w 2"/>
                  <a:gd name="T5" fmla="*/ 4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6" name="Line 145"/>
              <p:cNvSpPr>
                <a:spLocks noChangeShapeType="1"/>
              </p:cNvSpPr>
              <p:nvPr/>
            </p:nvSpPr>
            <p:spPr bwMode="auto">
              <a:xfrm flipV="1">
                <a:off x="1064" y="1565"/>
                <a:ext cx="5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67" name="Freeform 146"/>
              <p:cNvSpPr>
                <a:spLocks/>
              </p:cNvSpPr>
              <p:nvPr/>
            </p:nvSpPr>
            <p:spPr bwMode="auto">
              <a:xfrm>
                <a:off x="1058" y="15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8" name="Line 147"/>
              <p:cNvSpPr>
                <a:spLocks noChangeShapeType="1"/>
              </p:cNvSpPr>
              <p:nvPr/>
            </p:nvSpPr>
            <p:spPr bwMode="auto">
              <a:xfrm flipH="1">
                <a:off x="1058" y="1567"/>
                <a:ext cx="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69" name="Freeform 148"/>
              <p:cNvSpPr>
                <a:spLocks/>
              </p:cNvSpPr>
              <p:nvPr/>
            </p:nvSpPr>
            <p:spPr bwMode="auto">
              <a:xfrm>
                <a:off x="1058" y="15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0" name="Line 149"/>
              <p:cNvSpPr>
                <a:spLocks noChangeShapeType="1"/>
              </p:cNvSpPr>
              <p:nvPr/>
            </p:nvSpPr>
            <p:spPr bwMode="auto">
              <a:xfrm flipH="1">
                <a:off x="1058" y="1567"/>
                <a:ext cx="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1" name="Freeform 150"/>
              <p:cNvSpPr>
                <a:spLocks/>
              </p:cNvSpPr>
              <p:nvPr/>
            </p:nvSpPr>
            <p:spPr bwMode="auto">
              <a:xfrm>
                <a:off x="1042" y="1550"/>
                <a:ext cx="17" cy="12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16 w 17"/>
                  <a:gd name="T5" fmla="*/ 11 h 12"/>
                  <a:gd name="T6" fmla="*/ 12 w 17"/>
                  <a:gd name="T7" fmla="*/ 11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0"/>
                    </a:moveTo>
                    <a:lnTo>
                      <a:pt x="0" y="0"/>
                    </a:lnTo>
                    <a:lnTo>
                      <a:pt x="16" y="11"/>
                    </a:lnTo>
                    <a:lnTo>
                      <a:pt x="12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2" name="Freeform 151"/>
              <p:cNvSpPr>
                <a:spLocks/>
              </p:cNvSpPr>
              <p:nvPr/>
            </p:nvSpPr>
            <p:spPr bwMode="auto">
              <a:xfrm>
                <a:off x="1042" y="1550"/>
                <a:ext cx="17" cy="12"/>
              </a:xfrm>
              <a:custGeom>
                <a:avLst/>
                <a:gdLst>
                  <a:gd name="T0" fmla="*/ 0 w 17"/>
                  <a:gd name="T1" fmla="*/ 0 h 12"/>
                  <a:gd name="T2" fmla="*/ 16 w 17"/>
                  <a:gd name="T3" fmla="*/ 11 h 12"/>
                  <a:gd name="T4" fmla="*/ 12 w 17"/>
                  <a:gd name="T5" fmla="*/ 11 h 12"/>
                  <a:gd name="T6" fmla="*/ 0 w 17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2"/>
                  <a:gd name="T14" fmla="*/ 17 w 17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2">
                    <a:moveTo>
                      <a:pt x="0" y="0"/>
                    </a:moveTo>
                    <a:lnTo>
                      <a:pt x="16" y="11"/>
                    </a:lnTo>
                    <a:lnTo>
                      <a:pt x="12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3" name="Freeform 152"/>
              <p:cNvSpPr>
                <a:spLocks/>
              </p:cNvSpPr>
              <p:nvPr/>
            </p:nvSpPr>
            <p:spPr bwMode="auto">
              <a:xfrm>
                <a:off x="1040" y="154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 w 3"/>
                  <a:gd name="T5" fmla="*/ 2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4" name="Line 153"/>
              <p:cNvSpPr>
                <a:spLocks noChangeShapeType="1"/>
              </p:cNvSpPr>
              <p:nvPr/>
            </p:nvSpPr>
            <p:spPr bwMode="auto">
              <a:xfrm flipH="1">
                <a:off x="1042" y="1542"/>
                <a:ext cx="4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5" name="Freeform 154"/>
              <p:cNvSpPr>
                <a:spLocks/>
              </p:cNvSpPr>
              <p:nvPr/>
            </p:nvSpPr>
            <p:spPr bwMode="auto">
              <a:xfrm>
                <a:off x="1046" y="1542"/>
                <a:ext cx="18" cy="14"/>
              </a:xfrm>
              <a:custGeom>
                <a:avLst/>
                <a:gdLst>
                  <a:gd name="T0" fmla="*/ 12 w 18"/>
                  <a:gd name="T1" fmla="*/ 13 h 14"/>
                  <a:gd name="T2" fmla="*/ 12 w 18"/>
                  <a:gd name="T3" fmla="*/ 13 h 14"/>
                  <a:gd name="T4" fmla="*/ 0 w 18"/>
                  <a:gd name="T5" fmla="*/ 0 h 14"/>
                  <a:gd name="T6" fmla="*/ 17 w 18"/>
                  <a:gd name="T7" fmla="*/ 12 h 14"/>
                  <a:gd name="T8" fmla="*/ 12 w 18"/>
                  <a:gd name="T9" fmla="*/ 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4"/>
                  <a:gd name="T17" fmla="*/ 18 w 18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4">
                    <a:moveTo>
                      <a:pt x="12" y="13"/>
                    </a:moveTo>
                    <a:lnTo>
                      <a:pt x="12" y="13"/>
                    </a:lnTo>
                    <a:lnTo>
                      <a:pt x="0" y="0"/>
                    </a:lnTo>
                    <a:lnTo>
                      <a:pt x="17" y="12"/>
                    </a:lnTo>
                    <a:lnTo>
                      <a:pt x="12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6" name="Freeform 155"/>
              <p:cNvSpPr>
                <a:spLocks/>
              </p:cNvSpPr>
              <p:nvPr/>
            </p:nvSpPr>
            <p:spPr bwMode="auto">
              <a:xfrm>
                <a:off x="1046" y="1542"/>
                <a:ext cx="18" cy="14"/>
              </a:xfrm>
              <a:custGeom>
                <a:avLst/>
                <a:gdLst>
                  <a:gd name="T0" fmla="*/ 12 w 18"/>
                  <a:gd name="T1" fmla="*/ 13 h 14"/>
                  <a:gd name="T2" fmla="*/ 0 w 18"/>
                  <a:gd name="T3" fmla="*/ 0 h 14"/>
                  <a:gd name="T4" fmla="*/ 17 w 18"/>
                  <a:gd name="T5" fmla="*/ 12 h 14"/>
                  <a:gd name="T6" fmla="*/ 12 w 18"/>
                  <a:gd name="T7" fmla="*/ 13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4"/>
                  <a:gd name="T14" fmla="*/ 18 w 18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4">
                    <a:moveTo>
                      <a:pt x="12" y="13"/>
                    </a:moveTo>
                    <a:lnTo>
                      <a:pt x="0" y="0"/>
                    </a:lnTo>
                    <a:lnTo>
                      <a:pt x="17" y="12"/>
                    </a:lnTo>
                    <a:lnTo>
                      <a:pt x="12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7" name="Freeform 156"/>
              <p:cNvSpPr>
                <a:spLocks/>
              </p:cNvSpPr>
              <p:nvPr/>
            </p:nvSpPr>
            <p:spPr bwMode="auto">
              <a:xfrm>
                <a:off x="1062" y="155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1 w 2"/>
                  <a:gd name="T5" fmla="*/ 4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8" name="Line 157"/>
              <p:cNvSpPr>
                <a:spLocks noChangeShapeType="1"/>
              </p:cNvSpPr>
              <p:nvPr/>
            </p:nvSpPr>
            <p:spPr bwMode="auto">
              <a:xfrm flipV="1">
                <a:off x="1062" y="1559"/>
                <a:ext cx="7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9" name="Freeform 158"/>
              <p:cNvSpPr>
                <a:spLocks/>
              </p:cNvSpPr>
              <p:nvPr/>
            </p:nvSpPr>
            <p:spPr bwMode="auto">
              <a:xfrm>
                <a:off x="1071" y="1297"/>
                <a:ext cx="77" cy="91"/>
              </a:xfrm>
              <a:custGeom>
                <a:avLst/>
                <a:gdLst>
                  <a:gd name="T0" fmla="*/ 9 w 77"/>
                  <a:gd name="T1" fmla="*/ 55 h 91"/>
                  <a:gd name="T2" fmla="*/ 0 w 77"/>
                  <a:gd name="T3" fmla="*/ 0 h 91"/>
                  <a:gd name="T4" fmla="*/ 62 w 77"/>
                  <a:gd name="T5" fmla="*/ 40 h 91"/>
                  <a:gd name="T6" fmla="*/ 76 w 77"/>
                  <a:gd name="T7" fmla="*/ 90 h 91"/>
                  <a:gd name="T8" fmla="*/ 9 w 77"/>
                  <a:gd name="T9" fmla="*/ 55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91"/>
                  <a:gd name="T17" fmla="*/ 77 w 77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91">
                    <a:moveTo>
                      <a:pt x="9" y="55"/>
                    </a:moveTo>
                    <a:lnTo>
                      <a:pt x="0" y="0"/>
                    </a:lnTo>
                    <a:lnTo>
                      <a:pt x="62" y="40"/>
                    </a:lnTo>
                    <a:lnTo>
                      <a:pt x="76" y="90"/>
                    </a:lnTo>
                    <a:lnTo>
                      <a:pt x="9" y="5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0" name="Freeform 159"/>
              <p:cNvSpPr>
                <a:spLocks/>
              </p:cNvSpPr>
              <p:nvPr/>
            </p:nvSpPr>
            <p:spPr bwMode="auto">
              <a:xfrm>
                <a:off x="1071" y="1297"/>
                <a:ext cx="77" cy="91"/>
              </a:xfrm>
              <a:custGeom>
                <a:avLst/>
                <a:gdLst>
                  <a:gd name="T0" fmla="*/ 9 w 77"/>
                  <a:gd name="T1" fmla="*/ 55 h 91"/>
                  <a:gd name="T2" fmla="*/ 0 w 77"/>
                  <a:gd name="T3" fmla="*/ 0 h 91"/>
                  <a:gd name="T4" fmla="*/ 62 w 77"/>
                  <a:gd name="T5" fmla="*/ 40 h 91"/>
                  <a:gd name="T6" fmla="*/ 76 w 77"/>
                  <a:gd name="T7" fmla="*/ 90 h 91"/>
                  <a:gd name="T8" fmla="*/ 9 w 77"/>
                  <a:gd name="T9" fmla="*/ 55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91"/>
                  <a:gd name="T17" fmla="*/ 77 w 77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91">
                    <a:moveTo>
                      <a:pt x="9" y="55"/>
                    </a:moveTo>
                    <a:lnTo>
                      <a:pt x="0" y="0"/>
                    </a:lnTo>
                    <a:lnTo>
                      <a:pt x="62" y="40"/>
                    </a:lnTo>
                    <a:lnTo>
                      <a:pt x="76" y="90"/>
                    </a:lnTo>
                    <a:lnTo>
                      <a:pt x="9" y="5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1" name="Freeform 160"/>
              <p:cNvSpPr>
                <a:spLocks/>
              </p:cNvSpPr>
              <p:nvPr/>
            </p:nvSpPr>
            <p:spPr bwMode="auto">
              <a:xfrm>
                <a:off x="1069" y="1293"/>
                <a:ext cx="7" cy="58"/>
              </a:xfrm>
              <a:custGeom>
                <a:avLst/>
                <a:gdLst>
                  <a:gd name="T0" fmla="*/ 1 w 7"/>
                  <a:gd name="T1" fmla="*/ 4 h 58"/>
                  <a:gd name="T2" fmla="*/ 1 w 7"/>
                  <a:gd name="T3" fmla="*/ 4 h 58"/>
                  <a:gd name="T4" fmla="*/ 6 w 7"/>
                  <a:gd name="T5" fmla="*/ 57 h 58"/>
                  <a:gd name="T6" fmla="*/ 1 w 7"/>
                  <a:gd name="T7" fmla="*/ 4 h 58"/>
                  <a:gd name="T8" fmla="*/ 0 w 7"/>
                  <a:gd name="T9" fmla="*/ 0 h 58"/>
                  <a:gd name="T10" fmla="*/ 1 w 7"/>
                  <a:gd name="T11" fmla="*/ 4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8"/>
                  <a:gd name="T20" fmla="*/ 7 w 7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8">
                    <a:moveTo>
                      <a:pt x="1" y="4"/>
                    </a:moveTo>
                    <a:lnTo>
                      <a:pt x="1" y="4"/>
                    </a:lnTo>
                    <a:lnTo>
                      <a:pt x="6" y="57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2" name="Freeform 161"/>
              <p:cNvSpPr>
                <a:spLocks/>
              </p:cNvSpPr>
              <p:nvPr/>
            </p:nvSpPr>
            <p:spPr bwMode="auto">
              <a:xfrm>
                <a:off x="1069" y="1293"/>
                <a:ext cx="7" cy="58"/>
              </a:xfrm>
              <a:custGeom>
                <a:avLst/>
                <a:gdLst>
                  <a:gd name="T0" fmla="*/ 1 w 7"/>
                  <a:gd name="T1" fmla="*/ 4 h 58"/>
                  <a:gd name="T2" fmla="*/ 6 w 7"/>
                  <a:gd name="T3" fmla="*/ 57 h 58"/>
                  <a:gd name="T4" fmla="*/ 1 w 7"/>
                  <a:gd name="T5" fmla="*/ 4 h 58"/>
                  <a:gd name="T6" fmla="*/ 0 w 7"/>
                  <a:gd name="T7" fmla="*/ 0 h 58"/>
                  <a:gd name="T8" fmla="*/ 1 w 7"/>
                  <a:gd name="T9" fmla="*/ 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8"/>
                  <a:gd name="T17" fmla="*/ 7 w 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8">
                    <a:moveTo>
                      <a:pt x="1" y="4"/>
                    </a:moveTo>
                    <a:lnTo>
                      <a:pt x="6" y="57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3" name="Freeform 162"/>
              <p:cNvSpPr>
                <a:spLocks/>
              </p:cNvSpPr>
              <p:nvPr/>
            </p:nvSpPr>
            <p:spPr bwMode="auto">
              <a:xfrm>
                <a:off x="1071" y="1297"/>
                <a:ext cx="62" cy="38"/>
              </a:xfrm>
              <a:custGeom>
                <a:avLst/>
                <a:gdLst>
                  <a:gd name="T0" fmla="*/ 61 w 62"/>
                  <a:gd name="T1" fmla="*/ 37 h 38"/>
                  <a:gd name="T2" fmla="*/ 61 w 62"/>
                  <a:gd name="T3" fmla="*/ 37 h 38"/>
                  <a:gd name="T4" fmla="*/ 0 w 62"/>
                  <a:gd name="T5" fmla="*/ 0 h 38"/>
                  <a:gd name="T6" fmla="*/ 61 w 62"/>
                  <a:gd name="T7" fmla="*/ 37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38"/>
                  <a:gd name="T14" fmla="*/ 62 w 62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38">
                    <a:moveTo>
                      <a:pt x="61" y="37"/>
                    </a:moveTo>
                    <a:lnTo>
                      <a:pt x="61" y="37"/>
                    </a:lnTo>
                    <a:lnTo>
                      <a:pt x="0" y="0"/>
                    </a:lnTo>
                    <a:lnTo>
                      <a:pt x="61" y="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4" name="Line 163"/>
              <p:cNvSpPr>
                <a:spLocks noChangeShapeType="1"/>
              </p:cNvSpPr>
              <p:nvPr/>
            </p:nvSpPr>
            <p:spPr bwMode="auto">
              <a:xfrm flipH="1" flipV="1">
                <a:off x="1071" y="1297"/>
                <a:ext cx="67" cy="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85" name="Freeform 164"/>
              <p:cNvSpPr>
                <a:spLocks/>
              </p:cNvSpPr>
              <p:nvPr/>
            </p:nvSpPr>
            <p:spPr bwMode="auto">
              <a:xfrm>
                <a:off x="1138" y="1340"/>
                <a:ext cx="16" cy="50"/>
              </a:xfrm>
              <a:custGeom>
                <a:avLst/>
                <a:gdLst>
                  <a:gd name="T0" fmla="*/ 11 w 16"/>
                  <a:gd name="T1" fmla="*/ 47 h 50"/>
                  <a:gd name="T2" fmla="*/ 11 w 16"/>
                  <a:gd name="T3" fmla="*/ 47 h 50"/>
                  <a:gd name="T4" fmla="*/ 0 w 16"/>
                  <a:gd name="T5" fmla="*/ 0 h 50"/>
                  <a:gd name="T6" fmla="*/ 11 w 16"/>
                  <a:gd name="T7" fmla="*/ 47 h 50"/>
                  <a:gd name="T8" fmla="*/ 15 w 16"/>
                  <a:gd name="T9" fmla="*/ 45 h 50"/>
                  <a:gd name="T10" fmla="*/ 15 w 16"/>
                  <a:gd name="T11" fmla="*/ 49 h 50"/>
                  <a:gd name="T12" fmla="*/ 11 w 16"/>
                  <a:gd name="T13" fmla="*/ 47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50"/>
                  <a:gd name="T23" fmla="*/ 16 w 16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50">
                    <a:moveTo>
                      <a:pt x="11" y="47"/>
                    </a:moveTo>
                    <a:lnTo>
                      <a:pt x="11" y="47"/>
                    </a:lnTo>
                    <a:lnTo>
                      <a:pt x="0" y="0"/>
                    </a:lnTo>
                    <a:lnTo>
                      <a:pt x="11" y="47"/>
                    </a:lnTo>
                    <a:lnTo>
                      <a:pt x="15" y="45"/>
                    </a:lnTo>
                    <a:lnTo>
                      <a:pt x="15" y="49"/>
                    </a:lnTo>
                    <a:lnTo>
                      <a:pt x="11" y="4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6" name="Freeform 165"/>
              <p:cNvSpPr>
                <a:spLocks/>
              </p:cNvSpPr>
              <p:nvPr/>
            </p:nvSpPr>
            <p:spPr bwMode="auto">
              <a:xfrm>
                <a:off x="1138" y="1340"/>
                <a:ext cx="16" cy="50"/>
              </a:xfrm>
              <a:custGeom>
                <a:avLst/>
                <a:gdLst>
                  <a:gd name="T0" fmla="*/ 11 w 16"/>
                  <a:gd name="T1" fmla="*/ 47 h 50"/>
                  <a:gd name="T2" fmla="*/ 0 w 16"/>
                  <a:gd name="T3" fmla="*/ 0 h 50"/>
                  <a:gd name="T4" fmla="*/ 11 w 16"/>
                  <a:gd name="T5" fmla="*/ 47 h 50"/>
                  <a:gd name="T6" fmla="*/ 15 w 16"/>
                  <a:gd name="T7" fmla="*/ 45 h 50"/>
                  <a:gd name="T8" fmla="*/ 15 w 16"/>
                  <a:gd name="T9" fmla="*/ 49 h 50"/>
                  <a:gd name="T10" fmla="*/ 11 w 16"/>
                  <a:gd name="T11" fmla="*/ 47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50"/>
                  <a:gd name="T20" fmla="*/ 16 w 1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50">
                    <a:moveTo>
                      <a:pt x="11" y="47"/>
                    </a:moveTo>
                    <a:lnTo>
                      <a:pt x="0" y="0"/>
                    </a:lnTo>
                    <a:lnTo>
                      <a:pt x="11" y="47"/>
                    </a:lnTo>
                    <a:lnTo>
                      <a:pt x="15" y="45"/>
                    </a:lnTo>
                    <a:lnTo>
                      <a:pt x="15" y="49"/>
                    </a:lnTo>
                    <a:lnTo>
                      <a:pt x="11" y="4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7" name="Freeform 166"/>
              <p:cNvSpPr>
                <a:spLocks/>
              </p:cNvSpPr>
              <p:nvPr/>
            </p:nvSpPr>
            <p:spPr bwMode="auto">
              <a:xfrm>
                <a:off x="1081" y="1356"/>
                <a:ext cx="67" cy="32"/>
              </a:xfrm>
              <a:custGeom>
                <a:avLst/>
                <a:gdLst>
                  <a:gd name="T0" fmla="*/ 0 w 67"/>
                  <a:gd name="T1" fmla="*/ 0 h 32"/>
                  <a:gd name="T2" fmla="*/ 0 w 67"/>
                  <a:gd name="T3" fmla="*/ 0 h 32"/>
                  <a:gd name="T4" fmla="*/ 66 w 67"/>
                  <a:gd name="T5" fmla="*/ 31 h 32"/>
                  <a:gd name="T6" fmla="*/ 2 w 67"/>
                  <a:gd name="T7" fmla="*/ 4 h 32"/>
                  <a:gd name="T8" fmla="*/ 0 w 67"/>
                  <a:gd name="T9" fmla="*/ 0 h 32"/>
                  <a:gd name="T10" fmla="*/ 2 w 67"/>
                  <a:gd name="T11" fmla="*/ 4 h 32"/>
                  <a:gd name="T12" fmla="*/ 0 w 67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2"/>
                  <a:gd name="T23" fmla="*/ 67 w 6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2">
                    <a:moveTo>
                      <a:pt x="0" y="0"/>
                    </a:moveTo>
                    <a:lnTo>
                      <a:pt x="0" y="0"/>
                    </a:lnTo>
                    <a:lnTo>
                      <a:pt x="66" y="3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8" name="Freeform 167"/>
              <p:cNvSpPr>
                <a:spLocks/>
              </p:cNvSpPr>
              <p:nvPr/>
            </p:nvSpPr>
            <p:spPr bwMode="auto">
              <a:xfrm>
                <a:off x="1081" y="1356"/>
                <a:ext cx="67" cy="32"/>
              </a:xfrm>
              <a:custGeom>
                <a:avLst/>
                <a:gdLst>
                  <a:gd name="T0" fmla="*/ 0 w 67"/>
                  <a:gd name="T1" fmla="*/ 0 h 32"/>
                  <a:gd name="T2" fmla="*/ 66 w 67"/>
                  <a:gd name="T3" fmla="*/ 31 h 32"/>
                  <a:gd name="T4" fmla="*/ 2 w 67"/>
                  <a:gd name="T5" fmla="*/ 4 h 32"/>
                  <a:gd name="T6" fmla="*/ 0 w 67"/>
                  <a:gd name="T7" fmla="*/ 0 h 32"/>
                  <a:gd name="T8" fmla="*/ 2 w 67"/>
                  <a:gd name="T9" fmla="*/ 4 h 32"/>
                  <a:gd name="T10" fmla="*/ 0 w 67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2"/>
                  <a:gd name="T20" fmla="*/ 67 w 67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2">
                    <a:moveTo>
                      <a:pt x="0" y="0"/>
                    </a:moveTo>
                    <a:lnTo>
                      <a:pt x="66" y="3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9" name="Freeform 168"/>
              <p:cNvSpPr>
                <a:spLocks/>
              </p:cNvSpPr>
              <p:nvPr/>
            </p:nvSpPr>
            <p:spPr bwMode="auto">
              <a:xfrm>
                <a:off x="1030" y="1352"/>
                <a:ext cx="118" cy="106"/>
              </a:xfrm>
              <a:custGeom>
                <a:avLst/>
                <a:gdLst>
                  <a:gd name="T0" fmla="*/ 117 w 118"/>
                  <a:gd name="T1" fmla="*/ 39 h 106"/>
                  <a:gd name="T2" fmla="*/ 82 w 118"/>
                  <a:gd name="T3" fmla="*/ 105 h 106"/>
                  <a:gd name="T4" fmla="*/ 11 w 118"/>
                  <a:gd name="T5" fmla="*/ 66 h 106"/>
                  <a:gd name="T6" fmla="*/ 0 w 118"/>
                  <a:gd name="T7" fmla="*/ 0 h 106"/>
                  <a:gd name="T8" fmla="*/ 47 w 118"/>
                  <a:gd name="T9" fmla="*/ 14 h 106"/>
                  <a:gd name="T10" fmla="*/ 49 w 118"/>
                  <a:gd name="T11" fmla="*/ 4 h 106"/>
                  <a:gd name="T12" fmla="*/ 117 w 118"/>
                  <a:gd name="T13" fmla="*/ 39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106"/>
                  <a:gd name="T23" fmla="*/ 118 w 118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106">
                    <a:moveTo>
                      <a:pt x="117" y="39"/>
                    </a:moveTo>
                    <a:lnTo>
                      <a:pt x="82" y="105"/>
                    </a:lnTo>
                    <a:lnTo>
                      <a:pt x="11" y="66"/>
                    </a:lnTo>
                    <a:lnTo>
                      <a:pt x="0" y="0"/>
                    </a:lnTo>
                    <a:lnTo>
                      <a:pt x="47" y="14"/>
                    </a:lnTo>
                    <a:lnTo>
                      <a:pt x="49" y="4"/>
                    </a:lnTo>
                    <a:lnTo>
                      <a:pt x="117" y="3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0" name="Freeform 169"/>
              <p:cNvSpPr>
                <a:spLocks/>
              </p:cNvSpPr>
              <p:nvPr/>
            </p:nvSpPr>
            <p:spPr bwMode="auto">
              <a:xfrm>
                <a:off x="1030" y="1352"/>
                <a:ext cx="118" cy="106"/>
              </a:xfrm>
              <a:custGeom>
                <a:avLst/>
                <a:gdLst>
                  <a:gd name="T0" fmla="*/ 117 w 118"/>
                  <a:gd name="T1" fmla="*/ 39 h 106"/>
                  <a:gd name="T2" fmla="*/ 82 w 118"/>
                  <a:gd name="T3" fmla="*/ 105 h 106"/>
                  <a:gd name="T4" fmla="*/ 11 w 118"/>
                  <a:gd name="T5" fmla="*/ 66 h 106"/>
                  <a:gd name="T6" fmla="*/ 0 w 118"/>
                  <a:gd name="T7" fmla="*/ 0 h 106"/>
                  <a:gd name="T8" fmla="*/ 47 w 118"/>
                  <a:gd name="T9" fmla="*/ 14 h 106"/>
                  <a:gd name="T10" fmla="*/ 49 w 118"/>
                  <a:gd name="T11" fmla="*/ 4 h 106"/>
                  <a:gd name="T12" fmla="*/ 117 w 118"/>
                  <a:gd name="T13" fmla="*/ 39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106"/>
                  <a:gd name="T23" fmla="*/ 118 w 118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106">
                    <a:moveTo>
                      <a:pt x="117" y="39"/>
                    </a:moveTo>
                    <a:lnTo>
                      <a:pt x="82" y="105"/>
                    </a:lnTo>
                    <a:lnTo>
                      <a:pt x="11" y="66"/>
                    </a:lnTo>
                    <a:lnTo>
                      <a:pt x="0" y="0"/>
                    </a:lnTo>
                    <a:lnTo>
                      <a:pt x="47" y="14"/>
                    </a:lnTo>
                    <a:lnTo>
                      <a:pt x="49" y="4"/>
                    </a:lnTo>
                    <a:lnTo>
                      <a:pt x="117" y="3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1" name="Freeform 170"/>
              <p:cNvSpPr>
                <a:spLocks/>
              </p:cNvSpPr>
              <p:nvPr/>
            </p:nvSpPr>
            <p:spPr bwMode="auto">
              <a:xfrm>
                <a:off x="1110" y="1393"/>
                <a:ext cx="38" cy="67"/>
              </a:xfrm>
              <a:custGeom>
                <a:avLst/>
                <a:gdLst>
                  <a:gd name="T0" fmla="*/ 5 w 38"/>
                  <a:gd name="T1" fmla="*/ 64 h 67"/>
                  <a:gd name="T2" fmla="*/ 0 w 38"/>
                  <a:gd name="T3" fmla="*/ 66 h 67"/>
                  <a:gd name="T4" fmla="*/ 37 w 38"/>
                  <a:gd name="T5" fmla="*/ 0 h 67"/>
                  <a:gd name="T6" fmla="*/ 5 w 38"/>
                  <a:gd name="T7" fmla="*/ 64 h 67"/>
                  <a:gd name="T8" fmla="*/ 0 w 38"/>
                  <a:gd name="T9" fmla="*/ 66 h 67"/>
                  <a:gd name="T10" fmla="*/ 5 w 38"/>
                  <a:gd name="T11" fmla="*/ 64 h 67"/>
                  <a:gd name="T12" fmla="*/ 0 w 38"/>
                  <a:gd name="T13" fmla="*/ 66 h 67"/>
                  <a:gd name="T14" fmla="*/ 5 w 38"/>
                  <a:gd name="T15" fmla="*/ 64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67"/>
                  <a:gd name="T26" fmla="*/ 38 w 38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67">
                    <a:moveTo>
                      <a:pt x="5" y="64"/>
                    </a:moveTo>
                    <a:lnTo>
                      <a:pt x="0" y="66"/>
                    </a:lnTo>
                    <a:lnTo>
                      <a:pt x="37" y="0"/>
                    </a:lnTo>
                    <a:lnTo>
                      <a:pt x="5" y="64"/>
                    </a:lnTo>
                    <a:lnTo>
                      <a:pt x="0" y="66"/>
                    </a:lnTo>
                    <a:lnTo>
                      <a:pt x="5" y="64"/>
                    </a:lnTo>
                    <a:lnTo>
                      <a:pt x="0" y="66"/>
                    </a:lnTo>
                    <a:lnTo>
                      <a:pt x="5" y="6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2" name="Freeform 171"/>
              <p:cNvSpPr>
                <a:spLocks/>
              </p:cNvSpPr>
              <p:nvPr/>
            </p:nvSpPr>
            <p:spPr bwMode="auto">
              <a:xfrm>
                <a:off x="1110" y="1393"/>
                <a:ext cx="38" cy="67"/>
              </a:xfrm>
              <a:custGeom>
                <a:avLst/>
                <a:gdLst>
                  <a:gd name="T0" fmla="*/ 5 w 38"/>
                  <a:gd name="T1" fmla="*/ 64 h 67"/>
                  <a:gd name="T2" fmla="*/ 0 w 38"/>
                  <a:gd name="T3" fmla="*/ 66 h 67"/>
                  <a:gd name="T4" fmla="*/ 37 w 38"/>
                  <a:gd name="T5" fmla="*/ 0 h 67"/>
                  <a:gd name="T6" fmla="*/ 5 w 38"/>
                  <a:gd name="T7" fmla="*/ 64 h 67"/>
                  <a:gd name="T8" fmla="*/ 0 w 38"/>
                  <a:gd name="T9" fmla="*/ 66 h 67"/>
                  <a:gd name="T10" fmla="*/ 5 w 38"/>
                  <a:gd name="T11" fmla="*/ 64 h 67"/>
                  <a:gd name="T12" fmla="*/ 0 w 38"/>
                  <a:gd name="T13" fmla="*/ 66 h 67"/>
                  <a:gd name="T14" fmla="*/ 5 w 38"/>
                  <a:gd name="T15" fmla="*/ 64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67"/>
                  <a:gd name="T26" fmla="*/ 38 w 38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67">
                    <a:moveTo>
                      <a:pt x="5" y="64"/>
                    </a:moveTo>
                    <a:lnTo>
                      <a:pt x="0" y="66"/>
                    </a:lnTo>
                    <a:lnTo>
                      <a:pt x="37" y="0"/>
                    </a:lnTo>
                    <a:lnTo>
                      <a:pt x="5" y="64"/>
                    </a:lnTo>
                    <a:lnTo>
                      <a:pt x="0" y="66"/>
                    </a:lnTo>
                    <a:lnTo>
                      <a:pt x="5" y="64"/>
                    </a:lnTo>
                    <a:lnTo>
                      <a:pt x="0" y="66"/>
                    </a:lnTo>
                    <a:lnTo>
                      <a:pt x="5" y="6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3" name="Freeform 172"/>
              <p:cNvSpPr>
                <a:spLocks/>
              </p:cNvSpPr>
              <p:nvPr/>
            </p:nvSpPr>
            <p:spPr bwMode="auto">
              <a:xfrm>
                <a:off x="1042" y="1422"/>
                <a:ext cx="69" cy="38"/>
              </a:xfrm>
              <a:custGeom>
                <a:avLst/>
                <a:gdLst>
                  <a:gd name="T0" fmla="*/ 0 w 69"/>
                  <a:gd name="T1" fmla="*/ 0 h 38"/>
                  <a:gd name="T2" fmla="*/ 0 w 69"/>
                  <a:gd name="T3" fmla="*/ 0 h 38"/>
                  <a:gd name="T4" fmla="*/ 68 w 69"/>
                  <a:gd name="T5" fmla="*/ 35 h 38"/>
                  <a:gd name="T6" fmla="*/ 62 w 69"/>
                  <a:gd name="T7" fmla="*/ 37 h 38"/>
                  <a:gd name="T8" fmla="*/ 2 w 69"/>
                  <a:gd name="T9" fmla="*/ 5 h 38"/>
                  <a:gd name="T10" fmla="*/ 0 w 69"/>
                  <a:gd name="T11" fmla="*/ 0 h 38"/>
                  <a:gd name="T12" fmla="*/ 2 w 69"/>
                  <a:gd name="T13" fmla="*/ 5 h 38"/>
                  <a:gd name="T14" fmla="*/ 0 w 69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38"/>
                  <a:gd name="T26" fmla="*/ 69 w 69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38">
                    <a:moveTo>
                      <a:pt x="0" y="0"/>
                    </a:moveTo>
                    <a:lnTo>
                      <a:pt x="0" y="0"/>
                    </a:lnTo>
                    <a:lnTo>
                      <a:pt x="68" y="35"/>
                    </a:lnTo>
                    <a:lnTo>
                      <a:pt x="62" y="37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4" name="Freeform 173"/>
              <p:cNvSpPr>
                <a:spLocks/>
              </p:cNvSpPr>
              <p:nvPr/>
            </p:nvSpPr>
            <p:spPr bwMode="auto">
              <a:xfrm>
                <a:off x="1042" y="1422"/>
                <a:ext cx="69" cy="38"/>
              </a:xfrm>
              <a:custGeom>
                <a:avLst/>
                <a:gdLst>
                  <a:gd name="T0" fmla="*/ 0 w 69"/>
                  <a:gd name="T1" fmla="*/ 0 h 38"/>
                  <a:gd name="T2" fmla="*/ 68 w 69"/>
                  <a:gd name="T3" fmla="*/ 35 h 38"/>
                  <a:gd name="T4" fmla="*/ 62 w 69"/>
                  <a:gd name="T5" fmla="*/ 37 h 38"/>
                  <a:gd name="T6" fmla="*/ 2 w 69"/>
                  <a:gd name="T7" fmla="*/ 5 h 38"/>
                  <a:gd name="T8" fmla="*/ 0 w 69"/>
                  <a:gd name="T9" fmla="*/ 0 h 38"/>
                  <a:gd name="T10" fmla="*/ 2 w 69"/>
                  <a:gd name="T11" fmla="*/ 5 h 38"/>
                  <a:gd name="T12" fmla="*/ 0 w 69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38"/>
                  <a:gd name="T23" fmla="*/ 69 w 69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38">
                    <a:moveTo>
                      <a:pt x="0" y="0"/>
                    </a:moveTo>
                    <a:lnTo>
                      <a:pt x="68" y="35"/>
                    </a:lnTo>
                    <a:lnTo>
                      <a:pt x="62" y="37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5" name="Freeform 174"/>
              <p:cNvSpPr>
                <a:spLocks/>
              </p:cNvSpPr>
              <p:nvPr/>
            </p:nvSpPr>
            <p:spPr bwMode="auto">
              <a:xfrm>
                <a:off x="1028" y="1348"/>
                <a:ext cx="9" cy="69"/>
              </a:xfrm>
              <a:custGeom>
                <a:avLst/>
                <a:gdLst>
                  <a:gd name="T0" fmla="*/ 1 w 9"/>
                  <a:gd name="T1" fmla="*/ 4 h 69"/>
                  <a:gd name="T2" fmla="*/ 1 w 9"/>
                  <a:gd name="T3" fmla="*/ 4 h 69"/>
                  <a:gd name="T4" fmla="*/ 8 w 9"/>
                  <a:gd name="T5" fmla="*/ 68 h 69"/>
                  <a:gd name="T6" fmla="*/ 1 w 9"/>
                  <a:gd name="T7" fmla="*/ 4 h 69"/>
                  <a:gd name="T8" fmla="*/ 0 w 9"/>
                  <a:gd name="T9" fmla="*/ 0 h 69"/>
                  <a:gd name="T10" fmla="*/ 1 w 9"/>
                  <a:gd name="T11" fmla="*/ 4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9"/>
                  <a:gd name="T20" fmla="*/ 9 w 9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9">
                    <a:moveTo>
                      <a:pt x="1" y="4"/>
                    </a:moveTo>
                    <a:lnTo>
                      <a:pt x="1" y="4"/>
                    </a:lnTo>
                    <a:lnTo>
                      <a:pt x="8" y="6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6" name="Freeform 175"/>
              <p:cNvSpPr>
                <a:spLocks/>
              </p:cNvSpPr>
              <p:nvPr/>
            </p:nvSpPr>
            <p:spPr bwMode="auto">
              <a:xfrm>
                <a:off x="1028" y="1348"/>
                <a:ext cx="9" cy="69"/>
              </a:xfrm>
              <a:custGeom>
                <a:avLst/>
                <a:gdLst>
                  <a:gd name="T0" fmla="*/ 1 w 9"/>
                  <a:gd name="T1" fmla="*/ 4 h 69"/>
                  <a:gd name="T2" fmla="*/ 8 w 9"/>
                  <a:gd name="T3" fmla="*/ 68 h 69"/>
                  <a:gd name="T4" fmla="*/ 1 w 9"/>
                  <a:gd name="T5" fmla="*/ 4 h 69"/>
                  <a:gd name="T6" fmla="*/ 0 w 9"/>
                  <a:gd name="T7" fmla="*/ 0 h 69"/>
                  <a:gd name="T8" fmla="*/ 1 w 9"/>
                  <a:gd name="T9" fmla="*/ 4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9"/>
                  <a:gd name="T17" fmla="*/ 9 w 9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9">
                    <a:moveTo>
                      <a:pt x="1" y="4"/>
                    </a:moveTo>
                    <a:lnTo>
                      <a:pt x="8" y="6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7" name="Freeform 176"/>
              <p:cNvSpPr>
                <a:spLocks/>
              </p:cNvSpPr>
              <p:nvPr/>
            </p:nvSpPr>
            <p:spPr bwMode="auto">
              <a:xfrm>
                <a:off x="1030" y="1352"/>
                <a:ext cx="44" cy="16"/>
              </a:xfrm>
              <a:custGeom>
                <a:avLst/>
                <a:gdLst>
                  <a:gd name="T0" fmla="*/ 43 w 44"/>
                  <a:gd name="T1" fmla="*/ 11 h 16"/>
                  <a:gd name="T2" fmla="*/ 38 w 44"/>
                  <a:gd name="T3" fmla="*/ 12 h 16"/>
                  <a:gd name="T4" fmla="*/ 0 w 44"/>
                  <a:gd name="T5" fmla="*/ 0 h 16"/>
                  <a:gd name="T6" fmla="*/ 43 w 44"/>
                  <a:gd name="T7" fmla="*/ 11 h 16"/>
                  <a:gd name="T8" fmla="*/ 38 w 44"/>
                  <a:gd name="T9" fmla="*/ 12 h 16"/>
                  <a:gd name="T10" fmla="*/ 43 w 44"/>
                  <a:gd name="T11" fmla="*/ 11 h 16"/>
                  <a:gd name="T12" fmla="*/ 43 w 44"/>
                  <a:gd name="T13" fmla="*/ 15 h 16"/>
                  <a:gd name="T14" fmla="*/ 38 w 44"/>
                  <a:gd name="T15" fmla="*/ 12 h 16"/>
                  <a:gd name="T16" fmla="*/ 43 w 44"/>
                  <a:gd name="T17" fmla="*/ 11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16"/>
                  <a:gd name="T29" fmla="*/ 44 w 44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16">
                    <a:moveTo>
                      <a:pt x="43" y="11"/>
                    </a:moveTo>
                    <a:lnTo>
                      <a:pt x="38" y="12"/>
                    </a:lnTo>
                    <a:lnTo>
                      <a:pt x="0" y="0"/>
                    </a:lnTo>
                    <a:lnTo>
                      <a:pt x="43" y="11"/>
                    </a:lnTo>
                    <a:lnTo>
                      <a:pt x="38" y="12"/>
                    </a:lnTo>
                    <a:lnTo>
                      <a:pt x="43" y="11"/>
                    </a:lnTo>
                    <a:lnTo>
                      <a:pt x="43" y="15"/>
                    </a:lnTo>
                    <a:lnTo>
                      <a:pt x="38" y="12"/>
                    </a:lnTo>
                    <a:lnTo>
                      <a:pt x="43" y="1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8" name="Freeform 177"/>
              <p:cNvSpPr>
                <a:spLocks/>
              </p:cNvSpPr>
              <p:nvPr/>
            </p:nvSpPr>
            <p:spPr bwMode="auto">
              <a:xfrm>
                <a:off x="1030" y="1352"/>
                <a:ext cx="44" cy="16"/>
              </a:xfrm>
              <a:custGeom>
                <a:avLst/>
                <a:gdLst>
                  <a:gd name="T0" fmla="*/ 43 w 44"/>
                  <a:gd name="T1" fmla="*/ 11 h 16"/>
                  <a:gd name="T2" fmla="*/ 38 w 44"/>
                  <a:gd name="T3" fmla="*/ 12 h 16"/>
                  <a:gd name="T4" fmla="*/ 0 w 44"/>
                  <a:gd name="T5" fmla="*/ 0 h 16"/>
                  <a:gd name="T6" fmla="*/ 43 w 44"/>
                  <a:gd name="T7" fmla="*/ 11 h 16"/>
                  <a:gd name="T8" fmla="*/ 38 w 44"/>
                  <a:gd name="T9" fmla="*/ 12 h 16"/>
                  <a:gd name="T10" fmla="*/ 43 w 44"/>
                  <a:gd name="T11" fmla="*/ 11 h 16"/>
                  <a:gd name="T12" fmla="*/ 43 w 44"/>
                  <a:gd name="T13" fmla="*/ 15 h 16"/>
                  <a:gd name="T14" fmla="*/ 38 w 44"/>
                  <a:gd name="T15" fmla="*/ 12 h 16"/>
                  <a:gd name="T16" fmla="*/ 43 w 44"/>
                  <a:gd name="T17" fmla="*/ 11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16"/>
                  <a:gd name="T29" fmla="*/ 44 w 44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16">
                    <a:moveTo>
                      <a:pt x="43" y="11"/>
                    </a:moveTo>
                    <a:lnTo>
                      <a:pt x="38" y="12"/>
                    </a:lnTo>
                    <a:lnTo>
                      <a:pt x="0" y="0"/>
                    </a:lnTo>
                    <a:lnTo>
                      <a:pt x="43" y="11"/>
                    </a:lnTo>
                    <a:lnTo>
                      <a:pt x="38" y="12"/>
                    </a:lnTo>
                    <a:lnTo>
                      <a:pt x="43" y="11"/>
                    </a:lnTo>
                    <a:lnTo>
                      <a:pt x="43" y="15"/>
                    </a:lnTo>
                    <a:lnTo>
                      <a:pt x="38" y="12"/>
                    </a:lnTo>
                    <a:lnTo>
                      <a:pt x="43" y="1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9" name="Freeform 178"/>
              <p:cNvSpPr>
                <a:spLocks/>
              </p:cNvSpPr>
              <p:nvPr/>
            </p:nvSpPr>
            <p:spPr bwMode="auto">
              <a:xfrm>
                <a:off x="1073" y="1356"/>
                <a:ext cx="3" cy="8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2 w 3"/>
                  <a:gd name="T5" fmla="*/ 6 h 8"/>
                  <a:gd name="T6" fmla="*/ 0 w 3"/>
                  <a:gd name="T7" fmla="*/ 7 h 8"/>
                  <a:gd name="T8" fmla="*/ 2 w 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8"/>
                  <a:gd name="T17" fmla="*/ 3 w 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0" name="Freeform 179"/>
              <p:cNvSpPr>
                <a:spLocks/>
              </p:cNvSpPr>
              <p:nvPr/>
            </p:nvSpPr>
            <p:spPr bwMode="auto">
              <a:xfrm>
                <a:off x="1073" y="1356"/>
                <a:ext cx="3" cy="8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6 h 8"/>
                  <a:gd name="T4" fmla="*/ 0 w 3"/>
                  <a:gd name="T5" fmla="*/ 7 h 8"/>
                  <a:gd name="T6" fmla="*/ 2 w 3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8"/>
                  <a:gd name="T14" fmla="*/ 3 w 3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8">
                    <a:moveTo>
                      <a:pt x="2" y="0"/>
                    </a:moveTo>
                    <a:lnTo>
                      <a:pt x="2" y="6"/>
                    </a:lnTo>
                    <a:lnTo>
                      <a:pt x="0" y="7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1" name="Freeform 180"/>
              <p:cNvSpPr>
                <a:spLocks/>
              </p:cNvSpPr>
              <p:nvPr/>
            </p:nvSpPr>
            <p:spPr bwMode="auto">
              <a:xfrm>
                <a:off x="1081" y="1356"/>
                <a:ext cx="73" cy="32"/>
              </a:xfrm>
              <a:custGeom>
                <a:avLst/>
                <a:gdLst>
                  <a:gd name="T0" fmla="*/ 66 w 73"/>
                  <a:gd name="T1" fmla="*/ 31 h 32"/>
                  <a:gd name="T2" fmla="*/ 66 w 73"/>
                  <a:gd name="T3" fmla="*/ 31 h 32"/>
                  <a:gd name="T4" fmla="*/ 0 w 73"/>
                  <a:gd name="T5" fmla="*/ 0 h 32"/>
                  <a:gd name="T6" fmla="*/ 66 w 73"/>
                  <a:gd name="T7" fmla="*/ 31 h 32"/>
                  <a:gd name="T8" fmla="*/ 72 w 73"/>
                  <a:gd name="T9" fmla="*/ 29 h 32"/>
                  <a:gd name="T10" fmla="*/ 66 w 73"/>
                  <a:gd name="T11" fmla="*/ 31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32"/>
                  <a:gd name="T20" fmla="*/ 73 w 73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32">
                    <a:moveTo>
                      <a:pt x="66" y="31"/>
                    </a:moveTo>
                    <a:lnTo>
                      <a:pt x="66" y="31"/>
                    </a:lnTo>
                    <a:lnTo>
                      <a:pt x="0" y="0"/>
                    </a:lnTo>
                    <a:lnTo>
                      <a:pt x="66" y="31"/>
                    </a:lnTo>
                    <a:lnTo>
                      <a:pt x="72" y="29"/>
                    </a:lnTo>
                    <a:lnTo>
                      <a:pt x="66" y="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" name="Freeform 181"/>
              <p:cNvSpPr>
                <a:spLocks/>
              </p:cNvSpPr>
              <p:nvPr/>
            </p:nvSpPr>
            <p:spPr bwMode="auto">
              <a:xfrm>
                <a:off x="1081" y="1356"/>
                <a:ext cx="73" cy="32"/>
              </a:xfrm>
              <a:custGeom>
                <a:avLst/>
                <a:gdLst>
                  <a:gd name="T0" fmla="*/ 66 w 73"/>
                  <a:gd name="T1" fmla="*/ 31 h 32"/>
                  <a:gd name="T2" fmla="*/ 0 w 73"/>
                  <a:gd name="T3" fmla="*/ 0 h 32"/>
                  <a:gd name="T4" fmla="*/ 66 w 73"/>
                  <a:gd name="T5" fmla="*/ 31 h 32"/>
                  <a:gd name="T6" fmla="*/ 72 w 73"/>
                  <a:gd name="T7" fmla="*/ 29 h 32"/>
                  <a:gd name="T8" fmla="*/ 66 w 73"/>
                  <a:gd name="T9" fmla="*/ 3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2"/>
                  <a:gd name="T17" fmla="*/ 73 w 7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2">
                    <a:moveTo>
                      <a:pt x="66" y="31"/>
                    </a:moveTo>
                    <a:lnTo>
                      <a:pt x="0" y="0"/>
                    </a:lnTo>
                    <a:lnTo>
                      <a:pt x="66" y="31"/>
                    </a:lnTo>
                    <a:lnTo>
                      <a:pt x="72" y="29"/>
                    </a:lnTo>
                    <a:lnTo>
                      <a:pt x="66" y="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3" name="Freeform 182"/>
              <p:cNvSpPr>
                <a:spLocks/>
              </p:cNvSpPr>
              <p:nvPr/>
            </p:nvSpPr>
            <p:spPr bwMode="auto">
              <a:xfrm>
                <a:off x="1071" y="1179"/>
                <a:ext cx="169" cy="185"/>
              </a:xfrm>
              <a:custGeom>
                <a:avLst/>
                <a:gdLst>
                  <a:gd name="T0" fmla="*/ 168 w 169"/>
                  <a:gd name="T1" fmla="*/ 70 h 185"/>
                  <a:gd name="T2" fmla="*/ 104 w 169"/>
                  <a:gd name="T3" fmla="*/ 184 h 185"/>
                  <a:gd name="T4" fmla="*/ 72 w 169"/>
                  <a:gd name="T5" fmla="*/ 182 h 185"/>
                  <a:gd name="T6" fmla="*/ 42 w 169"/>
                  <a:gd name="T7" fmla="*/ 168 h 185"/>
                  <a:gd name="T8" fmla="*/ 0 w 169"/>
                  <a:gd name="T9" fmla="*/ 114 h 185"/>
                  <a:gd name="T10" fmla="*/ 67 w 169"/>
                  <a:gd name="T11" fmla="*/ 0 h 185"/>
                  <a:gd name="T12" fmla="*/ 89 w 169"/>
                  <a:gd name="T13" fmla="*/ 0 h 185"/>
                  <a:gd name="T14" fmla="*/ 121 w 169"/>
                  <a:gd name="T15" fmla="*/ 12 h 185"/>
                  <a:gd name="T16" fmla="*/ 168 w 169"/>
                  <a:gd name="T17" fmla="*/ 7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185"/>
                  <a:gd name="T29" fmla="*/ 169 w 169"/>
                  <a:gd name="T30" fmla="*/ 185 h 1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185">
                    <a:moveTo>
                      <a:pt x="168" y="70"/>
                    </a:moveTo>
                    <a:lnTo>
                      <a:pt x="104" y="184"/>
                    </a:lnTo>
                    <a:lnTo>
                      <a:pt x="72" y="182"/>
                    </a:lnTo>
                    <a:lnTo>
                      <a:pt x="42" y="168"/>
                    </a:lnTo>
                    <a:lnTo>
                      <a:pt x="0" y="114"/>
                    </a:lnTo>
                    <a:lnTo>
                      <a:pt x="67" y="0"/>
                    </a:lnTo>
                    <a:lnTo>
                      <a:pt x="89" y="0"/>
                    </a:lnTo>
                    <a:lnTo>
                      <a:pt x="121" y="12"/>
                    </a:lnTo>
                    <a:lnTo>
                      <a:pt x="168" y="7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4" name="Freeform 183"/>
              <p:cNvSpPr>
                <a:spLocks/>
              </p:cNvSpPr>
              <p:nvPr/>
            </p:nvSpPr>
            <p:spPr bwMode="auto">
              <a:xfrm>
                <a:off x="1071" y="1179"/>
                <a:ext cx="169" cy="185"/>
              </a:xfrm>
              <a:custGeom>
                <a:avLst/>
                <a:gdLst>
                  <a:gd name="T0" fmla="*/ 168 w 169"/>
                  <a:gd name="T1" fmla="*/ 70 h 185"/>
                  <a:gd name="T2" fmla="*/ 104 w 169"/>
                  <a:gd name="T3" fmla="*/ 184 h 185"/>
                  <a:gd name="T4" fmla="*/ 72 w 169"/>
                  <a:gd name="T5" fmla="*/ 182 h 185"/>
                  <a:gd name="T6" fmla="*/ 42 w 169"/>
                  <a:gd name="T7" fmla="*/ 168 h 185"/>
                  <a:gd name="T8" fmla="*/ 0 w 169"/>
                  <a:gd name="T9" fmla="*/ 114 h 185"/>
                  <a:gd name="T10" fmla="*/ 67 w 169"/>
                  <a:gd name="T11" fmla="*/ 0 h 185"/>
                  <a:gd name="T12" fmla="*/ 89 w 169"/>
                  <a:gd name="T13" fmla="*/ 0 h 185"/>
                  <a:gd name="T14" fmla="*/ 121 w 169"/>
                  <a:gd name="T15" fmla="*/ 12 h 185"/>
                  <a:gd name="T16" fmla="*/ 168 w 169"/>
                  <a:gd name="T17" fmla="*/ 7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185"/>
                  <a:gd name="T29" fmla="*/ 169 w 169"/>
                  <a:gd name="T30" fmla="*/ 185 h 1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185">
                    <a:moveTo>
                      <a:pt x="168" y="70"/>
                    </a:moveTo>
                    <a:lnTo>
                      <a:pt x="104" y="184"/>
                    </a:lnTo>
                    <a:lnTo>
                      <a:pt x="72" y="182"/>
                    </a:lnTo>
                    <a:lnTo>
                      <a:pt x="42" y="168"/>
                    </a:lnTo>
                    <a:lnTo>
                      <a:pt x="0" y="114"/>
                    </a:lnTo>
                    <a:lnTo>
                      <a:pt x="67" y="0"/>
                    </a:lnTo>
                    <a:lnTo>
                      <a:pt x="89" y="0"/>
                    </a:lnTo>
                    <a:lnTo>
                      <a:pt x="121" y="12"/>
                    </a:lnTo>
                    <a:lnTo>
                      <a:pt x="168" y="7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" name="Freeform 184"/>
              <p:cNvSpPr>
                <a:spLocks/>
              </p:cNvSpPr>
              <p:nvPr/>
            </p:nvSpPr>
            <p:spPr bwMode="auto">
              <a:xfrm>
                <a:off x="1175" y="1251"/>
                <a:ext cx="71" cy="113"/>
              </a:xfrm>
              <a:custGeom>
                <a:avLst/>
                <a:gdLst>
                  <a:gd name="T0" fmla="*/ 4 w 71"/>
                  <a:gd name="T1" fmla="*/ 112 h 113"/>
                  <a:gd name="T2" fmla="*/ 0 w 71"/>
                  <a:gd name="T3" fmla="*/ 112 h 113"/>
                  <a:gd name="T4" fmla="*/ 64 w 71"/>
                  <a:gd name="T5" fmla="*/ 0 h 113"/>
                  <a:gd name="T6" fmla="*/ 70 w 71"/>
                  <a:gd name="T7" fmla="*/ 0 h 113"/>
                  <a:gd name="T8" fmla="*/ 4 w 71"/>
                  <a:gd name="T9" fmla="*/ 112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3"/>
                  <a:gd name="T17" fmla="*/ 71 w 7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3">
                    <a:moveTo>
                      <a:pt x="4" y="112"/>
                    </a:moveTo>
                    <a:lnTo>
                      <a:pt x="0" y="112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4" y="11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" name="Freeform 185"/>
              <p:cNvSpPr>
                <a:spLocks/>
              </p:cNvSpPr>
              <p:nvPr/>
            </p:nvSpPr>
            <p:spPr bwMode="auto">
              <a:xfrm>
                <a:off x="1175" y="1251"/>
                <a:ext cx="71" cy="113"/>
              </a:xfrm>
              <a:custGeom>
                <a:avLst/>
                <a:gdLst>
                  <a:gd name="T0" fmla="*/ 4 w 71"/>
                  <a:gd name="T1" fmla="*/ 112 h 113"/>
                  <a:gd name="T2" fmla="*/ 0 w 71"/>
                  <a:gd name="T3" fmla="*/ 112 h 113"/>
                  <a:gd name="T4" fmla="*/ 64 w 71"/>
                  <a:gd name="T5" fmla="*/ 0 h 113"/>
                  <a:gd name="T6" fmla="*/ 70 w 71"/>
                  <a:gd name="T7" fmla="*/ 0 h 113"/>
                  <a:gd name="T8" fmla="*/ 4 w 71"/>
                  <a:gd name="T9" fmla="*/ 112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3"/>
                  <a:gd name="T17" fmla="*/ 71 w 7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3">
                    <a:moveTo>
                      <a:pt x="4" y="112"/>
                    </a:moveTo>
                    <a:lnTo>
                      <a:pt x="0" y="112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4" y="11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" name="Freeform 186"/>
              <p:cNvSpPr>
                <a:spLocks/>
              </p:cNvSpPr>
              <p:nvPr/>
            </p:nvSpPr>
            <p:spPr bwMode="auto">
              <a:xfrm>
                <a:off x="1146" y="1363"/>
                <a:ext cx="28" cy="3"/>
              </a:xfrm>
              <a:custGeom>
                <a:avLst/>
                <a:gdLst>
                  <a:gd name="T0" fmla="*/ 4 w 28"/>
                  <a:gd name="T1" fmla="*/ 2 h 3"/>
                  <a:gd name="T2" fmla="*/ 0 w 28"/>
                  <a:gd name="T3" fmla="*/ 1 h 3"/>
                  <a:gd name="T4" fmla="*/ 27 w 28"/>
                  <a:gd name="T5" fmla="*/ 0 h 3"/>
                  <a:gd name="T6" fmla="*/ 0 w 28"/>
                  <a:gd name="T7" fmla="*/ 1 h 3"/>
                  <a:gd name="T8" fmla="*/ 4 w 28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"/>
                  <a:gd name="T17" fmla="*/ 28 w 2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">
                    <a:moveTo>
                      <a:pt x="4" y="2"/>
                    </a:moveTo>
                    <a:lnTo>
                      <a:pt x="0" y="1"/>
                    </a:lnTo>
                    <a:lnTo>
                      <a:pt x="27" y="0"/>
                    </a:lnTo>
                    <a:lnTo>
                      <a:pt x="0" y="1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" name="Freeform 187"/>
              <p:cNvSpPr>
                <a:spLocks/>
              </p:cNvSpPr>
              <p:nvPr/>
            </p:nvSpPr>
            <p:spPr bwMode="auto">
              <a:xfrm>
                <a:off x="1146" y="1363"/>
                <a:ext cx="28" cy="3"/>
              </a:xfrm>
              <a:custGeom>
                <a:avLst/>
                <a:gdLst>
                  <a:gd name="T0" fmla="*/ 4 w 28"/>
                  <a:gd name="T1" fmla="*/ 2 h 3"/>
                  <a:gd name="T2" fmla="*/ 0 w 28"/>
                  <a:gd name="T3" fmla="*/ 1 h 3"/>
                  <a:gd name="T4" fmla="*/ 27 w 28"/>
                  <a:gd name="T5" fmla="*/ 0 h 3"/>
                  <a:gd name="T6" fmla="*/ 0 w 28"/>
                  <a:gd name="T7" fmla="*/ 1 h 3"/>
                  <a:gd name="T8" fmla="*/ 4 w 28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"/>
                  <a:gd name="T17" fmla="*/ 28 w 2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">
                    <a:moveTo>
                      <a:pt x="4" y="2"/>
                    </a:moveTo>
                    <a:lnTo>
                      <a:pt x="0" y="1"/>
                    </a:lnTo>
                    <a:lnTo>
                      <a:pt x="27" y="0"/>
                    </a:lnTo>
                    <a:lnTo>
                      <a:pt x="0" y="1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" name="Freeform 188"/>
              <p:cNvSpPr>
                <a:spLocks/>
              </p:cNvSpPr>
              <p:nvPr/>
            </p:nvSpPr>
            <p:spPr bwMode="auto">
              <a:xfrm>
                <a:off x="1112" y="1348"/>
                <a:ext cx="34" cy="14"/>
              </a:xfrm>
              <a:custGeom>
                <a:avLst/>
                <a:gdLst>
                  <a:gd name="T0" fmla="*/ 0 w 34"/>
                  <a:gd name="T1" fmla="*/ 0 h 14"/>
                  <a:gd name="T2" fmla="*/ 0 w 34"/>
                  <a:gd name="T3" fmla="*/ 0 h 14"/>
                  <a:gd name="T4" fmla="*/ 33 w 34"/>
                  <a:gd name="T5" fmla="*/ 12 h 14"/>
                  <a:gd name="T6" fmla="*/ 29 w 34"/>
                  <a:gd name="T7" fmla="*/ 13 h 14"/>
                  <a:gd name="T8" fmla="*/ 2 w 34"/>
                  <a:gd name="T9" fmla="*/ 3 h 14"/>
                  <a:gd name="T10" fmla="*/ 0 w 34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4"/>
                  <a:gd name="T20" fmla="*/ 34 w 3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4">
                    <a:moveTo>
                      <a:pt x="0" y="0"/>
                    </a:moveTo>
                    <a:lnTo>
                      <a:pt x="0" y="0"/>
                    </a:lnTo>
                    <a:lnTo>
                      <a:pt x="33" y="12"/>
                    </a:lnTo>
                    <a:lnTo>
                      <a:pt x="29" y="1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" name="Freeform 189"/>
              <p:cNvSpPr>
                <a:spLocks/>
              </p:cNvSpPr>
              <p:nvPr/>
            </p:nvSpPr>
            <p:spPr bwMode="auto">
              <a:xfrm>
                <a:off x="1112" y="1348"/>
                <a:ext cx="34" cy="14"/>
              </a:xfrm>
              <a:custGeom>
                <a:avLst/>
                <a:gdLst>
                  <a:gd name="T0" fmla="*/ 0 w 34"/>
                  <a:gd name="T1" fmla="*/ 0 h 14"/>
                  <a:gd name="T2" fmla="*/ 33 w 34"/>
                  <a:gd name="T3" fmla="*/ 12 h 14"/>
                  <a:gd name="T4" fmla="*/ 29 w 34"/>
                  <a:gd name="T5" fmla="*/ 13 h 14"/>
                  <a:gd name="T6" fmla="*/ 2 w 34"/>
                  <a:gd name="T7" fmla="*/ 3 h 14"/>
                  <a:gd name="T8" fmla="*/ 0 w 3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4"/>
                  <a:gd name="T17" fmla="*/ 34 w 3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4">
                    <a:moveTo>
                      <a:pt x="0" y="0"/>
                    </a:moveTo>
                    <a:lnTo>
                      <a:pt x="33" y="12"/>
                    </a:lnTo>
                    <a:lnTo>
                      <a:pt x="29" y="1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" name="Freeform 190"/>
              <p:cNvSpPr>
                <a:spLocks/>
              </p:cNvSpPr>
              <p:nvPr/>
            </p:nvSpPr>
            <p:spPr bwMode="auto">
              <a:xfrm>
                <a:off x="1071" y="1297"/>
                <a:ext cx="38" cy="50"/>
              </a:xfrm>
              <a:custGeom>
                <a:avLst/>
                <a:gdLst>
                  <a:gd name="T0" fmla="*/ 0 w 38"/>
                  <a:gd name="T1" fmla="*/ 0 h 50"/>
                  <a:gd name="T2" fmla="*/ 0 w 38"/>
                  <a:gd name="T3" fmla="*/ 0 h 50"/>
                  <a:gd name="T4" fmla="*/ 35 w 38"/>
                  <a:gd name="T5" fmla="*/ 45 h 50"/>
                  <a:gd name="T6" fmla="*/ 37 w 38"/>
                  <a:gd name="T7" fmla="*/ 49 h 50"/>
                  <a:gd name="T8" fmla="*/ 0 w 3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0"/>
                  <a:gd name="T17" fmla="*/ 38 w 3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0">
                    <a:moveTo>
                      <a:pt x="0" y="0"/>
                    </a:moveTo>
                    <a:lnTo>
                      <a:pt x="0" y="0"/>
                    </a:lnTo>
                    <a:lnTo>
                      <a:pt x="35" y="45"/>
                    </a:lnTo>
                    <a:lnTo>
                      <a:pt x="37" y="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" name="Freeform 191"/>
              <p:cNvSpPr>
                <a:spLocks/>
              </p:cNvSpPr>
              <p:nvPr/>
            </p:nvSpPr>
            <p:spPr bwMode="auto">
              <a:xfrm>
                <a:off x="1071" y="1297"/>
                <a:ext cx="38" cy="50"/>
              </a:xfrm>
              <a:custGeom>
                <a:avLst/>
                <a:gdLst>
                  <a:gd name="T0" fmla="*/ 0 w 38"/>
                  <a:gd name="T1" fmla="*/ 0 h 50"/>
                  <a:gd name="T2" fmla="*/ 35 w 38"/>
                  <a:gd name="T3" fmla="*/ 45 h 50"/>
                  <a:gd name="T4" fmla="*/ 37 w 38"/>
                  <a:gd name="T5" fmla="*/ 49 h 50"/>
                  <a:gd name="T6" fmla="*/ 0 w 38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50"/>
                  <a:gd name="T14" fmla="*/ 38 w 38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50">
                    <a:moveTo>
                      <a:pt x="0" y="0"/>
                    </a:moveTo>
                    <a:lnTo>
                      <a:pt x="35" y="45"/>
                    </a:lnTo>
                    <a:lnTo>
                      <a:pt x="37" y="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" name="Freeform 192"/>
              <p:cNvSpPr>
                <a:spLocks/>
              </p:cNvSpPr>
              <p:nvPr/>
            </p:nvSpPr>
            <p:spPr bwMode="auto">
              <a:xfrm>
                <a:off x="1071" y="1179"/>
                <a:ext cx="66" cy="113"/>
              </a:xfrm>
              <a:custGeom>
                <a:avLst/>
                <a:gdLst>
                  <a:gd name="T0" fmla="*/ 65 w 66"/>
                  <a:gd name="T1" fmla="*/ 4 h 113"/>
                  <a:gd name="T2" fmla="*/ 65 w 66"/>
                  <a:gd name="T3" fmla="*/ 4 h 113"/>
                  <a:gd name="T4" fmla="*/ 0 w 66"/>
                  <a:gd name="T5" fmla="*/ 112 h 113"/>
                  <a:gd name="T6" fmla="*/ 63 w 66"/>
                  <a:gd name="T7" fmla="*/ 0 h 113"/>
                  <a:gd name="T8" fmla="*/ 65 w 66"/>
                  <a:gd name="T9" fmla="*/ 4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13"/>
                  <a:gd name="T17" fmla="*/ 66 w 66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13">
                    <a:moveTo>
                      <a:pt x="65" y="4"/>
                    </a:moveTo>
                    <a:lnTo>
                      <a:pt x="65" y="4"/>
                    </a:lnTo>
                    <a:lnTo>
                      <a:pt x="0" y="112"/>
                    </a:lnTo>
                    <a:lnTo>
                      <a:pt x="63" y="0"/>
                    </a:lnTo>
                    <a:lnTo>
                      <a:pt x="65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4" name="Freeform 193"/>
              <p:cNvSpPr>
                <a:spLocks/>
              </p:cNvSpPr>
              <p:nvPr/>
            </p:nvSpPr>
            <p:spPr bwMode="auto">
              <a:xfrm>
                <a:off x="1071" y="1179"/>
                <a:ext cx="66" cy="113"/>
              </a:xfrm>
              <a:custGeom>
                <a:avLst/>
                <a:gdLst>
                  <a:gd name="T0" fmla="*/ 65 w 66"/>
                  <a:gd name="T1" fmla="*/ 4 h 113"/>
                  <a:gd name="T2" fmla="*/ 0 w 66"/>
                  <a:gd name="T3" fmla="*/ 112 h 113"/>
                  <a:gd name="T4" fmla="*/ 63 w 66"/>
                  <a:gd name="T5" fmla="*/ 0 h 113"/>
                  <a:gd name="T6" fmla="*/ 65 w 66"/>
                  <a:gd name="T7" fmla="*/ 4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113"/>
                  <a:gd name="T14" fmla="*/ 66 w 66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113">
                    <a:moveTo>
                      <a:pt x="65" y="4"/>
                    </a:moveTo>
                    <a:lnTo>
                      <a:pt x="0" y="112"/>
                    </a:lnTo>
                    <a:lnTo>
                      <a:pt x="63" y="0"/>
                    </a:lnTo>
                    <a:lnTo>
                      <a:pt x="65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" name="Freeform 194"/>
              <p:cNvSpPr>
                <a:spLocks/>
              </p:cNvSpPr>
              <p:nvPr/>
            </p:nvSpPr>
            <p:spPr bwMode="auto">
              <a:xfrm>
                <a:off x="1140" y="1177"/>
                <a:ext cx="18" cy="3"/>
              </a:xfrm>
              <a:custGeom>
                <a:avLst/>
                <a:gdLst>
                  <a:gd name="T0" fmla="*/ 17 w 18"/>
                  <a:gd name="T1" fmla="*/ 2 h 3"/>
                  <a:gd name="T2" fmla="*/ 17 w 18"/>
                  <a:gd name="T3" fmla="*/ 2 h 3"/>
                  <a:gd name="T4" fmla="*/ 1 w 18"/>
                  <a:gd name="T5" fmla="*/ 0 h 3"/>
                  <a:gd name="T6" fmla="*/ 0 w 18"/>
                  <a:gd name="T7" fmla="*/ 2 h 3"/>
                  <a:gd name="T8" fmla="*/ 17 w 18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"/>
                  <a:gd name="T17" fmla="*/ 18 w 1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">
                    <a:moveTo>
                      <a:pt x="17" y="2"/>
                    </a:moveTo>
                    <a:lnTo>
                      <a:pt x="17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7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" name="Freeform 195"/>
              <p:cNvSpPr>
                <a:spLocks/>
              </p:cNvSpPr>
              <p:nvPr/>
            </p:nvSpPr>
            <p:spPr bwMode="auto">
              <a:xfrm>
                <a:off x="1140" y="1177"/>
                <a:ext cx="18" cy="3"/>
              </a:xfrm>
              <a:custGeom>
                <a:avLst/>
                <a:gdLst>
                  <a:gd name="T0" fmla="*/ 17 w 18"/>
                  <a:gd name="T1" fmla="*/ 2 h 3"/>
                  <a:gd name="T2" fmla="*/ 1 w 18"/>
                  <a:gd name="T3" fmla="*/ 0 h 3"/>
                  <a:gd name="T4" fmla="*/ 0 w 18"/>
                  <a:gd name="T5" fmla="*/ 2 h 3"/>
                  <a:gd name="T6" fmla="*/ 17 w 18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3"/>
                  <a:gd name="T14" fmla="*/ 18 w 18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3">
                    <a:moveTo>
                      <a:pt x="17" y="2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7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7" name="Freeform 196"/>
              <p:cNvSpPr>
                <a:spLocks/>
              </p:cNvSpPr>
              <p:nvPr/>
            </p:nvSpPr>
            <p:spPr bwMode="auto">
              <a:xfrm>
                <a:off x="1163" y="1179"/>
                <a:ext cx="28" cy="16"/>
              </a:xfrm>
              <a:custGeom>
                <a:avLst/>
                <a:gdLst>
                  <a:gd name="T0" fmla="*/ 21 w 28"/>
                  <a:gd name="T1" fmla="*/ 10 h 16"/>
                  <a:gd name="T2" fmla="*/ 24 w 28"/>
                  <a:gd name="T3" fmla="*/ 15 h 16"/>
                  <a:gd name="T4" fmla="*/ 0 w 28"/>
                  <a:gd name="T5" fmla="*/ 0 h 16"/>
                  <a:gd name="T6" fmla="*/ 27 w 28"/>
                  <a:gd name="T7" fmla="*/ 9 h 16"/>
                  <a:gd name="T8" fmla="*/ 21 w 28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6"/>
                  <a:gd name="T17" fmla="*/ 28 w 2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6">
                    <a:moveTo>
                      <a:pt x="21" y="10"/>
                    </a:moveTo>
                    <a:lnTo>
                      <a:pt x="24" y="15"/>
                    </a:lnTo>
                    <a:lnTo>
                      <a:pt x="0" y="0"/>
                    </a:lnTo>
                    <a:lnTo>
                      <a:pt x="27" y="9"/>
                    </a:lnTo>
                    <a:lnTo>
                      <a:pt x="21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8" name="Freeform 197"/>
              <p:cNvSpPr>
                <a:spLocks/>
              </p:cNvSpPr>
              <p:nvPr/>
            </p:nvSpPr>
            <p:spPr bwMode="auto">
              <a:xfrm>
                <a:off x="1163" y="1179"/>
                <a:ext cx="28" cy="16"/>
              </a:xfrm>
              <a:custGeom>
                <a:avLst/>
                <a:gdLst>
                  <a:gd name="T0" fmla="*/ 21 w 28"/>
                  <a:gd name="T1" fmla="*/ 10 h 16"/>
                  <a:gd name="T2" fmla="*/ 24 w 28"/>
                  <a:gd name="T3" fmla="*/ 15 h 16"/>
                  <a:gd name="T4" fmla="*/ 0 w 28"/>
                  <a:gd name="T5" fmla="*/ 0 h 16"/>
                  <a:gd name="T6" fmla="*/ 27 w 28"/>
                  <a:gd name="T7" fmla="*/ 9 h 16"/>
                  <a:gd name="T8" fmla="*/ 21 w 28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6"/>
                  <a:gd name="T17" fmla="*/ 28 w 2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6">
                    <a:moveTo>
                      <a:pt x="21" y="10"/>
                    </a:moveTo>
                    <a:lnTo>
                      <a:pt x="24" y="15"/>
                    </a:lnTo>
                    <a:lnTo>
                      <a:pt x="0" y="0"/>
                    </a:lnTo>
                    <a:lnTo>
                      <a:pt x="27" y="9"/>
                    </a:lnTo>
                    <a:lnTo>
                      <a:pt x="21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9" name="Freeform 198"/>
              <p:cNvSpPr>
                <a:spLocks/>
              </p:cNvSpPr>
              <p:nvPr/>
            </p:nvSpPr>
            <p:spPr bwMode="auto">
              <a:xfrm>
                <a:off x="1189" y="1191"/>
                <a:ext cx="57" cy="55"/>
              </a:xfrm>
              <a:custGeom>
                <a:avLst/>
                <a:gdLst>
                  <a:gd name="T0" fmla="*/ 51 w 57"/>
                  <a:gd name="T1" fmla="*/ 54 h 55"/>
                  <a:gd name="T2" fmla="*/ 51 w 57"/>
                  <a:gd name="T3" fmla="*/ 54 h 55"/>
                  <a:gd name="T4" fmla="*/ 0 w 57"/>
                  <a:gd name="T5" fmla="*/ 2 h 55"/>
                  <a:gd name="T6" fmla="*/ 6 w 57"/>
                  <a:gd name="T7" fmla="*/ 0 h 55"/>
                  <a:gd name="T8" fmla="*/ 56 w 57"/>
                  <a:gd name="T9" fmla="*/ 54 h 55"/>
                  <a:gd name="T10" fmla="*/ 51 w 57"/>
                  <a:gd name="T11" fmla="*/ 54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55"/>
                  <a:gd name="T20" fmla="*/ 57 w 57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55">
                    <a:moveTo>
                      <a:pt x="51" y="54"/>
                    </a:moveTo>
                    <a:lnTo>
                      <a:pt x="51" y="5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56" y="54"/>
                    </a:lnTo>
                    <a:lnTo>
                      <a:pt x="51" y="5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0" name="Freeform 199"/>
              <p:cNvSpPr>
                <a:spLocks/>
              </p:cNvSpPr>
              <p:nvPr/>
            </p:nvSpPr>
            <p:spPr bwMode="auto">
              <a:xfrm>
                <a:off x="1189" y="1191"/>
                <a:ext cx="57" cy="55"/>
              </a:xfrm>
              <a:custGeom>
                <a:avLst/>
                <a:gdLst>
                  <a:gd name="T0" fmla="*/ 51 w 57"/>
                  <a:gd name="T1" fmla="*/ 54 h 55"/>
                  <a:gd name="T2" fmla="*/ 0 w 57"/>
                  <a:gd name="T3" fmla="*/ 2 h 55"/>
                  <a:gd name="T4" fmla="*/ 6 w 57"/>
                  <a:gd name="T5" fmla="*/ 0 h 55"/>
                  <a:gd name="T6" fmla="*/ 56 w 57"/>
                  <a:gd name="T7" fmla="*/ 54 h 55"/>
                  <a:gd name="T8" fmla="*/ 51 w 57"/>
                  <a:gd name="T9" fmla="*/ 54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5"/>
                  <a:gd name="T17" fmla="*/ 57 w 5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5">
                    <a:moveTo>
                      <a:pt x="51" y="54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56" y="54"/>
                    </a:lnTo>
                    <a:lnTo>
                      <a:pt x="51" y="5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1" name="Freeform 200"/>
              <p:cNvSpPr>
                <a:spLocks/>
              </p:cNvSpPr>
              <p:nvPr/>
            </p:nvSpPr>
            <p:spPr bwMode="auto">
              <a:xfrm>
                <a:off x="1146" y="1249"/>
                <a:ext cx="65" cy="113"/>
              </a:xfrm>
              <a:custGeom>
                <a:avLst/>
                <a:gdLst>
                  <a:gd name="T0" fmla="*/ 5 w 65"/>
                  <a:gd name="T1" fmla="*/ 110 h 113"/>
                  <a:gd name="T2" fmla="*/ 0 w 65"/>
                  <a:gd name="T3" fmla="*/ 112 h 113"/>
                  <a:gd name="T4" fmla="*/ 64 w 65"/>
                  <a:gd name="T5" fmla="*/ 0 h 113"/>
                  <a:gd name="T6" fmla="*/ 5 w 65"/>
                  <a:gd name="T7" fmla="*/ 110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13"/>
                  <a:gd name="T14" fmla="*/ 65 w 65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13">
                    <a:moveTo>
                      <a:pt x="5" y="110"/>
                    </a:moveTo>
                    <a:lnTo>
                      <a:pt x="0" y="112"/>
                    </a:lnTo>
                    <a:lnTo>
                      <a:pt x="64" y="0"/>
                    </a:lnTo>
                    <a:lnTo>
                      <a:pt x="5" y="1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2" name="Freeform 201"/>
              <p:cNvSpPr>
                <a:spLocks/>
              </p:cNvSpPr>
              <p:nvPr/>
            </p:nvSpPr>
            <p:spPr bwMode="auto">
              <a:xfrm>
                <a:off x="1146" y="1249"/>
                <a:ext cx="65" cy="113"/>
              </a:xfrm>
              <a:custGeom>
                <a:avLst/>
                <a:gdLst>
                  <a:gd name="T0" fmla="*/ 5 w 65"/>
                  <a:gd name="T1" fmla="*/ 110 h 113"/>
                  <a:gd name="T2" fmla="*/ 0 w 65"/>
                  <a:gd name="T3" fmla="*/ 112 h 113"/>
                  <a:gd name="T4" fmla="*/ 64 w 65"/>
                  <a:gd name="T5" fmla="*/ 0 h 113"/>
                  <a:gd name="T6" fmla="*/ 5 w 65"/>
                  <a:gd name="T7" fmla="*/ 110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13"/>
                  <a:gd name="T14" fmla="*/ 65 w 65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13">
                    <a:moveTo>
                      <a:pt x="5" y="110"/>
                    </a:moveTo>
                    <a:lnTo>
                      <a:pt x="0" y="112"/>
                    </a:lnTo>
                    <a:lnTo>
                      <a:pt x="64" y="0"/>
                    </a:lnTo>
                    <a:lnTo>
                      <a:pt x="5" y="1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3" name="Freeform 202"/>
              <p:cNvSpPr>
                <a:spLocks/>
              </p:cNvSpPr>
              <p:nvPr/>
            </p:nvSpPr>
            <p:spPr bwMode="auto">
              <a:xfrm>
                <a:off x="1112" y="1228"/>
                <a:ext cx="66" cy="119"/>
              </a:xfrm>
              <a:custGeom>
                <a:avLst/>
                <a:gdLst>
                  <a:gd name="T0" fmla="*/ 2 w 66"/>
                  <a:gd name="T1" fmla="*/ 118 h 119"/>
                  <a:gd name="T2" fmla="*/ 0 w 66"/>
                  <a:gd name="T3" fmla="*/ 114 h 119"/>
                  <a:gd name="T4" fmla="*/ 65 w 66"/>
                  <a:gd name="T5" fmla="*/ 0 h 119"/>
                  <a:gd name="T6" fmla="*/ 65 w 66"/>
                  <a:gd name="T7" fmla="*/ 6 h 119"/>
                  <a:gd name="T8" fmla="*/ 7 w 66"/>
                  <a:gd name="T9" fmla="*/ 116 h 119"/>
                  <a:gd name="T10" fmla="*/ 2 w 66"/>
                  <a:gd name="T11" fmla="*/ 118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119"/>
                  <a:gd name="T20" fmla="*/ 66 w 66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119">
                    <a:moveTo>
                      <a:pt x="2" y="118"/>
                    </a:moveTo>
                    <a:lnTo>
                      <a:pt x="0" y="114"/>
                    </a:lnTo>
                    <a:lnTo>
                      <a:pt x="65" y="0"/>
                    </a:lnTo>
                    <a:lnTo>
                      <a:pt x="65" y="6"/>
                    </a:lnTo>
                    <a:lnTo>
                      <a:pt x="7" y="116"/>
                    </a:lnTo>
                    <a:lnTo>
                      <a:pt x="2" y="11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4" name="Freeform 203"/>
              <p:cNvSpPr>
                <a:spLocks/>
              </p:cNvSpPr>
              <p:nvPr/>
            </p:nvSpPr>
            <p:spPr bwMode="auto">
              <a:xfrm>
                <a:off x="1112" y="1228"/>
                <a:ext cx="66" cy="119"/>
              </a:xfrm>
              <a:custGeom>
                <a:avLst/>
                <a:gdLst>
                  <a:gd name="T0" fmla="*/ 2 w 66"/>
                  <a:gd name="T1" fmla="*/ 118 h 119"/>
                  <a:gd name="T2" fmla="*/ 0 w 66"/>
                  <a:gd name="T3" fmla="*/ 114 h 119"/>
                  <a:gd name="T4" fmla="*/ 65 w 66"/>
                  <a:gd name="T5" fmla="*/ 0 h 119"/>
                  <a:gd name="T6" fmla="*/ 65 w 66"/>
                  <a:gd name="T7" fmla="*/ 6 h 119"/>
                  <a:gd name="T8" fmla="*/ 7 w 66"/>
                  <a:gd name="T9" fmla="*/ 116 h 119"/>
                  <a:gd name="T10" fmla="*/ 2 w 66"/>
                  <a:gd name="T11" fmla="*/ 118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119"/>
                  <a:gd name="T20" fmla="*/ 66 w 66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119">
                    <a:moveTo>
                      <a:pt x="2" y="118"/>
                    </a:moveTo>
                    <a:lnTo>
                      <a:pt x="0" y="114"/>
                    </a:lnTo>
                    <a:lnTo>
                      <a:pt x="65" y="0"/>
                    </a:lnTo>
                    <a:lnTo>
                      <a:pt x="65" y="6"/>
                    </a:lnTo>
                    <a:lnTo>
                      <a:pt x="7" y="116"/>
                    </a:lnTo>
                    <a:lnTo>
                      <a:pt x="2" y="11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5" name="Freeform 204"/>
              <p:cNvSpPr>
                <a:spLocks/>
              </p:cNvSpPr>
              <p:nvPr/>
            </p:nvSpPr>
            <p:spPr bwMode="auto">
              <a:xfrm>
                <a:off x="1132" y="1238"/>
                <a:ext cx="30" cy="32"/>
              </a:xfrm>
              <a:custGeom>
                <a:avLst/>
                <a:gdLst>
                  <a:gd name="T0" fmla="*/ 10 w 30"/>
                  <a:gd name="T1" fmla="*/ 0 h 32"/>
                  <a:gd name="T2" fmla="*/ 16 w 30"/>
                  <a:gd name="T3" fmla="*/ 0 h 32"/>
                  <a:gd name="T4" fmla="*/ 29 w 30"/>
                  <a:gd name="T5" fmla="*/ 14 h 32"/>
                  <a:gd name="T6" fmla="*/ 19 w 30"/>
                  <a:gd name="T7" fmla="*/ 31 h 32"/>
                  <a:gd name="T8" fmla="*/ 13 w 30"/>
                  <a:gd name="T9" fmla="*/ 28 h 32"/>
                  <a:gd name="T10" fmla="*/ 0 w 30"/>
                  <a:gd name="T11" fmla="*/ 13 h 32"/>
                  <a:gd name="T12" fmla="*/ 10 w 30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2"/>
                  <a:gd name="T23" fmla="*/ 30 w 30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2">
                    <a:moveTo>
                      <a:pt x="10" y="0"/>
                    </a:moveTo>
                    <a:lnTo>
                      <a:pt x="16" y="0"/>
                    </a:lnTo>
                    <a:lnTo>
                      <a:pt x="29" y="14"/>
                    </a:lnTo>
                    <a:lnTo>
                      <a:pt x="19" y="31"/>
                    </a:lnTo>
                    <a:lnTo>
                      <a:pt x="13" y="28"/>
                    </a:lnTo>
                    <a:lnTo>
                      <a:pt x="0" y="13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6" name="Freeform 205"/>
              <p:cNvSpPr>
                <a:spLocks/>
              </p:cNvSpPr>
              <p:nvPr/>
            </p:nvSpPr>
            <p:spPr bwMode="auto">
              <a:xfrm>
                <a:off x="1132" y="1238"/>
                <a:ext cx="30" cy="32"/>
              </a:xfrm>
              <a:custGeom>
                <a:avLst/>
                <a:gdLst>
                  <a:gd name="T0" fmla="*/ 10 w 30"/>
                  <a:gd name="T1" fmla="*/ 0 h 32"/>
                  <a:gd name="T2" fmla="*/ 16 w 30"/>
                  <a:gd name="T3" fmla="*/ 0 h 32"/>
                  <a:gd name="T4" fmla="*/ 29 w 30"/>
                  <a:gd name="T5" fmla="*/ 14 h 32"/>
                  <a:gd name="T6" fmla="*/ 19 w 30"/>
                  <a:gd name="T7" fmla="*/ 31 h 32"/>
                  <a:gd name="T8" fmla="*/ 13 w 30"/>
                  <a:gd name="T9" fmla="*/ 28 h 32"/>
                  <a:gd name="T10" fmla="*/ 0 w 30"/>
                  <a:gd name="T11" fmla="*/ 13 h 32"/>
                  <a:gd name="T12" fmla="*/ 10 w 30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2"/>
                  <a:gd name="T23" fmla="*/ 30 w 30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2">
                    <a:moveTo>
                      <a:pt x="10" y="0"/>
                    </a:moveTo>
                    <a:lnTo>
                      <a:pt x="16" y="0"/>
                    </a:lnTo>
                    <a:lnTo>
                      <a:pt x="29" y="14"/>
                    </a:lnTo>
                    <a:lnTo>
                      <a:pt x="19" y="31"/>
                    </a:lnTo>
                    <a:lnTo>
                      <a:pt x="13" y="28"/>
                    </a:lnTo>
                    <a:lnTo>
                      <a:pt x="0" y="13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" name="Freeform 206"/>
              <p:cNvSpPr>
                <a:spLocks/>
              </p:cNvSpPr>
              <p:nvPr/>
            </p:nvSpPr>
            <p:spPr bwMode="auto">
              <a:xfrm>
                <a:off x="1144" y="1232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0 h 3"/>
                  <a:gd name="T6" fmla="*/ 0 w 2"/>
                  <a:gd name="T7" fmla="*/ 2 h 3"/>
                  <a:gd name="T8" fmla="*/ 1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" name="Freeform 207"/>
              <p:cNvSpPr>
                <a:spLocks/>
              </p:cNvSpPr>
              <p:nvPr/>
            </p:nvSpPr>
            <p:spPr bwMode="auto">
              <a:xfrm>
                <a:off x="1144" y="1232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0 h 3"/>
                  <a:gd name="T4" fmla="*/ 0 w 2"/>
                  <a:gd name="T5" fmla="*/ 2 h 3"/>
                  <a:gd name="T6" fmla="*/ 1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" name="Freeform 208"/>
              <p:cNvSpPr>
                <a:spLocks/>
              </p:cNvSpPr>
              <p:nvPr/>
            </p:nvSpPr>
            <p:spPr bwMode="auto">
              <a:xfrm>
                <a:off x="1151" y="1238"/>
                <a:ext cx="11" cy="12"/>
              </a:xfrm>
              <a:custGeom>
                <a:avLst/>
                <a:gdLst>
                  <a:gd name="T0" fmla="*/ 10 w 11"/>
                  <a:gd name="T1" fmla="*/ 11 h 12"/>
                  <a:gd name="T2" fmla="*/ 10 w 11"/>
                  <a:gd name="T3" fmla="*/ 11 h 12"/>
                  <a:gd name="T4" fmla="*/ 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10" y="11"/>
                    </a:moveTo>
                    <a:lnTo>
                      <a:pt x="10" y="11"/>
                    </a:lnTo>
                    <a:lnTo>
                      <a:pt x="0" y="0"/>
                    </a:lnTo>
                    <a:lnTo>
                      <a:pt x="10" y="1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" name="Line 209"/>
              <p:cNvSpPr>
                <a:spLocks noChangeShapeType="1"/>
              </p:cNvSpPr>
              <p:nvPr/>
            </p:nvSpPr>
            <p:spPr bwMode="auto">
              <a:xfrm flipH="1" flipV="1">
                <a:off x="1151" y="1238"/>
                <a:ext cx="16" cy="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31" name="Freeform 210"/>
              <p:cNvSpPr>
                <a:spLocks/>
              </p:cNvSpPr>
              <p:nvPr/>
            </p:nvSpPr>
            <p:spPr bwMode="auto">
              <a:xfrm>
                <a:off x="1155" y="1255"/>
                <a:ext cx="7" cy="15"/>
              </a:xfrm>
              <a:custGeom>
                <a:avLst/>
                <a:gdLst>
                  <a:gd name="T0" fmla="*/ 0 w 7"/>
                  <a:gd name="T1" fmla="*/ 14 h 15"/>
                  <a:gd name="T2" fmla="*/ 0 w 7"/>
                  <a:gd name="T3" fmla="*/ 14 h 15"/>
                  <a:gd name="T4" fmla="*/ 6 w 7"/>
                  <a:gd name="T5" fmla="*/ 0 h 15"/>
                  <a:gd name="T6" fmla="*/ 0 w 7"/>
                  <a:gd name="T7" fmla="*/ 14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5"/>
                  <a:gd name="T14" fmla="*/ 7 w 7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5">
                    <a:moveTo>
                      <a:pt x="0" y="14"/>
                    </a:moveTo>
                    <a:lnTo>
                      <a:pt x="0" y="14"/>
                    </a:lnTo>
                    <a:lnTo>
                      <a:pt x="6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" name="Line 211"/>
              <p:cNvSpPr>
                <a:spLocks noChangeShapeType="1"/>
              </p:cNvSpPr>
              <p:nvPr/>
            </p:nvSpPr>
            <p:spPr bwMode="auto">
              <a:xfrm flipV="1">
                <a:off x="1155" y="1255"/>
                <a:ext cx="12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33" name="Freeform 212"/>
              <p:cNvSpPr>
                <a:spLocks/>
              </p:cNvSpPr>
              <p:nvPr/>
            </p:nvSpPr>
            <p:spPr bwMode="auto">
              <a:xfrm>
                <a:off x="1142" y="1269"/>
                <a:ext cx="8" cy="3"/>
              </a:xfrm>
              <a:custGeom>
                <a:avLst/>
                <a:gdLst>
                  <a:gd name="T0" fmla="*/ 3 w 8"/>
                  <a:gd name="T1" fmla="*/ 2 h 3"/>
                  <a:gd name="T2" fmla="*/ 3 w 8"/>
                  <a:gd name="T3" fmla="*/ 2 h 3"/>
                  <a:gd name="T4" fmla="*/ 7 w 8"/>
                  <a:gd name="T5" fmla="*/ 0 h 3"/>
                  <a:gd name="T6" fmla="*/ 0 w 8"/>
                  <a:gd name="T7" fmla="*/ 1 h 3"/>
                  <a:gd name="T8" fmla="*/ 3 w 8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3" y="2"/>
                    </a:moveTo>
                    <a:lnTo>
                      <a:pt x="3" y="2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" name="Freeform 213"/>
              <p:cNvSpPr>
                <a:spLocks/>
              </p:cNvSpPr>
              <p:nvPr/>
            </p:nvSpPr>
            <p:spPr bwMode="auto">
              <a:xfrm>
                <a:off x="1142" y="1269"/>
                <a:ext cx="8" cy="3"/>
              </a:xfrm>
              <a:custGeom>
                <a:avLst/>
                <a:gdLst>
                  <a:gd name="T0" fmla="*/ 3 w 8"/>
                  <a:gd name="T1" fmla="*/ 2 h 3"/>
                  <a:gd name="T2" fmla="*/ 7 w 8"/>
                  <a:gd name="T3" fmla="*/ 0 h 3"/>
                  <a:gd name="T4" fmla="*/ 0 w 8"/>
                  <a:gd name="T5" fmla="*/ 1 h 3"/>
                  <a:gd name="T6" fmla="*/ 3 w 8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"/>
                  <a:gd name="T14" fmla="*/ 8 w 8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">
                    <a:moveTo>
                      <a:pt x="3" y="2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" name="Freeform 214"/>
              <p:cNvSpPr>
                <a:spLocks/>
              </p:cNvSpPr>
              <p:nvPr/>
            </p:nvSpPr>
            <p:spPr bwMode="auto">
              <a:xfrm>
                <a:off x="1132" y="1253"/>
                <a:ext cx="11" cy="15"/>
              </a:xfrm>
              <a:custGeom>
                <a:avLst/>
                <a:gdLst>
                  <a:gd name="T0" fmla="*/ 1 w 11"/>
                  <a:gd name="T1" fmla="*/ 4 h 15"/>
                  <a:gd name="T2" fmla="*/ 0 w 11"/>
                  <a:gd name="T3" fmla="*/ 0 h 15"/>
                  <a:gd name="T4" fmla="*/ 10 w 11"/>
                  <a:gd name="T5" fmla="*/ 13 h 15"/>
                  <a:gd name="T6" fmla="*/ 6 w 11"/>
                  <a:gd name="T7" fmla="*/ 14 h 15"/>
                  <a:gd name="T8" fmla="*/ 0 w 11"/>
                  <a:gd name="T9" fmla="*/ 0 h 15"/>
                  <a:gd name="T10" fmla="*/ 1 w 11"/>
                  <a:gd name="T11" fmla="*/ 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5"/>
                  <a:gd name="T20" fmla="*/ 11 w 11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5">
                    <a:moveTo>
                      <a:pt x="1" y="4"/>
                    </a:moveTo>
                    <a:lnTo>
                      <a:pt x="0" y="0"/>
                    </a:lnTo>
                    <a:lnTo>
                      <a:pt x="10" y="13"/>
                    </a:lnTo>
                    <a:lnTo>
                      <a:pt x="6" y="14"/>
                    </a:ln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" name="Freeform 215"/>
              <p:cNvSpPr>
                <a:spLocks/>
              </p:cNvSpPr>
              <p:nvPr/>
            </p:nvSpPr>
            <p:spPr bwMode="auto">
              <a:xfrm>
                <a:off x="1132" y="1253"/>
                <a:ext cx="11" cy="15"/>
              </a:xfrm>
              <a:custGeom>
                <a:avLst/>
                <a:gdLst>
                  <a:gd name="T0" fmla="*/ 1 w 11"/>
                  <a:gd name="T1" fmla="*/ 4 h 15"/>
                  <a:gd name="T2" fmla="*/ 0 w 11"/>
                  <a:gd name="T3" fmla="*/ 0 h 15"/>
                  <a:gd name="T4" fmla="*/ 10 w 11"/>
                  <a:gd name="T5" fmla="*/ 13 h 15"/>
                  <a:gd name="T6" fmla="*/ 6 w 11"/>
                  <a:gd name="T7" fmla="*/ 14 h 15"/>
                  <a:gd name="T8" fmla="*/ 0 w 11"/>
                  <a:gd name="T9" fmla="*/ 0 h 15"/>
                  <a:gd name="T10" fmla="*/ 1 w 11"/>
                  <a:gd name="T11" fmla="*/ 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5"/>
                  <a:gd name="T20" fmla="*/ 11 w 11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5">
                    <a:moveTo>
                      <a:pt x="1" y="4"/>
                    </a:moveTo>
                    <a:lnTo>
                      <a:pt x="0" y="0"/>
                    </a:lnTo>
                    <a:lnTo>
                      <a:pt x="10" y="13"/>
                    </a:lnTo>
                    <a:lnTo>
                      <a:pt x="6" y="14"/>
                    </a:ln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" name="Freeform 216"/>
              <p:cNvSpPr>
                <a:spLocks/>
              </p:cNvSpPr>
              <p:nvPr/>
            </p:nvSpPr>
            <p:spPr bwMode="auto">
              <a:xfrm>
                <a:off x="1132" y="1234"/>
                <a:ext cx="7" cy="20"/>
              </a:xfrm>
              <a:custGeom>
                <a:avLst/>
                <a:gdLst>
                  <a:gd name="T0" fmla="*/ 6 w 7"/>
                  <a:gd name="T1" fmla="*/ 3 h 20"/>
                  <a:gd name="T2" fmla="*/ 6 w 7"/>
                  <a:gd name="T3" fmla="*/ 3 h 20"/>
                  <a:gd name="T4" fmla="*/ 1 w 7"/>
                  <a:gd name="T5" fmla="*/ 19 h 20"/>
                  <a:gd name="T6" fmla="*/ 0 w 7"/>
                  <a:gd name="T7" fmla="*/ 14 h 20"/>
                  <a:gd name="T8" fmla="*/ 6 w 7"/>
                  <a:gd name="T9" fmla="*/ 0 h 20"/>
                  <a:gd name="T10" fmla="*/ 6 w 7"/>
                  <a:gd name="T11" fmla="*/ 3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0"/>
                  <a:gd name="T20" fmla="*/ 7 w 7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0">
                    <a:moveTo>
                      <a:pt x="6" y="3"/>
                    </a:moveTo>
                    <a:lnTo>
                      <a:pt x="6" y="3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" name="Freeform 217"/>
              <p:cNvSpPr>
                <a:spLocks/>
              </p:cNvSpPr>
              <p:nvPr/>
            </p:nvSpPr>
            <p:spPr bwMode="auto">
              <a:xfrm>
                <a:off x="1132" y="1234"/>
                <a:ext cx="7" cy="20"/>
              </a:xfrm>
              <a:custGeom>
                <a:avLst/>
                <a:gdLst>
                  <a:gd name="T0" fmla="*/ 6 w 7"/>
                  <a:gd name="T1" fmla="*/ 3 h 20"/>
                  <a:gd name="T2" fmla="*/ 1 w 7"/>
                  <a:gd name="T3" fmla="*/ 19 h 20"/>
                  <a:gd name="T4" fmla="*/ 0 w 7"/>
                  <a:gd name="T5" fmla="*/ 14 h 20"/>
                  <a:gd name="T6" fmla="*/ 6 w 7"/>
                  <a:gd name="T7" fmla="*/ 0 h 20"/>
                  <a:gd name="T8" fmla="*/ 6 w 7"/>
                  <a:gd name="T9" fmla="*/ 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0"/>
                  <a:gd name="T17" fmla="*/ 7 w 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0">
                    <a:moveTo>
                      <a:pt x="6" y="3"/>
                    </a:moveTo>
                    <a:lnTo>
                      <a:pt x="1" y="19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" name="Freeform 218"/>
              <p:cNvSpPr>
                <a:spLocks/>
              </p:cNvSpPr>
              <p:nvPr/>
            </p:nvSpPr>
            <p:spPr bwMode="auto">
              <a:xfrm>
                <a:off x="1144" y="1238"/>
                <a:ext cx="12" cy="10"/>
              </a:xfrm>
              <a:custGeom>
                <a:avLst/>
                <a:gdLst>
                  <a:gd name="T0" fmla="*/ 7 w 12"/>
                  <a:gd name="T1" fmla="*/ 9 h 10"/>
                  <a:gd name="T2" fmla="*/ 7 w 12"/>
                  <a:gd name="T3" fmla="*/ 9 h 10"/>
                  <a:gd name="T4" fmla="*/ 0 w 12"/>
                  <a:gd name="T5" fmla="*/ 0 h 10"/>
                  <a:gd name="T6" fmla="*/ 11 w 12"/>
                  <a:gd name="T7" fmla="*/ 8 h 10"/>
                  <a:gd name="T8" fmla="*/ 7 w 12"/>
                  <a:gd name="T9" fmla="*/ 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0"/>
                  <a:gd name="T17" fmla="*/ 12 w 1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0">
                    <a:moveTo>
                      <a:pt x="7" y="9"/>
                    </a:moveTo>
                    <a:lnTo>
                      <a:pt x="7" y="9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7" y="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" name="Freeform 219"/>
              <p:cNvSpPr>
                <a:spLocks/>
              </p:cNvSpPr>
              <p:nvPr/>
            </p:nvSpPr>
            <p:spPr bwMode="auto">
              <a:xfrm>
                <a:off x="1144" y="1238"/>
                <a:ext cx="12" cy="10"/>
              </a:xfrm>
              <a:custGeom>
                <a:avLst/>
                <a:gdLst>
                  <a:gd name="T0" fmla="*/ 7 w 12"/>
                  <a:gd name="T1" fmla="*/ 9 h 10"/>
                  <a:gd name="T2" fmla="*/ 0 w 12"/>
                  <a:gd name="T3" fmla="*/ 0 h 10"/>
                  <a:gd name="T4" fmla="*/ 11 w 12"/>
                  <a:gd name="T5" fmla="*/ 8 h 10"/>
                  <a:gd name="T6" fmla="*/ 7 w 12"/>
                  <a:gd name="T7" fmla="*/ 9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0"/>
                  <a:gd name="T14" fmla="*/ 12 w 12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0">
                    <a:moveTo>
                      <a:pt x="7" y="9"/>
                    </a:moveTo>
                    <a:lnTo>
                      <a:pt x="0" y="0"/>
                    </a:lnTo>
                    <a:lnTo>
                      <a:pt x="11" y="8"/>
                    </a:lnTo>
                    <a:lnTo>
                      <a:pt x="7" y="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" name="Freeform 220"/>
              <p:cNvSpPr>
                <a:spLocks/>
              </p:cNvSpPr>
              <p:nvPr/>
            </p:nvSpPr>
            <p:spPr bwMode="auto">
              <a:xfrm>
                <a:off x="1142" y="1251"/>
                <a:ext cx="14" cy="17"/>
              </a:xfrm>
              <a:custGeom>
                <a:avLst/>
                <a:gdLst>
                  <a:gd name="T0" fmla="*/ 0 w 14"/>
                  <a:gd name="T1" fmla="*/ 16 h 17"/>
                  <a:gd name="T2" fmla="*/ 0 w 14"/>
                  <a:gd name="T3" fmla="*/ 16 h 17"/>
                  <a:gd name="T4" fmla="*/ 9 w 14"/>
                  <a:gd name="T5" fmla="*/ 1 h 17"/>
                  <a:gd name="T6" fmla="*/ 13 w 14"/>
                  <a:gd name="T7" fmla="*/ 0 h 17"/>
                  <a:gd name="T8" fmla="*/ 4 w 14"/>
                  <a:gd name="T9" fmla="*/ 15 h 17"/>
                  <a:gd name="T10" fmla="*/ 0 w 14"/>
                  <a:gd name="T11" fmla="*/ 1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7"/>
                  <a:gd name="T20" fmla="*/ 14 w 1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7">
                    <a:moveTo>
                      <a:pt x="0" y="16"/>
                    </a:moveTo>
                    <a:lnTo>
                      <a:pt x="0" y="16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4" y="15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" name="Freeform 221"/>
              <p:cNvSpPr>
                <a:spLocks/>
              </p:cNvSpPr>
              <p:nvPr/>
            </p:nvSpPr>
            <p:spPr bwMode="auto">
              <a:xfrm>
                <a:off x="1142" y="1251"/>
                <a:ext cx="14" cy="17"/>
              </a:xfrm>
              <a:custGeom>
                <a:avLst/>
                <a:gdLst>
                  <a:gd name="T0" fmla="*/ 0 w 14"/>
                  <a:gd name="T1" fmla="*/ 16 h 17"/>
                  <a:gd name="T2" fmla="*/ 9 w 14"/>
                  <a:gd name="T3" fmla="*/ 1 h 17"/>
                  <a:gd name="T4" fmla="*/ 13 w 14"/>
                  <a:gd name="T5" fmla="*/ 0 h 17"/>
                  <a:gd name="T6" fmla="*/ 4 w 14"/>
                  <a:gd name="T7" fmla="*/ 15 h 17"/>
                  <a:gd name="T8" fmla="*/ 0 w 14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7"/>
                  <a:gd name="T17" fmla="*/ 14 w 1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7">
                    <a:moveTo>
                      <a:pt x="0" y="16"/>
                    </a:moveTo>
                    <a:lnTo>
                      <a:pt x="9" y="1"/>
                    </a:lnTo>
                    <a:lnTo>
                      <a:pt x="13" y="0"/>
                    </a:lnTo>
                    <a:lnTo>
                      <a:pt x="4" y="15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" name="Freeform 222"/>
              <p:cNvSpPr>
                <a:spLocks/>
              </p:cNvSpPr>
              <p:nvPr/>
            </p:nvSpPr>
            <p:spPr bwMode="auto">
              <a:xfrm>
                <a:off x="1114" y="1267"/>
                <a:ext cx="27" cy="35"/>
              </a:xfrm>
              <a:custGeom>
                <a:avLst/>
                <a:gdLst>
                  <a:gd name="T0" fmla="*/ 8 w 27"/>
                  <a:gd name="T1" fmla="*/ 0 h 35"/>
                  <a:gd name="T2" fmla="*/ 15 w 27"/>
                  <a:gd name="T3" fmla="*/ 3 h 35"/>
                  <a:gd name="T4" fmla="*/ 26 w 27"/>
                  <a:gd name="T5" fmla="*/ 14 h 35"/>
                  <a:gd name="T6" fmla="*/ 18 w 27"/>
                  <a:gd name="T7" fmla="*/ 34 h 35"/>
                  <a:gd name="T8" fmla="*/ 13 w 27"/>
                  <a:gd name="T9" fmla="*/ 31 h 35"/>
                  <a:gd name="T10" fmla="*/ 0 w 27"/>
                  <a:gd name="T11" fmla="*/ 17 h 35"/>
                  <a:gd name="T12" fmla="*/ 8 w 2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5"/>
                  <a:gd name="T23" fmla="*/ 27 w 2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5">
                    <a:moveTo>
                      <a:pt x="8" y="0"/>
                    </a:moveTo>
                    <a:lnTo>
                      <a:pt x="15" y="3"/>
                    </a:lnTo>
                    <a:lnTo>
                      <a:pt x="26" y="14"/>
                    </a:lnTo>
                    <a:lnTo>
                      <a:pt x="18" y="34"/>
                    </a:lnTo>
                    <a:lnTo>
                      <a:pt x="13" y="31"/>
                    </a:lnTo>
                    <a:lnTo>
                      <a:pt x="0" y="17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" name="Freeform 223"/>
              <p:cNvSpPr>
                <a:spLocks/>
              </p:cNvSpPr>
              <p:nvPr/>
            </p:nvSpPr>
            <p:spPr bwMode="auto">
              <a:xfrm>
                <a:off x="1114" y="1267"/>
                <a:ext cx="27" cy="35"/>
              </a:xfrm>
              <a:custGeom>
                <a:avLst/>
                <a:gdLst>
                  <a:gd name="T0" fmla="*/ 8 w 27"/>
                  <a:gd name="T1" fmla="*/ 0 h 35"/>
                  <a:gd name="T2" fmla="*/ 15 w 27"/>
                  <a:gd name="T3" fmla="*/ 3 h 35"/>
                  <a:gd name="T4" fmla="*/ 26 w 27"/>
                  <a:gd name="T5" fmla="*/ 14 h 35"/>
                  <a:gd name="T6" fmla="*/ 18 w 27"/>
                  <a:gd name="T7" fmla="*/ 34 h 35"/>
                  <a:gd name="T8" fmla="*/ 13 w 27"/>
                  <a:gd name="T9" fmla="*/ 31 h 35"/>
                  <a:gd name="T10" fmla="*/ 0 w 27"/>
                  <a:gd name="T11" fmla="*/ 17 h 35"/>
                  <a:gd name="T12" fmla="*/ 8 w 2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5"/>
                  <a:gd name="T23" fmla="*/ 27 w 2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5">
                    <a:moveTo>
                      <a:pt x="8" y="0"/>
                    </a:moveTo>
                    <a:lnTo>
                      <a:pt x="15" y="3"/>
                    </a:lnTo>
                    <a:lnTo>
                      <a:pt x="26" y="14"/>
                    </a:lnTo>
                    <a:lnTo>
                      <a:pt x="18" y="34"/>
                    </a:lnTo>
                    <a:lnTo>
                      <a:pt x="13" y="31"/>
                    </a:lnTo>
                    <a:lnTo>
                      <a:pt x="0" y="17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" name="Freeform 224"/>
              <p:cNvSpPr>
                <a:spLocks/>
              </p:cNvSpPr>
              <p:nvPr/>
            </p:nvSpPr>
            <p:spPr bwMode="auto">
              <a:xfrm>
                <a:off x="1124" y="1265"/>
                <a:ext cx="7" cy="3"/>
              </a:xfrm>
              <a:custGeom>
                <a:avLst/>
                <a:gdLst>
                  <a:gd name="T0" fmla="*/ 4 w 7"/>
                  <a:gd name="T1" fmla="*/ 0 h 3"/>
                  <a:gd name="T2" fmla="*/ 4 w 7"/>
                  <a:gd name="T3" fmla="*/ 0 h 3"/>
                  <a:gd name="T4" fmla="*/ 0 w 7"/>
                  <a:gd name="T5" fmla="*/ 2 h 3"/>
                  <a:gd name="T6" fmla="*/ 6 w 7"/>
                  <a:gd name="T7" fmla="*/ 1 h 3"/>
                  <a:gd name="T8" fmla="*/ 4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6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" name="Freeform 225"/>
              <p:cNvSpPr>
                <a:spLocks/>
              </p:cNvSpPr>
              <p:nvPr/>
            </p:nvSpPr>
            <p:spPr bwMode="auto">
              <a:xfrm>
                <a:off x="1124" y="1265"/>
                <a:ext cx="7" cy="3"/>
              </a:xfrm>
              <a:custGeom>
                <a:avLst/>
                <a:gdLst>
                  <a:gd name="T0" fmla="*/ 4 w 7"/>
                  <a:gd name="T1" fmla="*/ 0 h 3"/>
                  <a:gd name="T2" fmla="*/ 0 w 7"/>
                  <a:gd name="T3" fmla="*/ 2 h 3"/>
                  <a:gd name="T4" fmla="*/ 6 w 7"/>
                  <a:gd name="T5" fmla="*/ 1 h 3"/>
                  <a:gd name="T6" fmla="*/ 4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3"/>
                  <a:gd name="T14" fmla="*/ 7 w 7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3">
                    <a:moveTo>
                      <a:pt x="4" y="0"/>
                    </a:moveTo>
                    <a:lnTo>
                      <a:pt x="0" y="2"/>
                    </a:lnTo>
                    <a:lnTo>
                      <a:pt x="6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7" name="Freeform 226"/>
              <p:cNvSpPr>
                <a:spLocks/>
              </p:cNvSpPr>
              <p:nvPr/>
            </p:nvSpPr>
            <p:spPr bwMode="auto">
              <a:xfrm>
                <a:off x="1132" y="1269"/>
                <a:ext cx="14" cy="10"/>
              </a:xfrm>
              <a:custGeom>
                <a:avLst/>
                <a:gdLst>
                  <a:gd name="T0" fmla="*/ 10 w 14"/>
                  <a:gd name="T1" fmla="*/ 9 h 10"/>
                  <a:gd name="T2" fmla="*/ 10 w 14"/>
                  <a:gd name="T3" fmla="*/ 9 h 10"/>
                  <a:gd name="T4" fmla="*/ 0 w 14"/>
                  <a:gd name="T5" fmla="*/ 1 h 10"/>
                  <a:gd name="T6" fmla="*/ 3 w 14"/>
                  <a:gd name="T7" fmla="*/ 0 h 10"/>
                  <a:gd name="T8" fmla="*/ 13 w 14"/>
                  <a:gd name="T9" fmla="*/ 8 h 10"/>
                  <a:gd name="T10" fmla="*/ 10 w 14"/>
                  <a:gd name="T11" fmla="*/ 9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0"/>
                  <a:gd name="T20" fmla="*/ 14 w 1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0">
                    <a:moveTo>
                      <a:pt x="10" y="9"/>
                    </a:moveTo>
                    <a:lnTo>
                      <a:pt x="10" y="9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3" y="8"/>
                    </a:lnTo>
                    <a:lnTo>
                      <a:pt x="10" y="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8" name="Freeform 227"/>
              <p:cNvSpPr>
                <a:spLocks/>
              </p:cNvSpPr>
              <p:nvPr/>
            </p:nvSpPr>
            <p:spPr bwMode="auto">
              <a:xfrm>
                <a:off x="1132" y="1269"/>
                <a:ext cx="14" cy="10"/>
              </a:xfrm>
              <a:custGeom>
                <a:avLst/>
                <a:gdLst>
                  <a:gd name="T0" fmla="*/ 10 w 14"/>
                  <a:gd name="T1" fmla="*/ 9 h 10"/>
                  <a:gd name="T2" fmla="*/ 0 w 14"/>
                  <a:gd name="T3" fmla="*/ 1 h 10"/>
                  <a:gd name="T4" fmla="*/ 3 w 14"/>
                  <a:gd name="T5" fmla="*/ 0 h 10"/>
                  <a:gd name="T6" fmla="*/ 13 w 14"/>
                  <a:gd name="T7" fmla="*/ 8 h 10"/>
                  <a:gd name="T8" fmla="*/ 10 w 14"/>
                  <a:gd name="T9" fmla="*/ 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0"/>
                  <a:gd name="T17" fmla="*/ 14 w 1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0">
                    <a:moveTo>
                      <a:pt x="10" y="9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13" y="8"/>
                    </a:lnTo>
                    <a:lnTo>
                      <a:pt x="10" y="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9" name="Freeform 228"/>
              <p:cNvSpPr>
                <a:spLocks/>
              </p:cNvSpPr>
              <p:nvPr/>
            </p:nvSpPr>
            <p:spPr bwMode="auto">
              <a:xfrm>
                <a:off x="1134" y="1282"/>
                <a:ext cx="12" cy="20"/>
              </a:xfrm>
              <a:custGeom>
                <a:avLst/>
                <a:gdLst>
                  <a:gd name="T0" fmla="*/ 0 w 12"/>
                  <a:gd name="T1" fmla="*/ 16 h 20"/>
                  <a:gd name="T2" fmla="*/ 0 w 12"/>
                  <a:gd name="T3" fmla="*/ 16 h 20"/>
                  <a:gd name="T4" fmla="*/ 8 w 12"/>
                  <a:gd name="T5" fmla="*/ 2 h 20"/>
                  <a:gd name="T6" fmla="*/ 11 w 12"/>
                  <a:gd name="T7" fmla="*/ 0 h 20"/>
                  <a:gd name="T8" fmla="*/ 1 w 12"/>
                  <a:gd name="T9" fmla="*/ 19 h 20"/>
                  <a:gd name="T10" fmla="*/ 0 w 12"/>
                  <a:gd name="T11" fmla="*/ 1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0"/>
                  <a:gd name="T20" fmla="*/ 12 w 12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0">
                    <a:moveTo>
                      <a:pt x="0" y="16"/>
                    </a:moveTo>
                    <a:lnTo>
                      <a:pt x="0" y="16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" y="19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0" name="Freeform 229"/>
              <p:cNvSpPr>
                <a:spLocks/>
              </p:cNvSpPr>
              <p:nvPr/>
            </p:nvSpPr>
            <p:spPr bwMode="auto">
              <a:xfrm>
                <a:off x="1134" y="1282"/>
                <a:ext cx="12" cy="20"/>
              </a:xfrm>
              <a:custGeom>
                <a:avLst/>
                <a:gdLst>
                  <a:gd name="T0" fmla="*/ 0 w 12"/>
                  <a:gd name="T1" fmla="*/ 16 h 20"/>
                  <a:gd name="T2" fmla="*/ 8 w 12"/>
                  <a:gd name="T3" fmla="*/ 2 h 20"/>
                  <a:gd name="T4" fmla="*/ 11 w 12"/>
                  <a:gd name="T5" fmla="*/ 0 h 20"/>
                  <a:gd name="T6" fmla="*/ 1 w 12"/>
                  <a:gd name="T7" fmla="*/ 19 h 20"/>
                  <a:gd name="T8" fmla="*/ 0 w 12"/>
                  <a:gd name="T9" fmla="*/ 16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0"/>
                  <a:gd name="T17" fmla="*/ 12 w 1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0">
                    <a:moveTo>
                      <a:pt x="0" y="16"/>
                    </a:moveTo>
                    <a:lnTo>
                      <a:pt x="8" y="2"/>
                    </a:lnTo>
                    <a:lnTo>
                      <a:pt x="11" y="0"/>
                    </a:lnTo>
                    <a:lnTo>
                      <a:pt x="1" y="19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1" name="Freeform 230"/>
              <p:cNvSpPr>
                <a:spLocks/>
              </p:cNvSpPr>
              <p:nvPr/>
            </p:nvSpPr>
            <p:spPr bwMode="auto">
              <a:xfrm>
                <a:off x="1128" y="1299"/>
                <a:ext cx="3" cy="3"/>
              </a:xfrm>
              <a:custGeom>
                <a:avLst/>
                <a:gdLst>
                  <a:gd name="T0" fmla="*/ 1 w 3"/>
                  <a:gd name="T1" fmla="*/ 1 h 3"/>
                  <a:gd name="T2" fmla="*/ 0 w 3"/>
                  <a:gd name="T3" fmla="*/ 0 h 3"/>
                  <a:gd name="T4" fmla="*/ 2 w 3"/>
                  <a:gd name="T5" fmla="*/ 1 h 3"/>
                  <a:gd name="T6" fmla="*/ 2 w 3"/>
                  <a:gd name="T7" fmla="*/ 2 h 3"/>
                  <a:gd name="T8" fmla="*/ 1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2" name="Freeform 231"/>
              <p:cNvSpPr>
                <a:spLocks/>
              </p:cNvSpPr>
              <p:nvPr/>
            </p:nvSpPr>
            <p:spPr bwMode="auto">
              <a:xfrm>
                <a:off x="1128" y="1299"/>
                <a:ext cx="3" cy="3"/>
              </a:xfrm>
              <a:custGeom>
                <a:avLst/>
                <a:gdLst>
                  <a:gd name="T0" fmla="*/ 1 w 3"/>
                  <a:gd name="T1" fmla="*/ 1 h 3"/>
                  <a:gd name="T2" fmla="*/ 0 w 3"/>
                  <a:gd name="T3" fmla="*/ 0 h 3"/>
                  <a:gd name="T4" fmla="*/ 2 w 3"/>
                  <a:gd name="T5" fmla="*/ 1 h 3"/>
                  <a:gd name="T6" fmla="*/ 2 w 3"/>
                  <a:gd name="T7" fmla="*/ 2 h 3"/>
                  <a:gd name="T8" fmla="*/ 1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3" name="Freeform 232"/>
              <p:cNvSpPr>
                <a:spLocks/>
              </p:cNvSpPr>
              <p:nvPr/>
            </p:nvSpPr>
            <p:spPr bwMode="auto">
              <a:xfrm>
                <a:off x="1114" y="1287"/>
                <a:ext cx="11" cy="11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10 w 11"/>
                  <a:gd name="T5" fmla="*/ 10 h 11"/>
                  <a:gd name="T6" fmla="*/ 0 w 1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1"/>
                  <a:gd name="T14" fmla="*/ 11 w 1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1">
                    <a:moveTo>
                      <a:pt x="0" y="0"/>
                    </a:moveTo>
                    <a:lnTo>
                      <a:pt x="0" y="0"/>
                    </a:lnTo>
                    <a:lnTo>
                      <a:pt x="1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4" name="Line 233"/>
              <p:cNvSpPr>
                <a:spLocks noChangeShapeType="1"/>
              </p:cNvSpPr>
              <p:nvPr/>
            </p:nvSpPr>
            <p:spPr bwMode="auto">
              <a:xfrm>
                <a:off x="1114" y="1287"/>
                <a:ext cx="16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55" name="Freeform 234"/>
              <p:cNvSpPr>
                <a:spLocks/>
              </p:cNvSpPr>
              <p:nvPr/>
            </p:nvSpPr>
            <p:spPr bwMode="auto">
              <a:xfrm>
                <a:off x="1114" y="1267"/>
                <a:ext cx="5" cy="15"/>
              </a:xfrm>
              <a:custGeom>
                <a:avLst/>
                <a:gdLst>
                  <a:gd name="T0" fmla="*/ 4 w 5"/>
                  <a:gd name="T1" fmla="*/ 0 h 15"/>
                  <a:gd name="T2" fmla="*/ 4 w 5"/>
                  <a:gd name="T3" fmla="*/ 0 h 15"/>
                  <a:gd name="T4" fmla="*/ 0 w 5"/>
                  <a:gd name="T5" fmla="*/ 14 h 15"/>
                  <a:gd name="T6" fmla="*/ 4 w 5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5"/>
                  <a:gd name="T14" fmla="*/ 5 w 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5">
                    <a:moveTo>
                      <a:pt x="4" y="0"/>
                    </a:moveTo>
                    <a:lnTo>
                      <a:pt x="4" y="0"/>
                    </a:lnTo>
                    <a:lnTo>
                      <a:pt x="0" y="14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6" name="Line 235"/>
              <p:cNvSpPr>
                <a:spLocks noChangeShapeType="1"/>
              </p:cNvSpPr>
              <p:nvPr/>
            </p:nvSpPr>
            <p:spPr bwMode="auto">
              <a:xfrm flipH="1">
                <a:off x="1114" y="1267"/>
                <a:ext cx="10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57" name="Freeform 236"/>
              <p:cNvSpPr>
                <a:spLocks/>
              </p:cNvSpPr>
              <p:nvPr/>
            </p:nvSpPr>
            <p:spPr bwMode="auto">
              <a:xfrm>
                <a:off x="1124" y="1267"/>
                <a:ext cx="11" cy="14"/>
              </a:xfrm>
              <a:custGeom>
                <a:avLst/>
                <a:gdLst>
                  <a:gd name="T0" fmla="*/ 6 w 11"/>
                  <a:gd name="T1" fmla="*/ 10 h 14"/>
                  <a:gd name="T2" fmla="*/ 8 w 11"/>
                  <a:gd name="T3" fmla="*/ 13 h 14"/>
                  <a:gd name="T4" fmla="*/ 0 w 11"/>
                  <a:gd name="T5" fmla="*/ 0 h 14"/>
                  <a:gd name="T6" fmla="*/ 10 w 11"/>
                  <a:gd name="T7" fmla="*/ 13 h 14"/>
                  <a:gd name="T8" fmla="*/ 6 w 11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4"/>
                  <a:gd name="T17" fmla="*/ 11 w 1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4">
                    <a:moveTo>
                      <a:pt x="6" y="10"/>
                    </a:moveTo>
                    <a:lnTo>
                      <a:pt x="8" y="13"/>
                    </a:lnTo>
                    <a:lnTo>
                      <a:pt x="0" y="0"/>
                    </a:lnTo>
                    <a:lnTo>
                      <a:pt x="10" y="13"/>
                    </a:lnTo>
                    <a:lnTo>
                      <a:pt x="6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8" name="Freeform 237"/>
              <p:cNvSpPr>
                <a:spLocks/>
              </p:cNvSpPr>
              <p:nvPr/>
            </p:nvSpPr>
            <p:spPr bwMode="auto">
              <a:xfrm>
                <a:off x="1124" y="1267"/>
                <a:ext cx="11" cy="14"/>
              </a:xfrm>
              <a:custGeom>
                <a:avLst/>
                <a:gdLst>
                  <a:gd name="T0" fmla="*/ 6 w 11"/>
                  <a:gd name="T1" fmla="*/ 10 h 14"/>
                  <a:gd name="T2" fmla="*/ 8 w 11"/>
                  <a:gd name="T3" fmla="*/ 13 h 14"/>
                  <a:gd name="T4" fmla="*/ 0 w 11"/>
                  <a:gd name="T5" fmla="*/ 0 h 14"/>
                  <a:gd name="T6" fmla="*/ 10 w 11"/>
                  <a:gd name="T7" fmla="*/ 13 h 14"/>
                  <a:gd name="T8" fmla="*/ 6 w 11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4"/>
                  <a:gd name="T17" fmla="*/ 11 w 1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4">
                    <a:moveTo>
                      <a:pt x="6" y="10"/>
                    </a:moveTo>
                    <a:lnTo>
                      <a:pt x="8" y="13"/>
                    </a:lnTo>
                    <a:lnTo>
                      <a:pt x="0" y="0"/>
                    </a:lnTo>
                    <a:lnTo>
                      <a:pt x="10" y="13"/>
                    </a:lnTo>
                    <a:lnTo>
                      <a:pt x="6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9" name="Freeform 238"/>
              <p:cNvSpPr>
                <a:spLocks/>
              </p:cNvSpPr>
              <p:nvPr/>
            </p:nvSpPr>
            <p:spPr bwMode="auto">
              <a:xfrm>
                <a:off x="1122" y="1282"/>
                <a:ext cx="13" cy="16"/>
              </a:xfrm>
              <a:custGeom>
                <a:avLst/>
                <a:gdLst>
                  <a:gd name="T0" fmla="*/ 5 w 13"/>
                  <a:gd name="T1" fmla="*/ 15 h 16"/>
                  <a:gd name="T2" fmla="*/ 0 w 13"/>
                  <a:gd name="T3" fmla="*/ 12 h 16"/>
                  <a:gd name="T4" fmla="*/ 8 w 13"/>
                  <a:gd name="T5" fmla="*/ 0 h 16"/>
                  <a:gd name="T6" fmla="*/ 12 w 13"/>
                  <a:gd name="T7" fmla="*/ 3 h 16"/>
                  <a:gd name="T8" fmla="*/ 5 w 13"/>
                  <a:gd name="T9" fmla="*/ 15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6"/>
                  <a:gd name="T17" fmla="*/ 13 w 13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6">
                    <a:moveTo>
                      <a:pt x="5" y="15"/>
                    </a:moveTo>
                    <a:lnTo>
                      <a:pt x="0" y="12"/>
                    </a:lnTo>
                    <a:lnTo>
                      <a:pt x="8" y="0"/>
                    </a:lnTo>
                    <a:lnTo>
                      <a:pt x="12" y="3"/>
                    </a:lnTo>
                    <a:lnTo>
                      <a:pt x="5" y="1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0" name="Freeform 239"/>
              <p:cNvSpPr>
                <a:spLocks/>
              </p:cNvSpPr>
              <p:nvPr/>
            </p:nvSpPr>
            <p:spPr bwMode="auto">
              <a:xfrm>
                <a:off x="1122" y="1282"/>
                <a:ext cx="13" cy="16"/>
              </a:xfrm>
              <a:custGeom>
                <a:avLst/>
                <a:gdLst>
                  <a:gd name="T0" fmla="*/ 5 w 13"/>
                  <a:gd name="T1" fmla="*/ 15 h 16"/>
                  <a:gd name="T2" fmla="*/ 0 w 13"/>
                  <a:gd name="T3" fmla="*/ 12 h 16"/>
                  <a:gd name="T4" fmla="*/ 8 w 13"/>
                  <a:gd name="T5" fmla="*/ 0 h 16"/>
                  <a:gd name="T6" fmla="*/ 12 w 13"/>
                  <a:gd name="T7" fmla="*/ 3 h 16"/>
                  <a:gd name="T8" fmla="*/ 5 w 13"/>
                  <a:gd name="T9" fmla="*/ 15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6"/>
                  <a:gd name="T17" fmla="*/ 13 w 13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6">
                    <a:moveTo>
                      <a:pt x="5" y="15"/>
                    </a:moveTo>
                    <a:lnTo>
                      <a:pt x="0" y="12"/>
                    </a:lnTo>
                    <a:lnTo>
                      <a:pt x="8" y="0"/>
                    </a:lnTo>
                    <a:lnTo>
                      <a:pt x="12" y="3"/>
                    </a:lnTo>
                    <a:lnTo>
                      <a:pt x="5" y="1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1" name="Freeform 240"/>
              <p:cNvSpPr>
                <a:spLocks/>
              </p:cNvSpPr>
              <p:nvPr/>
            </p:nvSpPr>
            <p:spPr bwMode="auto">
              <a:xfrm>
                <a:off x="1099" y="1297"/>
                <a:ext cx="28" cy="34"/>
              </a:xfrm>
              <a:custGeom>
                <a:avLst/>
                <a:gdLst>
                  <a:gd name="T0" fmla="*/ 5 w 28"/>
                  <a:gd name="T1" fmla="*/ 2 h 34"/>
                  <a:gd name="T2" fmla="*/ 14 w 28"/>
                  <a:gd name="T3" fmla="*/ 0 h 34"/>
                  <a:gd name="T4" fmla="*/ 27 w 28"/>
                  <a:gd name="T5" fmla="*/ 14 h 34"/>
                  <a:gd name="T6" fmla="*/ 14 w 28"/>
                  <a:gd name="T7" fmla="*/ 33 h 34"/>
                  <a:gd name="T8" fmla="*/ 7 w 28"/>
                  <a:gd name="T9" fmla="*/ 30 h 34"/>
                  <a:gd name="T10" fmla="*/ 0 w 28"/>
                  <a:gd name="T11" fmla="*/ 17 h 34"/>
                  <a:gd name="T12" fmla="*/ 5 w 28"/>
                  <a:gd name="T13" fmla="*/ 2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5" y="2"/>
                    </a:moveTo>
                    <a:lnTo>
                      <a:pt x="14" y="0"/>
                    </a:lnTo>
                    <a:lnTo>
                      <a:pt x="27" y="14"/>
                    </a:lnTo>
                    <a:lnTo>
                      <a:pt x="14" y="33"/>
                    </a:lnTo>
                    <a:lnTo>
                      <a:pt x="7" y="30"/>
                    </a:lnTo>
                    <a:lnTo>
                      <a:pt x="0" y="17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2" name="Freeform 241"/>
              <p:cNvSpPr>
                <a:spLocks/>
              </p:cNvSpPr>
              <p:nvPr/>
            </p:nvSpPr>
            <p:spPr bwMode="auto">
              <a:xfrm>
                <a:off x="1099" y="1297"/>
                <a:ext cx="28" cy="34"/>
              </a:xfrm>
              <a:custGeom>
                <a:avLst/>
                <a:gdLst>
                  <a:gd name="T0" fmla="*/ 5 w 28"/>
                  <a:gd name="T1" fmla="*/ 2 h 34"/>
                  <a:gd name="T2" fmla="*/ 14 w 28"/>
                  <a:gd name="T3" fmla="*/ 0 h 34"/>
                  <a:gd name="T4" fmla="*/ 27 w 28"/>
                  <a:gd name="T5" fmla="*/ 14 h 34"/>
                  <a:gd name="T6" fmla="*/ 14 w 28"/>
                  <a:gd name="T7" fmla="*/ 33 h 34"/>
                  <a:gd name="T8" fmla="*/ 7 w 28"/>
                  <a:gd name="T9" fmla="*/ 30 h 34"/>
                  <a:gd name="T10" fmla="*/ 0 w 28"/>
                  <a:gd name="T11" fmla="*/ 17 h 34"/>
                  <a:gd name="T12" fmla="*/ 5 w 28"/>
                  <a:gd name="T13" fmla="*/ 2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5" y="2"/>
                    </a:moveTo>
                    <a:lnTo>
                      <a:pt x="14" y="0"/>
                    </a:lnTo>
                    <a:lnTo>
                      <a:pt x="27" y="14"/>
                    </a:lnTo>
                    <a:lnTo>
                      <a:pt x="14" y="33"/>
                    </a:lnTo>
                    <a:lnTo>
                      <a:pt x="7" y="30"/>
                    </a:lnTo>
                    <a:lnTo>
                      <a:pt x="0" y="17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3" name="Freeform 242"/>
              <p:cNvSpPr>
                <a:spLocks/>
              </p:cNvSpPr>
              <p:nvPr/>
            </p:nvSpPr>
            <p:spPr bwMode="auto">
              <a:xfrm>
                <a:off x="1105" y="1295"/>
                <a:ext cx="8" cy="3"/>
              </a:xfrm>
              <a:custGeom>
                <a:avLst/>
                <a:gdLst>
                  <a:gd name="T0" fmla="*/ 7 w 8"/>
                  <a:gd name="T1" fmla="*/ 0 h 3"/>
                  <a:gd name="T2" fmla="*/ 7 w 8"/>
                  <a:gd name="T3" fmla="*/ 0 h 3"/>
                  <a:gd name="T4" fmla="*/ 0 w 8"/>
                  <a:gd name="T5" fmla="*/ 1 h 3"/>
                  <a:gd name="T6" fmla="*/ 6 w 8"/>
                  <a:gd name="T7" fmla="*/ 2 h 3"/>
                  <a:gd name="T8" fmla="*/ 7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7" y="0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6" y="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4" name="Freeform 243"/>
              <p:cNvSpPr>
                <a:spLocks/>
              </p:cNvSpPr>
              <p:nvPr/>
            </p:nvSpPr>
            <p:spPr bwMode="auto">
              <a:xfrm>
                <a:off x="1105" y="1295"/>
                <a:ext cx="8" cy="3"/>
              </a:xfrm>
              <a:custGeom>
                <a:avLst/>
                <a:gdLst>
                  <a:gd name="T0" fmla="*/ 7 w 8"/>
                  <a:gd name="T1" fmla="*/ 0 h 3"/>
                  <a:gd name="T2" fmla="*/ 0 w 8"/>
                  <a:gd name="T3" fmla="*/ 1 h 3"/>
                  <a:gd name="T4" fmla="*/ 6 w 8"/>
                  <a:gd name="T5" fmla="*/ 2 h 3"/>
                  <a:gd name="T6" fmla="*/ 7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"/>
                  <a:gd name="T14" fmla="*/ 8 w 8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">
                    <a:moveTo>
                      <a:pt x="7" y="0"/>
                    </a:moveTo>
                    <a:lnTo>
                      <a:pt x="0" y="1"/>
                    </a:lnTo>
                    <a:lnTo>
                      <a:pt x="6" y="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5" name="Freeform 244"/>
              <p:cNvSpPr>
                <a:spLocks/>
              </p:cNvSpPr>
              <p:nvPr/>
            </p:nvSpPr>
            <p:spPr bwMode="auto">
              <a:xfrm>
                <a:off x="1116" y="1297"/>
                <a:ext cx="11" cy="11"/>
              </a:xfrm>
              <a:custGeom>
                <a:avLst/>
                <a:gdLst>
                  <a:gd name="T0" fmla="*/ 10 w 11"/>
                  <a:gd name="T1" fmla="*/ 10 h 11"/>
                  <a:gd name="T2" fmla="*/ 10 w 11"/>
                  <a:gd name="T3" fmla="*/ 10 h 11"/>
                  <a:gd name="T4" fmla="*/ 1 w 11"/>
                  <a:gd name="T5" fmla="*/ 3 h 11"/>
                  <a:gd name="T6" fmla="*/ 0 w 11"/>
                  <a:gd name="T7" fmla="*/ 0 h 11"/>
                  <a:gd name="T8" fmla="*/ 10 w 11"/>
                  <a:gd name="T9" fmla="*/ 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10" y="10"/>
                    </a:moveTo>
                    <a:lnTo>
                      <a:pt x="10" y="10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0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6" name="Freeform 245"/>
              <p:cNvSpPr>
                <a:spLocks/>
              </p:cNvSpPr>
              <p:nvPr/>
            </p:nvSpPr>
            <p:spPr bwMode="auto">
              <a:xfrm>
                <a:off x="1116" y="1297"/>
                <a:ext cx="11" cy="11"/>
              </a:xfrm>
              <a:custGeom>
                <a:avLst/>
                <a:gdLst>
                  <a:gd name="T0" fmla="*/ 10 w 11"/>
                  <a:gd name="T1" fmla="*/ 10 h 11"/>
                  <a:gd name="T2" fmla="*/ 1 w 11"/>
                  <a:gd name="T3" fmla="*/ 3 h 11"/>
                  <a:gd name="T4" fmla="*/ 0 w 11"/>
                  <a:gd name="T5" fmla="*/ 0 h 11"/>
                  <a:gd name="T6" fmla="*/ 10 w 11"/>
                  <a:gd name="T7" fmla="*/ 1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1"/>
                  <a:gd name="T14" fmla="*/ 11 w 1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1">
                    <a:moveTo>
                      <a:pt x="10" y="10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0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7" name="Freeform 246"/>
              <p:cNvSpPr>
                <a:spLocks/>
              </p:cNvSpPr>
              <p:nvPr/>
            </p:nvSpPr>
            <p:spPr bwMode="auto">
              <a:xfrm>
                <a:off x="1116" y="1313"/>
                <a:ext cx="11" cy="22"/>
              </a:xfrm>
              <a:custGeom>
                <a:avLst/>
                <a:gdLst>
                  <a:gd name="T0" fmla="*/ 3 w 11"/>
                  <a:gd name="T1" fmla="*/ 16 h 22"/>
                  <a:gd name="T2" fmla="*/ 0 w 11"/>
                  <a:gd name="T3" fmla="*/ 18 h 22"/>
                  <a:gd name="T4" fmla="*/ 10 w 11"/>
                  <a:gd name="T5" fmla="*/ 0 h 22"/>
                  <a:gd name="T6" fmla="*/ 3 w 11"/>
                  <a:gd name="T7" fmla="*/ 16 h 22"/>
                  <a:gd name="T8" fmla="*/ 0 w 11"/>
                  <a:gd name="T9" fmla="*/ 21 h 22"/>
                  <a:gd name="T10" fmla="*/ 3 w 11"/>
                  <a:gd name="T11" fmla="*/ 16 h 22"/>
                  <a:gd name="T12" fmla="*/ 0 w 11"/>
                  <a:gd name="T13" fmla="*/ 21 h 22"/>
                  <a:gd name="T14" fmla="*/ 3 w 11"/>
                  <a:gd name="T15" fmla="*/ 16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22"/>
                  <a:gd name="T26" fmla="*/ 11 w 11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22">
                    <a:moveTo>
                      <a:pt x="3" y="16"/>
                    </a:moveTo>
                    <a:lnTo>
                      <a:pt x="0" y="18"/>
                    </a:lnTo>
                    <a:lnTo>
                      <a:pt x="10" y="0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8" name="Freeform 247"/>
              <p:cNvSpPr>
                <a:spLocks/>
              </p:cNvSpPr>
              <p:nvPr/>
            </p:nvSpPr>
            <p:spPr bwMode="auto">
              <a:xfrm>
                <a:off x="1116" y="1313"/>
                <a:ext cx="11" cy="22"/>
              </a:xfrm>
              <a:custGeom>
                <a:avLst/>
                <a:gdLst>
                  <a:gd name="T0" fmla="*/ 3 w 11"/>
                  <a:gd name="T1" fmla="*/ 16 h 22"/>
                  <a:gd name="T2" fmla="*/ 0 w 11"/>
                  <a:gd name="T3" fmla="*/ 18 h 22"/>
                  <a:gd name="T4" fmla="*/ 10 w 11"/>
                  <a:gd name="T5" fmla="*/ 0 h 22"/>
                  <a:gd name="T6" fmla="*/ 3 w 11"/>
                  <a:gd name="T7" fmla="*/ 16 h 22"/>
                  <a:gd name="T8" fmla="*/ 0 w 11"/>
                  <a:gd name="T9" fmla="*/ 21 h 22"/>
                  <a:gd name="T10" fmla="*/ 3 w 11"/>
                  <a:gd name="T11" fmla="*/ 16 h 22"/>
                  <a:gd name="T12" fmla="*/ 0 w 11"/>
                  <a:gd name="T13" fmla="*/ 21 h 22"/>
                  <a:gd name="T14" fmla="*/ 3 w 11"/>
                  <a:gd name="T15" fmla="*/ 16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22"/>
                  <a:gd name="T26" fmla="*/ 11 w 11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22">
                    <a:moveTo>
                      <a:pt x="3" y="16"/>
                    </a:moveTo>
                    <a:lnTo>
                      <a:pt x="0" y="18"/>
                    </a:lnTo>
                    <a:lnTo>
                      <a:pt x="10" y="0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9" name="Freeform 248"/>
              <p:cNvSpPr>
                <a:spLocks/>
              </p:cNvSpPr>
              <p:nvPr/>
            </p:nvSpPr>
            <p:spPr bwMode="auto">
              <a:xfrm>
                <a:off x="1108" y="1332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6 w 7"/>
                  <a:gd name="T5" fmla="*/ 1 h 3"/>
                  <a:gd name="T6" fmla="*/ 4 w 7"/>
                  <a:gd name="T7" fmla="*/ 2 h 3"/>
                  <a:gd name="T8" fmla="*/ 1 w 7"/>
                  <a:gd name="T9" fmla="*/ 1 h 3"/>
                  <a:gd name="T10" fmla="*/ 0 w 7"/>
                  <a:gd name="T11" fmla="*/ 0 h 3"/>
                  <a:gd name="T12" fmla="*/ 1 w 7"/>
                  <a:gd name="T13" fmla="*/ 1 h 3"/>
                  <a:gd name="T14" fmla="*/ 0 w 7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3"/>
                  <a:gd name="T26" fmla="*/ 7 w 7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0" name="Freeform 249"/>
              <p:cNvSpPr>
                <a:spLocks/>
              </p:cNvSpPr>
              <p:nvPr/>
            </p:nvSpPr>
            <p:spPr bwMode="auto">
              <a:xfrm>
                <a:off x="1108" y="1332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6 w 7"/>
                  <a:gd name="T3" fmla="*/ 1 h 3"/>
                  <a:gd name="T4" fmla="*/ 4 w 7"/>
                  <a:gd name="T5" fmla="*/ 2 h 3"/>
                  <a:gd name="T6" fmla="*/ 1 w 7"/>
                  <a:gd name="T7" fmla="*/ 1 h 3"/>
                  <a:gd name="T8" fmla="*/ 0 w 7"/>
                  <a:gd name="T9" fmla="*/ 0 h 3"/>
                  <a:gd name="T10" fmla="*/ 1 w 7"/>
                  <a:gd name="T11" fmla="*/ 1 h 3"/>
                  <a:gd name="T12" fmla="*/ 0 w 7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3"/>
                  <a:gd name="T23" fmla="*/ 7 w 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3">
                    <a:moveTo>
                      <a:pt x="0" y="0"/>
                    </a:moveTo>
                    <a:lnTo>
                      <a:pt x="6" y="1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1" name="Freeform 250"/>
              <p:cNvSpPr>
                <a:spLocks/>
              </p:cNvSpPr>
              <p:nvPr/>
            </p:nvSpPr>
            <p:spPr bwMode="auto">
              <a:xfrm>
                <a:off x="1091" y="1313"/>
                <a:ext cx="12" cy="14"/>
              </a:xfrm>
              <a:custGeom>
                <a:avLst/>
                <a:gdLst>
                  <a:gd name="T0" fmla="*/ 5 w 12"/>
                  <a:gd name="T1" fmla="*/ 3 h 14"/>
                  <a:gd name="T2" fmla="*/ 5 w 12"/>
                  <a:gd name="T3" fmla="*/ 3 h 14"/>
                  <a:gd name="T4" fmla="*/ 11 w 12"/>
                  <a:gd name="T5" fmla="*/ 13 h 14"/>
                  <a:gd name="T6" fmla="*/ 1 w 12"/>
                  <a:gd name="T7" fmla="*/ 5 h 14"/>
                  <a:gd name="T8" fmla="*/ 0 w 12"/>
                  <a:gd name="T9" fmla="*/ 0 h 14"/>
                  <a:gd name="T10" fmla="*/ 1 w 12"/>
                  <a:gd name="T11" fmla="*/ 5 h 14"/>
                  <a:gd name="T12" fmla="*/ 0 w 12"/>
                  <a:gd name="T13" fmla="*/ 0 h 14"/>
                  <a:gd name="T14" fmla="*/ 5 w 12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4"/>
                  <a:gd name="T26" fmla="*/ 12 w 12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4">
                    <a:moveTo>
                      <a:pt x="5" y="3"/>
                    </a:moveTo>
                    <a:lnTo>
                      <a:pt x="5" y="3"/>
                    </a:lnTo>
                    <a:lnTo>
                      <a:pt x="11" y="13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5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2" name="Freeform 251"/>
              <p:cNvSpPr>
                <a:spLocks/>
              </p:cNvSpPr>
              <p:nvPr/>
            </p:nvSpPr>
            <p:spPr bwMode="auto">
              <a:xfrm>
                <a:off x="1091" y="1313"/>
                <a:ext cx="12" cy="14"/>
              </a:xfrm>
              <a:custGeom>
                <a:avLst/>
                <a:gdLst>
                  <a:gd name="T0" fmla="*/ 5 w 12"/>
                  <a:gd name="T1" fmla="*/ 3 h 14"/>
                  <a:gd name="T2" fmla="*/ 11 w 12"/>
                  <a:gd name="T3" fmla="*/ 13 h 14"/>
                  <a:gd name="T4" fmla="*/ 1 w 12"/>
                  <a:gd name="T5" fmla="*/ 5 h 14"/>
                  <a:gd name="T6" fmla="*/ 0 w 12"/>
                  <a:gd name="T7" fmla="*/ 0 h 14"/>
                  <a:gd name="T8" fmla="*/ 1 w 12"/>
                  <a:gd name="T9" fmla="*/ 5 h 14"/>
                  <a:gd name="T10" fmla="*/ 0 w 12"/>
                  <a:gd name="T11" fmla="*/ 0 h 14"/>
                  <a:gd name="T12" fmla="*/ 5 w 12"/>
                  <a:gd name="T13" fmla="*/ 3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4"/>
                  <a:gd name="T23" fmla="*/ 12 w 1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4">
                    <a:moveTo>
                      <a:pt x="5" y="3"/>
                    </a:moveTo>
                    <a:lnTo>
                      <a:pt x="11" y="13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5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" name="Freeform 252"/>
              <p:cNvSpPr>
                <a:spLocks/>
              </p:cNvSpPr>
              <p:nvPr/>
            </p:nvSpPr>
            <p:spPr bwMode="auto">
              <a:xfrm>
                <a:off x="1091" y="1293"/>
                <a:ext cx="14" cy="19"/>
              </a:xfrm>
              <a:custGeom>
                <a:avLst/>
                <a:gdLst>
                  <a:gd name="T0" fmla="*/ 10 w 14"/>
                  <a:gd name="T1" fmla="*/ 5 h 19"/>
                  <a:gd name="T2" fmla="*/ 13 w 14"/>
                  <a:gd name="T3" fmla="*/ 3 h 19"/>
                  <a:gd name="T4" fmla="*/ 5 w 14"/>
                  <a:gd name="T5" fmla="*/ 18 h 19"/>
                  <a:gd name="T6" fmla="*/ 0 w 14"/>
                  <a:gd name="T7" fmla="*/ 15 h 19"/>
                  <a:gd name="T8" fmla="*/ 10 w 14"/>
                  <a:gd name="T9" fmla="*/ 5 h 19"/>
                  <a:gd name="T10" fmla="*/ 8 w 14"/>
                  <a:gd name="T11" fmla="*/ 0 h 19"/>
                  <a:gd name="T12" fmla="*/ 10 w 14"/>
                  <a:gd name="T13" fmla="*/ 5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9"/>
                  <a:gd name="T23" fmla="*/ 14 w 1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9">
                    <a:moveTo>
                      <a:pt x="10" y="5"/>
                    </a:moveTo>
                    <a:lnTo>
                      <a:pt x="13" y="3"/>
                    </a:lnTo>
                    <a:lnTo>
                      <a:pt x="5" y="18"/>
                    </a:lnTo>
                    <a:lnTo>
                      <a:pt x="0" y="15"/>
                    </a:lnTo>
                    <a:lnTo>
                      <a:pt x="10" y="5"/>
                    </a:lnTo>
                    <a:lnTo>
                      <a:pt x="8" y="0"/>
                    </a:lnTo>
                    <a:lnTo>
                      <a:pt x="10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4" name="Freeform 253"/>
              <p:cNvSpPr>
                <a:spLocks/>
              </p:cNvSpPr>
              <p:nvPr/>
            </p:nvSpPr>
            <p:spPr bwMode="auto">
              <a:xfrm>
                <a:off x="1091" y="1293"/>
                <a:ext cx="14" cy="19"/>
              </a:xfrm>
              <a:custGeom>
                <a:avLst/>
                <a:gdLst>
                  <a:gd name="T0" fmla="*/ 10 w 14"/>
                  <a:gd name="T1" fmla="*/ 5 h 19"/>
                  <a:gd name="T2" fmla="*/ 13 w 14"/>
                  <a:gd name="T3" fmla="*/ 3 h 19"/>
                  <a:gd name="T4" fmla="*/ 5 w 14"/>
                  <a:gd name="T5" fmla="*/ 18 h 19"/>
                  <a:gd name="T6" fmla="*/ 0 w 14"/>
                  <a:gd name="T7" fmla="*/ 15 h 19"/>
                  <a:gd name="T8" fmla="*/ 10 w 14"/>
                  <a:gd name="T9" fmla="*/ 5 h 19"/>
                  <a:gd name="T10" fmla="*/ 8 w 14"/>
                  <a:gd name="T11" fmla="*/ 0 h 19"/>
                  <a:gd name="T12" fmla="*/ 10 w 14"/>
                  <a:gd name="T13" fmla="*/ 5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9"/>
                  <a:gd name="T23" fmla="*/ 14 w 1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9">
                    <a:moveTo>
                      <a:pt x="10" y="5"/>
                    </a:moveTo>
                    <a:lnTo>
                      <a:pt x="13" y="3"/>
                    </a:lnTo>
                    <a:lnTo>
                      <a:pt x="5" y="18"/>
                    </a:lnTo>
                    <a:lnTo>
                      <a:pt x="0" y="15"/>
                    </a:lnTo>
                    <a:lnTo>
                      <a:pt x="10" y="5"/>
                    </a:lnTo>
                    <a:lnTo>
                      <a:pt x="8" y="0"/>
                    </a:lnTo>
                    <a:lnTo>
                      <a:pt x="10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5" name="Freeform 254"/>
              <p:cNvSpPr>
                <a:spLocks/>
              </p:cNvSpPr>
              <p:nvPr/>
            </p:nvSpPr>
            <p:spPr bwMode="auto">
              <a:xfrm>
                <a:off x="1105" y="1297"/>
                <a:ext cx="10" cy="9"/>
              </a:xfrm>
              <a:custGeom>
                <a:avLst/>
                <a:gdLst>
                  <a:gd name="T0" fmla="*/ 9 w 10"/>
                  <a:gd name="T1" fmla="*/ 8 h 9"/>
                  <a:gd name="T2" fmla="*/ 9 w 10"/>
                  <a:gd name="T3" fmla="*/ 8 h 9"/>
                  <a:gd name="T4" fmla="*/ 0 w 10"/>
                  <a:gd name="T5" fmla="*/ 1 h 9"/>
                  <a:gd name="T6" fmla="*/ 3 w 10"/>
                  <a:gd name="T7" fmla="*/ 0 h 9"/>
                  <a:gd name="T8" fmla="*/ 9 w 10"/>
                  <a:gd name="T9" fmla="*/ 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9" y="8"/>
                    </a:moveTo>
                    <a:lnTo>
                      <a:pt x="9" y="8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6" name="Freeform 255"/>
              <p:cNvSpPr>
                <a:spLocks/>
              </p:cNvSpPr>
              <p:nvPr/>
            </p:nvSpPr>
            <p:spPr bwMode="auto">
              <a:xfrm>
                <a:off x="1105" y="1297"/>
                <a:ext cx="10" cy="9"/>
              </a:xfrm>
              <a:custGeom>
                <a:avLst/>
                <a:gdLst>
                  <a:gd name="T0" fmla="*/ 9 w 10"/>
                  <a:gd name="T1" fmla="*/ 8 h 9"/>
                  <a:gd name="T2" fmla="*/ 0 w 10"/>
                  <a:gd name="T3" fmla="*/ 1 h 9"/>
                  <a:gd name="T4" fmla="*/ 3 w 10"/>
                  <a:gd name="T5" fmla="*/ 0 h 9"/>
                  <a:gd name="T6" fmla="*/ 9 w 10"/>
                  <a:gd name="T7" fmla="*/ 8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9"/>
                  <a:gd name="T14" fmla="*/ 10 w 10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9">
                    <a:moveTo>
                      <a:pt x="9" y="8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7" name="Freeform 256"/>
              <p:cNvSpPr>
                <a:spLocks/>
              </p:cNvSpPr>
              <p:nvPr/>
            </p:nvSpPr>
            <p:spPr bwMode="auto">
              <a:xfrm>
                <a:off x="1108" y="1311"/>
                <a:ext cx="7" cy="16"/>
              </a:xfrm>
              <a:custGeom>
                <a:avLst/>
                <a:gdLst>
                  <a:gd name="T0" fmla="*/ 0 w 7"/>
                  <a:gd name="T1" fmla="*/ 15 h 16"/>
                  <a:gd name="T2" fmla="*/ 0 w 7"/>
                  <a:gd name="T3" fmla="*/ 15 h 16"/>
                  <a:gd name="T4" fmla="*/ 6 w 7"/>
                  <a:gd name="T5" fmla="*/ 0 h 16"/>
                  <a:gd name="T6" fmla="*/ 0 w 7"/>
                  <a:gd name="T7" fmla="*/ 15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6"/>
                  <a:gd name="T14" fmla="*/ 7 w 7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6">
                    <a:moveTo>
                      <a:pt x="0" y="15"/>
                    </a:moveTo>
                    <a:lnTo>
                      <a:pt x="0" y="15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8" name="Line 257"/>
              <p:cNvSpPr>
                <a:spLocks noChangeShapeType="1"/>
              </p:cNvSpPr>
              <p:nvPr/>
            </p:nvSpPr>
            <p:spPr bwMode="auto">
              <a:xfrm flipV="1">
                <a:off x="1108" y="1311"/>
                <a:ext cx="12" cy="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9" name="Freeform 258"/>
              <p:cNvSpPr>
                <a:spLocks/>
              </p:cNvSpPr>
              <p:nvPr/>
            </p:nvSpPr>
            <p:spPr bwMode="auto">
              <a:xfrm>
                <a:off x="1103" y="1214"/>
                <a:ext cx="34" cy="36"/>
              </a:xfrm>
              <a:custGeom>
                <a:avLst/>
                <a:gdLst>
                  <a:gd name="T0" fmla="*/ 11 w 34"/>
                  <a:gd name="T1" fmla="*/ 0 h 36"/>
                  <a:gd name="T2" fmla="*/ 21 w 34"/>
                  <a:gd name="T3" fmla="*/ 2 h 36"/>
                  <a:gd name="T4" fmla="*/ 33 w 34"/>
                  <a:gd name="T5" fmla="*/ 12 h 36"/>
                  <a:gd name="T6" fmla="*/ 21 w 34"/>
                  <a:gd name="T7" fmla="*/ 35 h 36"/>
                  <a:gd name="T8" fmla="*/ 14 w 34"/>
                  <a:gd name="T9" fmla="*/ 32 h 36"/>
                  <a:gd name="T10" fmla="*/ 0 w 34"/>
                  <a:gd name="T11" fmla="*/ 15 h 36"/>
                  <a:gd name="T12" fmla="*/ 11 w 3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6"/>
                  <a:gd name="T23" fmla="*/ 34 w 3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6">
                    <a:moveTo>
                      <a:pt x="11" y="0"/>
                    </a:moveTo>
                    <a:lnTo>
                      <a:pt x="21" y="2"/>
                    </a:lnTo>
                    <a:lnTo>
                      <a:pt x="33" y="12"/>
                    </a:lnTo>
                    <a:lnTo>
                      <a:pt x="21" y="35"/>
                    </a:lnTo>
                    <a:lnTo>
                      <a:pt x="14" y="32"/>
                    </a:lnTo>
                    <a:lnTo>
                      <a:pt x="0" y="15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0" name="Freeform 259"/>
              <p:cNvSpPr>
                <a:spLocks/>
              </p:cNvSpPr>
              <p:nvPr/>
            </p:nvSpPr>
            <p:spPr bwMode="auto">
              <a:xfrm>
                <a:off x="1103" y="1214"/>
                <a:ext cx="34" cy="36"/>
              </a:xfrm>
              <a:custGeom>
                <a:avLst/>
                <a:gdLst>
                  <a:gd name="T0" fmla="*/ 11 w 34"/>
                  <a:gd name="T1" fmla="*/ 0 h 36"/>
                  <a:gd name="T2" fmla="*/ 21 w 34"/>
                  <a:gd name="T3" fmla="*/ 2 h 36"/>
                  <a:gd name="T4" fmla="*/ 33 w 34"/>
                  <a:gd name="T5" fmla="*/ 12 h 36"/>
                  <a:gd name="T6" fmla="*/ 21 w 34"/>
                  <a:gd name="T7" fmla="*/ 35 h 36"/>
                  <a:gd name="T8" fmla="*/ 14 w 34"/>
                  <a:gd name="T9" fmla="*/ 32 h 36"/>
                  <a:gd name="T10" fmla="*/ 0 w 34"/>
                  <a:gd name="T11" fmla="*/ 15 h 36"/>
                  <a:gd name="T12" fmla="*/ 11 w 3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6"/>
                  <a:gd name="T23" fmla="*/ 34 w 3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6">
                    <a:moveTo>
                      <a:pt x="11" y="0"/>
                    </a:moveTo>
                    <a:lnTo>
                      <a:pt x="21" y="2"/>
                    </a:lnTo>
                    <a:lnTo>
                      <a:pt x="33" y="12"/>
                    </a:lnTo>
                    <a:lnTo>
                      <a:pt x="21" y="35"/>
                    </a:lnTo>
                    <a:lnTo>
                      <a:pt x="14" y="32"/>
                    </a:lnTo>
                    <a:lnTo>
                      <a:pt x="0" y="15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1" name="Freeform 260"/>
              <p:cNvSpPr>
                <a:spLocks/>
              </p:cNvSpPr>
              <p:nvPr/>
            </p:nvSpPr>
            <p:spPr bwMode="auto">
              <a:xfrm>
                <a:off x="1116" y="1212"/>
                <a:ext cx="7" cy="3"/>
              </a:xfrm>
              <a:custGeom>
                <a:avLst/>
                <a:gdLst>
                  <a:gd name="T0" fmla="*/ 3 w 7"/>
                  <a:gd name="T1" fmla="*/ 0 h 3"/>
                  <a:gd name="T2" fmla="*/ 6 w 7"/>
                  <a:gd name="T3" fmla="*/ 1 h 3"/>
                  <a:gd name="T4" fmla="*/ 0 w 7"/>
                  <a:gd name="T5" fmla="*/ 2 h 3"/>
                  <a:gd name="T6" fmla="*/ 6 w 7"/>
                  <a:gd name="T7" fmla="*/ 1 h 3"/>
                  <a:gd name="T8" fmla="*/ 3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3" y="0"/>
                    </a:moveTo>
                    <a:lnTo>
                      <a:pt x="6" y="1"/>
                    </a:lnTo>
                    <a:lnTo>
                      <a:pt x="0" y="2"/>
                    </a:lnTo>
                    <a:lnTo>
                      <a:pt x="6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2" name="Freeform 261"/>
              <p:cNvSpPr>
                <a:spLocks/>
              </p:cNvSpPr>
              <p:nvPr/>
            </p:nvSpPr>
            <p:spPr bwMode="auto">
              <a:xfrm>
                <a:off x="1116" y="1212"/>
                <a:ext cx="7" cy="3"/>
              </a:xfrm>
              <a:custGeom>
                <a:avLst/>
                <a:gdLst>
                  <a:gd name="T0" fmla="*/ 3 w 7"/>
                  <a:gd name="T1" fmla="*/ 0 h 3"/>
                  <a:gd name="T2" fmla="*/ 6 w 7"/>
                  <a:gd name="T3" fmla="*/ 1 h 3"/>
                  <a:gd name="T4" fmla="*/ 0 w 7"/>
                  <a:gd name="T5" fmla="*/ 2 h 3"/>
                  <a:gd name="T6" fmla="*/ 6 w 7"/>
                  <a:gd name="T7" fmla="*/ 1 h 3"/>
                  <a:gd name="T8" fmla="*/ 3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3" y="0"/>
                    </a:moveTo>
                    <a:lnTo>
                      <a:pt x="6" y="1"/>
                    </a:lnTo>
                    <a:lnTo>
                      <a:pt x="0" y="2"/>
                    </a:lnTo>
                    <a:lnTo>
                      <a:pt x="6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3" name="Freeform 262"/>
              <p:cNvSpPr>
                <a:spLocks/>
              </p:cNvSpPr>
              <p:nvPr/>
            </p:nvSpPr>
            <p:spPr bwMode="auto">
              <a:xfrm>
                <a:off x="1122" y="1216"/>
                <a:ext cx="15" cy="9"/>
              </a:xfrm>
              <a:custGeom>
                <a:avLst/>
                <a:gdLst>
                  <a:gd name="T0" fmla="*/ 11 w 15"/>
                  <a:gd name="T1" fmla="*/ 8 h 9"/>
                  <a:gd name="T2" fmla="*/ 11 w 15"/>
                  <a:gd name="T3" fmla="*/ 8 h 9"/>
                  <a:gd name="T4" fmla="*/ 0 w 15"/>
                  <a:gd name="T5" fmla="*/ 1 h 9"/>
                  <a:gd name="T6" fmla="*/ 4 w 15"/>
                  <a:gd name="T7" fmla="*/ 0 h 9"/>
                  <a:gd name="T8" fmla="*/ 14 w 15"/>
                  <a:gd name="T9" fmla="*/ 7 h 9"/>
                  <a:gd name="T10" fmla="*/ 11 w 15"/>
                  <a:gd name="T11" fmla="*/ 8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9"/>
                  <a:gd name="T20" fmla="*/ 15 w 15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9">
                    <a:moveTo>
                      <a:pt x="11" y="8"/>
                    </a:moveTo>
                    <a:lnTo>
                      <a:pt x="11" y="8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4" y="7"/>
                    </a:lnTo>
                    <a:lnTo>
                      <a:pt x="11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4" name="Freeform 263"/>
              <p:cNvSpPr>
                <a:spLocks/>
              </p:cNvSpPr>
              <p:nvPr/>
            </p:nvSpPr>
            <p:spPr bwMode="auto">
              <a:xfrm>
                <a:off x="1122" y="1216"/>
                <a:ext cx="15" cy="9"/>
              </a:xfrm>
              <a:custGeom>
                <a:avLst/>
                <a:gdLst>
                  <a:gd name="T0" fmla="*/ 11 w 15"/>
                  <a:gd name="T1" fmla="*/ 8 h 9"/>
                  <a:gd name="T2" fmla="*/ 0 w 15"/>
                  <a:gd name="T3" fmla="*/ 1 h 9"/>
                  <a:gd name="T4" fmla="*/ 4 w 15"/>
                  <a:gd name="T5" fmla="*/ 0 h 9"/>
                  <a:gd name="T6" fmla="*/ 14 w 15"/>
                  <a:gd name="T7" fmla="*/ 7 h 9"/>
                  <a:gd name="T8" fmla="*/ 11 w 15"/>
                  <a:gd name="T9" fmla="*/ 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11" y="8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14" y="7"/>
                    </a:lnTo>
                    <a:lnTo>
                      <a:pt x="11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5" name="Freeform 264"/>
              <p:cNvSpPr>
                <a:spLocks/>
              </p:cNvSpPr>
              <p:nvPr/>
            </p:nvSpPr>
            <p:spPr bwMode="auto">
              <a:xfrm>
                <a:off x="1126" y="1228"/>
                <a:ext cx="11" cy="22"/>
              </a:xfrm>
              <a:custGeom>
                <a:avLst/>
                <a:gdLst>
                  <a:gd name="T0" fmla="*/ 0 w 11"/>
                  <a:gd name="T1" fmla="*/ 18 h 22"/>
                  <a:gd name="T2" fmla="*/ 0 w 11"/>
                  <a:gd name="T3" fmla="*/ 18 h 22"/>
                  <a:gd name="T4" fmla="*/ 8 w 11"/>
                  <a:gd name="T5" fmla="*/ 2 h 22"/>
                  <a:gd name="T6" fmla="*/ 10 w 11"/>
                  <a:gd name="T7" fmla="*/ 0 h 22"/>
                  <a:gd name="T8" fmla="*/ 1 w 11"/>
                  <a:gd name="T9" fmla="*/ 21 h 22"/>
                  <a:gd name="T10" fmla="*/ 0 w 11"/>
                  <a:gd name="T11" fmla="*/ 18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2"/>
                  <a:gd name="T20" fmla="*/ 11 w 1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2">
                    <a:moveTo>
                      <a:pt x="0" y="18"/>
                    </a:moveTo>
                    <a:lnTo>
                      <a:pt x="0" y="18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" y="21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6" name="Freeform 265"/>
              <p:cNvSpPr>
                <a:spLocks/>
              </p:cNvSpPr>
              <p:nvPr/>
            </p:nvSpPr>
            <p:spPr bwMode="auto">
              <a:xfrm>
                <a:off x="1126" y="1228"/>
                <a:ext cx="11" cy="22"/>
              </a:xfrm>
              <a:custGeom>
                <a:avLst/>
                <a:gdLst>
                  <a:gd name="T0" fmla="*/ 0 w 11"/>
                  <a:gd name="T1" fmla="*/ 18 h 22"/>
                  <a:gd name="T2" fmla="*/ 8 w 11"/>
                  <a:gd name="T3" fmla="*/ 2 h 22"/>
                  <a:gd name="T4" fmla="*/ 10 w 11"/>
                  <a:gd name="T5" fmla="*/ 0 h 22"/>
                  <a:gd name="T6" fmla="*/ 1 w 11"/>
                  <a:gd name="T7" fmla="*/ 21 h 22"/>
                  <a:gd name="T8" fmla="*/ 0 w 11"/>
                  <a:gd name="T9" fmla="*/ 1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2"/>
                  <a:gd name="T17" fmla="*/ 11 w 1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2">
                    <a:moveTo>
                      <a:pt x="0" y="18"/>
                    </a:moveTo>
                    <a:lnTo>
                      <a:pt x="8" y="2"/>
                    </a:lnTo>
                    <a:lnTo>
                      <a:pt x="10" y="0"/>
                    </a:lnTo>
                    <a:lnTo>
                      <a:pt x="1" y="21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7" name="Freeform 266"/>
              <p:cNvSpPr>
                <a:spLocks/>
              </p:cNvSpPr>
              <p:nvPr/>
            </p:nvSpPr>
            <p:spPr bwMode="auto">
              <a:xfrm>
                <a:off x="1120" y="1247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0 h 3"/>
                  <a:gd name="T4" fmla="*/ 2 w 3"/>
                  <a:gd name="T5" fmla="*/ 1 h 3"/>
                  <a:gd name="T6" fmla="*/ 2 w 3"/>
                  <a:gd name="T7" fmla="*/ 2 h 3"/>
                  <a:gd name="T8" fmla="*/ 0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8" name="Freeform 267"/>
              <p:cNvSpPr>
                <a:spLocks/>
              </p:cNvSpPr>
              <p:nvPr/>
            </p:nvSpPr>
            <p:spPr bwMode="auto">
              <a:xfrm>
                <a:off x="1120" y="1247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0 h 3"/>
                  <a:gd name="T4" fmla="*/ 2 w 3"/>
                  <a:gd name="T5" fmla="*/ 1 h 3"/>
                  <a:gd name="T6" fmla="*/ 2 w 3"/>
                  <a:gd name="T7" fmla="*/ 2 h 3"/>
                  <a:gd name="T8" fmla="*/ 0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9" name="Freeform 268"/>
              <p:cNvSpPr>
                <a:spLocks/>
              </p:cNvSpPr>
              <p:nvPr/>
            </p:nvSpPr>
            <p:spPr bwMode="auto">
              <a:xfrm>
                <a:off x="1103" y="1232"/>
                <a:ext cx="12" cy="14"/>
              </a:xfrm>
              <a:custGeom>
                <a:avLst/>
                <a:gdLst>
                  <a:gd name="T0" fmla="*/ 0 w 12"/>
                  <a:gd name="T1" fmla="*/ 0 h 14"/>
                  <a:gd name="T2" fmla="*/ 5 w 12"/>
                  <a:gd name="T3" fmla="*/ 0 h 14"/>
                  <a:gd name="T4" fmla="*/ 11 w 12"/>
                  <a:gd name="T5" fmla="*/ 13 h 14"/>
                  <a:gd name="T6" fmla="*/ 0 w 12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4"/>
                  <a:gd name="T14" fmla="*/ 12 w 12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4">
                    <a:moveTo>
                      <a:pt x="0" y="0"/>
                    </a:moveTo>
                    <a:lnTo>
                      <a:pt x="5" y="0"/>
                    </a:lnTo>
                    <a:lnTo>
                      <a:pt x="11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0" name="Freeform 269"/>
              <p:cNvSpPr>
                <a:spLocks/>
              </p:cNvSpPr>
              <p:nvPr/>
            </p:nvSpPr>
            <p:spPr bwMode="auto">
              <a:xfrm>
                <a:off x="1103" y="1232"/>
                <a:ext cx="12" cy="14"/>
              </a:xfrm>
              <a:custGeom>
                <a:avLst/>
                <a:gdLst>
                  <a:gd name="T0" fmla="*/ 0 w 12"/>
                  <a:gd name="T1" fmla="*/ 0 h 14"/>
                  <a:gd name="T2" fmla="*/ 5 w 12"/>
                  <a:gd name="T3" fmla="*/ 0 h 14"/>
                  <a:gd name="T4" fmla="*/ 11 w 12"/>
                  <a:gd name="T5" fmla="*/ 13 h 14"/>
                  <a:gd name="T6" fmla="*/ 0 w 12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4"/>
                  <a:gd name="T14" fmla="*/ 12 w 12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4">
                    <a:moveTo>
                      <a:pt x="0" y="0"/>
                    </a:moveTo>
                    <a:lnTo>
                      <a:pt x="5" y="0"/>
                    </a:lnTo>
                    <a:lnTo>
                      <a:pt x="11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1" name="Freeform 270"/>
              <p:cNvSpPr>
                <a:spLocks/>
              </p:cNvSpPr>
              <p:nvPr/>
            </p:nvSpPr>
            <p:spPr bwMode="auto">
              <a:xfrm>
                <a:off x="1103" y="1214"/>
                <a:ext cx="8" cy="13"/>
              </a:xfrm>
              <a:custGeom>
                <a:avLst/>
                <a:gdLst>
                  <a:gd name="T0" fmla="*/ 7 w 8"/>
                  <a:gd name="T1" fmla="*/ 0 h 13"/>
                  <a:gd name="T2" fmla="*/ 7 w 8"/>
                  <a:gd name="T3" fmla="*/ 0 h 13"/>
                  <a:gd name="T4" fmla="*/ 0 w 8"/>
                  <a:gd name="T5" fmla="*/ 12 h 13"/>
                  <a:gd name="T6" fmla="*/ 7 w 8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3"/>
                  <a:gd name="T14" fmla="*/ 8 w 8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3">
                    <a:moveTo>
                      <a:pt x="7" y="0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2" name="Line 271"/>
              <p:cNvSpPr>
                <a:spLocks noChangeShapeType="1"/>
              </p:cNvSpPr>
              <p:nvPr/>
            </p:nvSpPr>
            <p:spPr bwMode="auto">
              <a:xfrm flipH="1">
                <a:off x="1103" y="1214"/>
                <a:ext cx="13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93" name="Freeform 272"/>
              <p:cNvSpPr>
                <a:spLocks/>
              </p:cNvSpPr>
              <p:nvPr/>
            </p:nvSpPr>
            <p:spPr bwMode="auto">
              <a:xfrm>
                <a:off x="1116" y="1214"/>
                <a:ext cx="11" cy="13"/>
              </a:xfrm>
              <a:custGeom>
                <a:avLst/>
                <a:gdLst>
                  <a:gd name="T0" fmla="*/ 9 w 11"/>
                  <a:gd name="T1" fmla="*/ 8 h 13"/>
                  <a:gd name="T2" fmla="*/ 10 w 11"/>
                  <a:gd name="T3" fmla="*/ 12 h 13"/>
                  <a:gd name="T4" fmla="*/ 0 w 11"/>
                  <a:gd name="T5" fmla="*/ 0 h 13"/>
                  <a:gd name="T6" fmla="*/ 9 w 11"/>
                  <a:gd name="T7" fmla="*/ 8 h 13"/>
                  <a:gd name="T8" fmla="*/ 10 w 11"/>
                  <a:gd name="T9" fmla="*/ 12 h 13"/>
                  <a:gd name="T10" fmla="*/ 9 w 11"/>
                  <a:gd name="T11" fmla="*/ 8 h 13"/>
                  <a:gd name="T12" fmla="*/ 10 w 11"/>
                  <a:gd name="T13" fmla="*/ 12 h 13"/>
                  <a:gd name="T14" fmla="*/ 9 w 11"/>
                  <a:gd name="T15" fmla="*/ 8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3"/>
                  <a:gd name="T26" fmla="*/ 11 w 11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3">
                    <a:moveTo>
                      <a:pt x="9" y="8"/>
                    </a:moveTo>
                    <a:lnTo>
                      <a:pt x="10" y="12"/>
                    </a:lnTo>
                    <a:lnTo>
                      <a:pt x="0" y="0"/>
                    </a:lnTo>
                    <a:lnTo>
                      <a:pt x="9" y="8"/>
                    </a:lnTo>
                    <a:lnTo>
                      <a:pt x="10" y="12"/>
                    </a:lnTo>
                    <a:lnTo>
                      <a:pt x="9" y="8"/>
                    </a:lnTo>
                    <a:lnTo>
                      <a:pt x="10" y="12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4" name="Freeform 273"/>
              <p:cNvSpPr>
                <a:spLocks/>
              </p:cNvSpPr>
              <p:nvPr/>
            </p:nvSpPr>
            <p:spPr bwMode="auto">
              <a:xfrm>
                <a:off x="1116" y="1214"/>
                <a:ext cx="11" cy="13"/>
              </a:xfrm>
              <a:custGeom>
                <a:avLst/>
                <a:gdLst>
                  <a:gd name="T0" fmla="*/ 9 w 11"/>
                  <a:gd name="T1" fmla="*/ 8 h 13"/>
                  <a:gd name="T2" fmla="*/ 10 w 11"/>
                  <a:gd name="T3" fmla="*/ 12 h 13"/>
                  <a:gd name="T4" fmla="*/ 0 w 11"/>
                  <a:gd name="T5" fmla="*/ 0 h 13"/>
                  <a:gd name="T6" fmla="*/ 9 w 11"/>
                  <a:gd name="T7" fmla="*/ 8 h 13"/>
                  <a:gd name="T8" fmla="*/ 10 w 11"/>
                  <a:gd name="T9" fmla="*/ 12 h 13"/>
                  <a:gd name="T10" fmla="*/ 9 w 11"/>
                  <a:gd name="T11" fmla="*/ 8 h 13"/>
                  <a:gd name="T12" fmla="*/ 10 w 11"/>
                  <a:gd name="T13" fmla="*/ 12 h 13"/>
                  <a:gd name="T14" fmla="*/ 9 w 11"/>
                  <a:gd name="T15" fmla="*/ 8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3"/>
                  <a:gd name="T26" fmla="*/ 11 w 11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3">
                    <a:moveTo>
                      <a:pt x="9" y="8"/>
                    </a:moveTo>
                    <a:lnTo>
                      <a:pt x="10" y="12"/>
                    </a:lnTo>
                    <a:lnTo>
                      <a:pt x="0" y="0"/>
                    </a:lnTo>
                    <a:lnTo>
                      <a:pt x="9" y="8"/>
                    </a:lnTo>
                    <a:lnTo>
                      <a:pt x="10" y="12"/>
                    </a:lnTo>
                    <a:lnTo>
                      <a:pt x="9" y="8"/>
                    </a:lnTo>
                    <a:lnTo>
                      <a:pt x="10" y="12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5" name="Freeform 274"/>
              <p:cNvSpPr>
                <a:spLocks/>
              </p:cNvSpPr>
              <p:nvPr/>
            </p:nvSpPr>
            <p:spPr bwMode="auto">
              <a:xfrm>
                <a:off x="1120" y="1226"/>
                <a:ext cx="7" cy="20"/>
              </a:xfrm>
              <a:custGeom>
                <a:avLst/>
                <a:gdLst>
                  <a:gd name="T0" fmla="*/ 0 w 7"/>
                  <a:gd name="T1" fmla="*/ 16 h 20"/>
                  <a:gd name="T2" fmla="*/ 0 w 7"/>
                  <a:gd name="T3" fmla="*/ 16 h 20"/>
                  <a:gd name="T4" fmla="*/ 5 w 7"/>
                  <a:gd name="T5" fmla="*/ 0 h 20"/>
                  <a:gd name="T6" fmla="*/ 6 w 7"/>
                  <a:gd name="T7" fmla="*/ 5 h 20"/>
                  <a:gd name="T8" fmla="*/ 0 w 7"/>
                  <a:gd name="T9" fmla="*/ 19 h 20"/>
                  <a:gd name="T10" fmla="*/ 0 w 7"/>
                  <a:gd name="T11" fmla="*/ 1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0"/>
                  <a:gd name="T20" fmla="*/ 7 w 7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0">
                    <a:moveTo>
                      <a:pt x="0" y="16"/>
                    </a:moveTo>
                    <a:lnTo>
                      <a:pt x="0" y="16"/>
                    </a:lnTo>
                    <a:lnTo>
                      <a:pt x="5" y="0"/>
                    </a:lnTo>
                    <a:lnTo>
                      <a:pt x="6" y="5"/>
                    </a:lnTo>
                    <a:lnTo>
                      <a:pt x="0" y="19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6" name="Freeform 275"/>
              <p:cNvSpPr>
                <a:spLocks/>
              </p:cNvSpPr>
              <p:nvPr/>
            </p:nvSpPr>
            <p:spPr bwMode="auto">
              <a:xfrm>
                <a:off x="1120" y="1226"/>
                <a:ext cx="7" cy="20"/>
              </a:xfrm>
              <a:custGeom>
                <a:avLst/>
                <a:gdLst>
                  <a:gd name="T0" fmla="*/ 0 w 7"/>
                  <a:gd name="T1" fmla="*/ 16 h 20"/>
                  <a:gd name="T2" fmla="*/ 5 w 7"/>
                  <a:gd name="T3" fmla="*/ 0 h 20"/>
                  <a:gd name="T4" fmla="*/ 6 w 7"/>
                  <a:gd name="T5" fmla="*/ 5 h 20"/>
                  <a:gd name="T6" fmla="*/ 0 w 7"/>
                  <a:gd name="T7" fmla="*/ 19 h 20"/>
                  <a:gd name="T8" fmla="*/ 0 w 7"/>
                  <a:gd name="T9" fmla="*/ 16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0"/>
                  <a:gd name="T17" fmla="*/ 7 w 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0">
                    <a:moveTo>
                      <a:pt x="0" y="16"/>
                    </a:moveTo>
                    <a:lnTo>
                      <a:pt x="5" y="0"/>
                    </a:lnTo>
                    <a:lnTo>
                      <a:pt x="6" y="5"/>
                    </a:lnTo>
                    <a:lnTo>
                      <a:pt x="0" y="19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7" name="Freeform 276"/>
              <p:cNvSpPr>
                <a:spLocks/>
              </p:cNvSpPr>
              <p:nvPr/>
            </p:nvSpPr>
            <p:spPr bwMode="auto">
              <a:xfrm>
                <a:off x="1091" y="1245"/>
                <a:ext cx="28" cy="34"/>
              </a:xfrm>
              <a:custGeom>
                <a:avLst/>
                <a:gdLst>
                  <a:gd name="T0" fmla="*/ 5 w 28"/>
                  <a:gd name="T1" fmla="*/ 2 h 34"/>
                  <a:gd name="T2" fmla="*/ 14 w 28"/>
                  <a:gd name="T3" fmla="*/ 0 h 34"/>
                  <a:gd name="T4" fmla="*/ 27 w 28"/>
                  <a:gd name="T5" fmla="*/ 14 h 34"/>
                  <a:gd name="T6" fmla="*/ 11 w 28"/>
                  <a:gd name="T7" fmla="*/ 33 h 34"/>
                  <a:gd name="T8" fmla="*/ 7 w 28"/>
                  <a:gd name="T9" fmla="*/ 30 h 34"/>
                  <a:gd name="T10" fmla="*/ 0 w 28"/>
                  <a:gd name="T11" fmla="*/ 17 h 34"/>
                  <a:gd name="T12" fmla="*/ 5 w 28"/>
                  <a:gd name="T13" fmla="*/ 2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5" y="2"/>
                    </a:moveTo>
                    <a:lnTo>
                      <a:pt x="14" y="0"/>
                    </a:lnTo>
                    <a:lnTo>
                      <a:pt x="27" y="14"/>
                    </a:lnTo>
                    <a:lnTo>
                      <a:pt x="11" y="33"/>
                    </a:lnTo>
                    <a:lnTo>
                      <a:pt x="7" y="30"/>
                    </a:lnTo>
                    <a:lnTo>
                      <a:pt x="0" y="17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8" name="Freeform 277"/>
              <p:cNvSpPr>
                <a:spLocks/>
              </p:cNvSpPr>
              <p:nvPr/>
            </p:nvSpPr>
            <p:spPr bwMode="auto">
              <a:xfrm>
                <a:off x="1091" y="1245"/>
                <a:ext cx="28" cy="34"/>
              </a:xfrm>
              <a:custGeom>
                <a:avLst/>
                <a:gdLst>
                  <a:gd name="T0" fmla="*/ 5 w 28"/>
                  <a:gd name="T1" fmla="*/ 2 h 34"/>
                  <a:gd name="T2" fmla="*/ 14 w 28"/>
                  <a:gd name="T3" fmla="*/ 0 h 34"/>
                  <a:gd name="T4" fmla="*/ 27 w 28"/>
                  <a:gd name="T5" fmla="*/ 14 h 34"/>
                  <a:gd name="T6" fmla="*/ 11 w 28"/>
                  <a:gd name="T7" fmla="*/ 33 h 34"/>
                  <a:gd name="T8" fmla="*/ 7 w 28"/>
                  <a:gd name="T9" fmla="*/ 30 h 34"/>
                  <a:gd name="T10" fmla="*/ 0 w 28"/>
                  <a:gd name="T11" fmla="*/ 17 h 34"/>
                  <a:gd name="T12" fmla="*/ 5 w 28"/>
                  <a:gd name="T13" fmla="*/ 2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5" y="2"/>
                    </a:moveTo>
                    <a:lnTo>
                      <a:pt x="14" y="0"/>
                    </a:lnTo>
                    <a:lnTo>
                      <a:pt x="27" y="14"/>
                    </a:lnTo>
                    <a:lnTo>
                      <a:pt x="11" y="33"/>
                    </a:lnTo>
                    <a:lnTo>
                      <a:pt x="7" y="30"/>
                    </a:lnTo>
                    <a:lnTo>
                      <a:pt x="0" y="17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9" name="Freeform 278"/>
              <p:cNvSpPr>
                <a:spLocks/>
              </p:cNvSpPr>
              <p:nvPr/>
            </p:nvSpPr>
            <p:spPr bwMode="auto">
              <a:xfrm>
                <a:off x="1097" y="1241"/>
                <a:ext cx="6" cy="3"/>
              </a:xfrm>
              <a:custGeom>
                <a:avLst/>
                <a:gdLst>
                  <a:gd name="T0" fmla="*/ 5 w 6"/>
                  <a:gd name="T1" fmla="*/ 1 h 3"/>
                  <a:gd name="T2" fmla="*/ 5 w 6"/>
                  <a:gd name="T3" fmla="*/ 2 h 3"/>
                  <a:gd name="T4" fmla="*/ 0 w 6"/>
                  <a:gd name="T5" fmla="*/ 2 h 3"/>
                  <a:gd name="T6" fmla="*/ 2 w 6"/>
                  <a:gd name="T7" fmla="*/ 0 h 3"/>
                  <a:gd name="T8" fmla="*/ 5 w 6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5" y="1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0" name="Freeform 279"/>
              <p:cNvSpPr>
                <a:spLocks/>
              </p:cNvSpPr>
              <p:nvPr/>
            </p:nvSpPr>
            <p:spPr bwMode="auto">
              <a:xfrm>
                <a:off x="1097" y="1241"/>
                <a:ext cx="6" cy="3"/>
              </a:xfrm>
              <a:custGeom>
                <a:avLst/>
                <a:gdLst>
                  <a:gd name="T0" fmla="*/ 5 w 6"/>
                  <a:gd name="T1" fmla="*/ 1 h 3"/>
                  <a:gd name="T2" fmla="*/ 5 w 6"/>
                  <a:gd name="T3" fmla="*/ 2 h 3"/>
                  <a:gd name="T4" fmla="*/ 0 w 6"/>
                  <a:gd name="T5" fmla="*/ 2 h 3"/>
                  <a:gd name="T6" fmla="*/ 2 w 6"/>
                  <a:gd name="T7" fmla="*/ 0 h 3"/>
                  <a:gd name="T8" fmla="*/ 5 w 6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5" y="1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1" name="Freeform 280"/>
              <p:cNvSpPr>
                <a:spLocks/>
              </p:cNvSpPr>
              <p:nvPr/>
            </p:nvSpPr>
            <p:spPr bwMode="auto">
              <a:xfrm>
                <a:off x="1108" y="1245"/>
                <a:ext cx="11" cy="11"/>
              </a:xfrm>
              <a:custGeom>
                <a:avLst/>
                <a:gdLst>
                  <a:gd name="T0" fmla="*/ 10 w 11"/>
                  <a:gd name="T1" fmla="*/ 10 h 11"/>
                  <a:gd name="T2" fmla="*/ 10 w 11"/>
                  <a:gd name="T3" fmla="*/ 10 h 11"/>
                  <a:gd name="T4" fmla="*/ 0 w 11"/>
                  <a:gd name="T5" fmla="*/ 0 h 11"/>
                  <a:gd name="T6" fmla="*/ 10 w 11"/>
                  <a:gd name="T7" fmla="*/ 1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1"/>
                  <a:gd name="T14" fmla="*/ 11 w 1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1">
                    <a:moveTo>
                      <a:pt x="10" y="10"/>
                    </a:moveTo>
                    <a:lnTo>
                      <a:pt x="10" y="10"/>
                    </a:lnTo>
                    <a:lnTo>
                      <a:pt x="0" y="0"/>
                    </a:lnTo>
                    <a:lnTo>
                      <a:pt x="10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2" name="Line 281"/>
              <p:cNvSpPr>
                <a:spLocks noChangeShapeType="1"/>
              </p:cNvSpPr>
              <p:nvPr/>
            </p:nvSpPr>
            <p:spPr bwMode="auto">
              <a:xfrm flipH="1" flipV="1">
                <a:off x="1108" y="1245"/>
                <a:ext cx="16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3" name="Freeform 282"/>
              <p:cNvSpPr>
                <a:spLocks/>
              </p:cNvSpPr>
              <p:nvPr/>
            </p:nvSpPr>
            <p:spPr bwMode="auto">
              <a:xfrm>
                <a:off x="1105" y="1261"/>
                <a:ext cx="14" cy="21"/>
              </a:xfrm>
              <a:custGeom>
                <a:avLst/>
                <a:gdLst>
                  <a:gd name="T0" fmla="*/ 5 w 14"/>
                  <a:gd name="T1" fmla="*/ 16 h 21"/>
                  <a:gd name="T2" fmla="*/ 0 w 14"/>
                  <a:gd name="T3" fmla="*/ 18 h 21"/>
                  <a:gd name="T4" fmla="*/ 13 w 14"/>
                  <a:gd name="T5" fmla="*/ 0 h 21"/>
                  <a:gd name="T6" fmla="*/ 5 w 14"/>
                  <a:gd name="T7" fmla="*/ 16 h 21"/>
                  <a:gd name="T8" fmla="*/ 0 w 14"/>
                  <a:gd name="T9" fmla="*/ 18 h 21"/>
                  <a:gd name="T10" fmla="*/ 5 w 14"/>
                  <a:gd name="T11" fmla="*/ 16 h 21"/>
                  <a:gd name="T12" fmla="*/ 2 w 14"/>
                  <a:gd name="T13" fmla="*/ 20 h 21"/>
                  <a:gd name="T14" fmla="*/ 0 w 14"/>
                  <a:gd name="T15" fmla="*/ 18 h 21"/>
                  <a:gd name="T16" fmla="*/ 5 w 14"/>
                  <a:gd name="T17" fmla="*/ 1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1"/>
                  <a:gd name="T29" fmla="*/ 14 w 1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1">
                    <a:moveTo>
                      <a:pt x="5" y="16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5" y="16"/>
                    </a:lnTo>
                    <a:lnTo>
                      <a:pt x="0" y="18"/>
                    </a:lnTo>
                    <a:lnTo>
                      <a:pt x="5" y="16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" name="Freeform 283"/>
              <p:cNvSpPr>
                <a:spLocks/>
              </p:cNvSpPr>
              <p:nvPr/>
            </p:nvSpPr>
            <p:spPr bwMode="auto">
              <a:xfrm>
                <a:off x="1105" y="1261"/>
                <a:ext cx="14" cy="21"/>
              </a:xfrm>
              <a:custGeom>
                <a:avLst/>
                <a:gdLst>
                  <a:gd name="T0" fmla="*/ 5 w 14"/>
                  <a:gd name="T1" fmla="*/ 16 h 21"/>
                  <a:gd name="T2" fmla="*/ 0 w 14"/>
                  <a:gd name="T3" fmla="*/ 18 h 21"/>
                  <a:gd name="T4" fmla="*/ 13 w 14"/>
                  <a:gd name="T5" fmla="*/ 0 h 21"/>
                  <a:gd name="T6" fmla="*/ 5 w 14"/>
                  <a:gd name="T7" fmla="*/ 16 h 21"/>
                  <a:gd name="T8" fmla="*/ 0 w 14"/>
                  <a:gd name="T9" fmla="*/ 18 h 21"/>
                  <a:gd name="T10" fmla="*/ 5 w 14"/>
                  <a:gd name="T11" fmla="*/ 16 h 21"/>
                  <a:gd name="T12" fmla="*/ 2 w 14"/>
                  <a:gd name="T13" fmla="*/ 20 h 21"/>
                  <a:gd name="T14" fmla="*/ 0 w 14"/>
                  <a:gd name="T15" fmla="*/ 18 h 21"/>
                  <a:gd name="T16" fmla="*/ 5 w 14"/>
                  <a:gd name="T17" fmla="*/ 1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1"/>
                  <a:gd name="T29" fmla="*/ 14 w 1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1">
                    <a:moveTo>
                      <a:pt x="5" y="16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5" y="16"/>
                    </a:lnTo>
                    <a:lnTo>
                      <a:pt x="0" y="18"/>
                    </a:lnTo>
                    <a:lnTo>
                      <a:pt x="5" y="16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" name="Freeform 284"/>
              <p:cNvSpPr>
                <a:spLocks/>
              </p:cNvSpPr>
              <p:nvPr/>
            </p:nvSpPr>
            <p:spPr bwMode="auto">
              <a:xfrm>
                <a:off x="1099" y="1277"/>
                <a:ext cx="8" cy="2"/>
              </a:xfrm>
              <a:custGeom>
                <a:avLst/>
                <a:gdLst>
                  <a:gd name="T0" fmla="*/ 3 w 8"/>
                  <a:gd name="T1" fmla="*/ 0 h 2"/>
                  <a:gd name="T2" fmla="*/ 0 w 8"/>
                  <a:gd name="T3" fmla="*/ 0 h 2"/>
                  <a:gd name="T4" fmla="*/ 7 w 8"/>
                  <a:gd name="T5" fmla="*/ 1 h 2"/>
                  <a:gd name="T6" fmla="*/ 3 w 8"/>
                  <a:gd name="T7" fmla="*/ 1 h 2"/>
                  <a:gd name="T8" fmla="*/ 0 w 8"/>
                  <a:gd name="T9" fmla="*/ 0 h 2"/>
                  <a:gd name="T10" fmla="*/ 3 w 8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"/>
                  <a:gd name="T20" fmla="*/ 8 w 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">
                    <a:moveTo>
                      <a:pt x="3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" name="Freeform 285"/>
              <p:cNvSpPr>
                <a:spLocks/>
              </p:cNvSpPr>
              <p:nvPr/>
            </p:nvSpPr>
            <p:spPr bwMode="auto">
              <a:xfrm>
                <a:off x="1099" y="1277"/>
                <a:ext cx="8" cy="2"/>
              </a:xfrm>
              <a:custGeom>
                <a:avLst/>
                <a:gdLst>
                  <a:gd name="T0" fmla="*/ 3 w 8"/>
                  <a:gd name="T1" fmla="*/ 0 h 2"/>
                  <a:gd name="T2" fmla="*/ 0 w 8"/>
                  <a:gd name="T3" fmla="*/ 0 h 2"/>
                  <a:gd name="T4" fmla="*/ 7 w 8"/>
                  <a:gd name="T5" fmla="*/ 1 h 2"/>
                  <a:gd name="T6" fmla="*/ 3 w 8"/>
                  <a:gd name="T7" fmla="*/ 1 h 2"/>
                  <a:gd name="T8" fmla="*/ 0 w 8"/>
                  <a:gd name="T9" fmla="*/ 0 h 2"/>
                  <a:gd name="T10" fmla="*/ 3 w 8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"/>
                  <a:gd name="T20" fmla="*/ 8 w 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">
                    <a:moveTo>
                      <a:pt x="3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" name="Freeform 286"/>
              <p:cNvSpPr>
                <a:spLocks/>
              </p:cNvSpPr>
              <p:nvPr/>
            </p:nvSpPr>
            <p:spPr bwMode="auto">
              <a:xfrm>
                <a:off x="1083" y="1259"/>
                <a:ext cx="17" cy="16"/>
              </a:xfrm>
              <a:custGeom>
                <a:avLst/>
                <a:gdLst>
                  <a:gd name="T0" fmla="*/ 6 w 17"/>
                  <a:gd name="T1" fmla="*/ 4 h 16"/>
                  <a:gd name="T2" fmla="*/ 4 w 17"/>
                  <a:gd name="T3" fmla="*/ 0 h 16"/>
                  <a:gd name="T4" fmla="*/ 16 w 17"/>
                  <a:gd name="T5" fmla="*/ 13 h 16"/>
                  <a:gd name="T6" fmla="*/ 12 w 17"/>
                  <a:gd name="T7" fmla="*/ 15 h 16"/>
                  <a:gd name="T8" fmla="*/ 1 w 17"/>
                  <a:gd name="T9" fmla="*/ 6 h 16"/>
                  <a:gd name="T10" fmla="*/ 0 w 17"/>
                  <a:gd name="T11" fmla="*/ 1 h 16"/>
                  <a:gd name="T12" fmla="*/ 1 w 17"/>
                  <a:gd name="T13" fmla="*/ 6 h 16"/>
                  <a:gd name="T14" fmla="*/ 0 w 17"/>
                  <a:gd name="T15" fmla="*/ 1 h 16"/>
                  <a:gd name="T16" fmla="*/ 6 w 17"/>
                  <a:gd name="T17" fmla="*/ 4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6"/>
                  <a:gd name="T29" fmla="*/ 17 w 1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6">
                    <a:moveTo>
                      <a:pt x="6" y="4"/>
                    </a:moveTo>
                    <a:lnTo>
                      <a:pt x="4" y="0"/>
                    </a:lnTo>
                    <a:lnTo>
                      <a:pt x="16" y="13"/>
                    </a:lnTo>
                    <a:lnTo>
                      <a:pt x="12" y="15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6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" name="Freeform 287"/>
              <p:cNvSpPr>
                <a:spLocks/>
              </p:cNvSpPr>
              <p:nvPr/>
            </p:nvSpPr>
            <p:spPr bwMode="auto">
              <a:xfrm>
                <a:off x="1083" y="1259"/>
                <a:ext cx="17" cy="16"/>
              </a:xfrm>
              <a:custGeom>
                <a:avLst/>
                <a:gdLst>
                  <a:gd name="T0" fmla="*/ 6 w 17"/>
                  <a:gd name="T1" fmla="*/ 4 h 16"/>
                  <a:gd name="T2" fmla="*/ 4 w 17"/>
                  <a:gd name="T3" fmla="*/ 0 h 16"/>
                  <a:gd name="T4" fmla="*/ 16 w 17"/>
                  <a:gd name="T5" fmla="*/ 13 h 16"/>
                  <a:gd name="T6" fmla="*/ 12 w 17"/>
                  <a:gd name="T7" fmla="*/ 15 h 16"/>
                  <a:gd name="T8" fmla="*/ 1 w 17"/>
                  <a:gd name="T9" fmla="*/ 6 h 16"/>
                  <a:gd name="T10" fmla="*/ 0 w 17"/>
                  <a:gd name="T11" fmla="*/ 1 h 16"/>
                  <a:gd name="T12" fmla="*/ 1 w 17"/>
                  <a:gd name="T13" fmla="*/ 6 h 16"/>
                  <a:gd name="T14" fmla="*/ 0 w 17"/>
                  <a:gd name="T15" fmla="*/ 1 h 16"/>
                  <a:gd name="T16" fmla="*/ 6 w 17"/>
                  <a:gd name="T17" fmla="*/ 4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6"/>
                  <a:gd name="T29" fmla="*/ 17 w 1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6">
                    <a:moveTo>
                      <a:pt x="6" y="4"/>
                    </a:moveTo>
                    <a:lnTo>
                      <a:pt x="4" y="0"/>
                    </a:lnTo>
                    <a:lnTo>
                      <a:pt x="16" y="13"/>
                    </a:lnTo>
                    <a:lnTo>
                      <a:pt x="12" y="15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6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" name="Freeform 288"/>
              <p:cNvSpPr>
                <a:spLocks/>
              </p:cNvSpPr>
              <p:nvPr/>
            </p:nvSpPr>
            <p:spPr bwMode="auto">
              <a:xfrm>
                <a:off x="1083" y="1241"/>
                <a:ext cx="13" cy="19"/>
              </a:xfrm>
              <a:custGeom>
                <a:avLst/>
                <a:gdLst>
                  <a:gd name="T0" fmla="*/ 9 w 13"/>
                  <a:gd name="T1" fmla="*/ 5 h 19"/>
                  <a:gd name="T2" fmla="*/ 12 w 13"/>
                  <a:gd name="T3" fmla="*/ 3 h 19"/>
                  <a:gd name="T4" fmla="*/ 5 w 13"/>
                  <a:gd name="T5" fmla="*/ 18 h 19"/>
                  <a:gd name="T6" fmla="*/ 0 w 13"/>
                  <a:gd name="T7" fmla="*/ 15 h 19"/>
                  <a:gd name="T8" fmla="*/ 9 w 13"/>
                  <a:gd name="T9" fmla="*/ 5 h 19"/>
                  <a:gd name="T10" fmla="*/ 12 w 13"/>
                  <a:gd name="T11" fmla="*/ 0 h 19"/>
                  <a:gd name="T12" fmla="*/ 9 w 13"/>
                  <a:gd name="T13" fmla="*/ 5 h 19"/>
                  <a:gd name="T14" fmla="*/ 8 w 13"/>
                  <a:gd name="T15" fmla="*/ 0 h 19"/>
                  <a:gd name="T16" fmla="*/ 12 w 13"/>
                  <a:gd name="T17" fmla="*/ 0 h 19"/>
                  <a:gd name="T18" fmla="*/ 9 w 13"/>
                  <a:gd name="T19" fmla="*/ 5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19"/>
                  <a:gd name="T32" fmla="*/ 13 w 13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19">
                    <a:moveTo>
                      <a:pt x="9" y="5"/>
                    </a:moveTo>
                    <a:lnTo>
                      <a:pt x="12" y="3"/>
                    </a:lnTo>
                    <a:lnTo>
                      <a:pt x="5" y="18"/>
                    </a:lnTo>
                    <a:lnTo>
                      <a:pt x="0" y="15"/>
                    </a:lnTo>
                    <a:lnTo>
                      <a:pt x="9" y="5"/>
                    </a:lnTo>
                    <a:lnTo>
                      <a:pt x="12" y="0"/>
                    </a:lnTo>
                    <a:lnTo>
                      <a:pt x="9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9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" name="Freeform 289"/>
              <p:cNvSpPr>
                <a:spLocks/>
              </p:cNvSpPr>
              <p:nvPr/>
            </p:nvSpPr>
            <p:spPr bwMode="auto">
              <a:xfrm>
                <a:off x="1083" y="1241"/>
                <a:ext cx="13" cy="19"/>
              </a:xfrm>
              <a:custGeom>
                <a:avLst/>
                <a:gdLst>
                  <a:gd name="T0" fmla="*/ 9 w 13"/>
                  <a:gd name="T1" fmla="*/ 5 h 19"/>
                  <a:gd name="T2" fmla="*/ 12 w 13"/>
                  <a:gd name="T3" fmla="*/ 3 h 19"/>
                  <a:gd name="T4" fmla="*/ 5 w 13"/>
                  <a:gd name="T5" fmla="*/ 18 h 19"/>
                  <a:gd name="T6" fmla="*/ 0 w 13"/>
                  <a:gd name="T7" fmla="*/ 15 h 19"/>
                  <a:gd name="T8" fmla="*/ 9 w 13"/>
                  <a:gd name="T9" fmla="*/ 5 h 19"/>
                  <a:gd name="T10" fmla="*/ 12 w 13"/>
                  <a:gd name="T11" fmla="*/ 0 h 19"/>
                  <a:gd name="T12" fmla="*/ 9 w 13"/>
                  <a:gd name="T13" fmla="*/ 5 h 19"/>
                  <a:gd name="T14" fmla="*/ 8 w 13"/>
                  <a:gd name="T15" fmla="*/ 0 h 19"/>
                  <a:gd name="T16" fmla="*/ 12 w 13"/>
                  <a:gd name="T17" fmla="*/ 0 h 19"/>
                  <a:gd name="T18" fmla="*/ 9 w 13"/>
                  <a:gd name="T19" fmla="*/ 5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19"/>
                  <a:gd name="T32" fmla="*/ 13 w 13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19">
                    <a:moveTo>
                      <a:pt x="9" y="5"/>
                    </a:moveTo>
                    <a:lnTo>
                      <a:pt x="12" y="3"/>
                    </a:lnTo>
                    <a:lnTo>
                      <a:pt x="5" y="18"/>
                    </a:lnTo>
                    <a:lnTo>
                      <a:pt x="0" y="15"/>
                    </a:lnTo>
                    <a:lnTo>
                      <a:pt x="9" y="5"/>
                    </a:lnTo>
                    <a:lnTo>
                      <a:pt x="12" y="0"/>
                    </a:lnTo>
                    <a:lnTo>
                      <a:pt x="9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9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" name="Freeform 290"/>
              <p:cNvSpPr>
                <a:spLocks/>
              </p:cNvSpPr>
              <p:nvPr/>
            </p:nvSpPr>
            <p:spPr bwMode="auto">
              <a:xfrm>
                <a:off x="1097" y="1245"/>
                <a:ext cx="10" cy="9"/>
              </a:xfrm>
              <a:custGeom>
                <a:avLst/>
                <a:gdLst>
                  <a:gd name="T0" fmla="*/ 9 w 10"/>
                  <a:gd name="T1" fmla="*/ 8 h 9"/>
                  <a:gd name="T2" fmla="*/ 9 w 10"/>
                  <a:gd name="T3" fmla="*/ 8 h 9"/>
                  <a:gd name="T4" fmla="*/ 0 w 10"/>
                  <a:gd name="T5" fmla="*/ 1 h 9"/>
                  <a:gd name="T6" fmla="*/ 2 w 10"/>
                  <a:gd name="T7" fmla="*/ 0 h 9"/>
                  <a:gd name="T8" fmla="*/ 9 w 10"/>
                  <a:gd name="T9" fmla="*/ 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9" y="8"/>
                    </a:moveTo>
                    <a:lnTo>
                      <a:pt x="9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" name="Freeform 291"/>
              <p:cNvSpPr>
                <a:spLocks/>
              </p:cNvSpPr>
              <p:nvPr/>
            </p:nvSpPr>
            <p:spPr bwMode="auto">
              <a:xfrm>
                <a:off x="1097" y="1245"/>
                <a:ext cx="10" cy="9"/>
              </a:xfrm>
              <a:custGeom>
                <a:avLst/>
                <a:gdLst>
                  <a:gd name="T0" fmla="*/ 9 w 10"/>
                  <a:gd name="T1" fmla="*/ 8 h 9"/>
                  <a:gd name="T2" fmla="*/ 0 w 10"/>
                  <a:gd name="T3" fmla="*/ 1 h 9"/>
                  <a:gd name="T4" fmla="*/ 2 w 10"/>
                  <a:gd name="T5" fmla="*/ 0 h 9"/>
                  <a:gd name="T6" fmla="*/ 9 w 10"/>
                  <a:gd name="T7" fmla="*/ 8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9"/>
                  <a:gd name="T14" fmla="*/ 10 w 10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9">
                    <a:moveTo>
                      <a:pt x="9" y="8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" name="Freeform 292"/>
              <p:cNvSpPr>
                <a:spLocks/>
              </p:cNvSpPr>
              <p:nvPr/>
            </p:nvSpPr>
            <p:spPr bwMode="auto">
              <a:xfrm>
                <a:off x="1099" y="1259"/>
                <a:ext cx="8" cy="16"/>
              </a:xfrm>
              <a:custGeom>
                <a:avLst/>
                <a:gdLst>
                  <a:gd name="T0" fmla="*/ 0 w 8"/>
                  <a:gd name="T1" fmla="*/ 15 h 16"/>
                  <a:gd name="T2" fmla="*/ 0 w 8"/>
                  <a:gd name="T3" fmla="*/ 15 h 16"/>
                  <a:gd name="T4" fmla="*/ 7 w 8"/>
                  <a:gd name="T5" fmla="*/ 0 h 16"/>
                  <a:gd name="T6" fmla="*/ 0 w 8"/>
                  <a:gd name="T7" fmla="*/ 15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6"/>
                  <a:gd name="T14" fmla="*/ 8 w 8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6">
                    <a:moveTo>
                      <a:pt x="0" y="15"/>
                    </a:moveTo>
                    <a:lnTo>
                      <a:pt x="0" y="15"/>
                    </a:lnTo>
                    <a:lnTo>
                      <a:pt x="7" y="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" name="Line 293"/>
              <p:cNvSpPr>
                <a:spLocks noChangeShapeType="1"/>
              </p:cNvSpPr>
              <p:nvPr/>
            </p:nvSpPr>
            <p:spPr bwMode="auto">
              <a:xfrm flipV="1">
                <a:off x="1099" y="1259"/>
                <a:ext cx="13" cy="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5" name="Freeform 294"/>
              <p:cNvSpPr>
                <a:spLocks/>
              </p:cNvSpPr>
              <p:nvPr/>
            </p:nvSpPr>
            <p:spPr bwMode="auto">
              <a:xfrm>
                <a:off x="1069" y="1273"/>
                <a:ext cx="27" cy="35"/>
              </a:xfrm>
              <a:custGeom>
                <a:avLst/>
                <a:gdLst>
                  <a:gd name="T0" fmla="*/ 10 w 27"/>
                  <a:gd name="T1" fmla="*/ 0 h 35"/>
                  <a:gd name="T2" fmla="*/ 15 w 27"/>
                  <a:gd name="T3" fmla="*/ 3 h 35"/>
                  <a:gd name="T4" fmla="*/ 26 w 27"/>
                  <a:gd name="T5" fmla="*/ 14 h 35"/>
                  <a:gd name="T6" fmla="*/ 18 w 27"/>
                  <a:gd name="T7" fmla="*/ 34 h 35"/>
                  <a:gd name="T8" fmla="*/ 13 w 27"/>
                  <a:gd name="T9" fmla="*/ 31 h 35"/>
                  <a:gd name="T10" fmla="*/ 0 w 27"/>
                  <a:gd name="T11" fmla="*/ 17 h 35"/>
                  <a:gd name="T12" fmla="*/ 10 w 2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5"/>
                  <a:gd name="T23" fmla="*/ 27 w 2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5">
                    <a:moveTo>
                      <a:pt x="10" y="0"/>
                    </a:moveTo>
                    <a:lnTo>
                      <a:pt x="15" y="3"/>
                    </a:lnTo>
                    <a:lnTo>
                      <a:pt x="26" y="14"/>
                    </a:lnTo>
                    <a:lnTo>
                      <a:pt x="18" y="34"/>
                    </a:lnTo>
                    <a:lnTo>
                      <a:pt x="13" y="31"/>
                    </a:lnTo>
                    <a:lnTo>
                      <a:pt x="0" y="17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" name="Freeform 295"/>
              <p:cNvSpPr>
                <a:spLocks/>
              </p:cNvSpPr>
              <p:nvPr/>
            </p:nvSpPr>
            <p:spPr bwMode="auto">
              <a:xfrm>
                <a:off x="1069" y="1273"/>
                <a:ext cx="27" cy="35"/>
              </a:xfrm>
              <a:custGeom>
                <a:avLst/>
                <a:gdLst>
                  <a:gd name="T0" fmla="*/ 10 w 27"/>
                  <a:gd name="T1" fmla="*/ 0 h 35"/>
                  <a:gd name="T2" fmla="*/ 15 w 27"/>
                  <a:gd name="T3" fmla="*/ 3 h 35"/>
                  <a:gd name="T4" fmla="*/ 26 w 27"/>
                  <a:gd name="T5" fmla="*/ 14 h 35"/>
                  <a:gd name="T6" fmla="*/ 18 w 27"/>
                  <a:gd name="T7" fmla="*/ 34 h 35"/>
                  <a:gd name="T8" fmla="*/ 13 w 27"/>
                  <a:gd name="T9" fmla="*/ 31 h 35"/>
                  <a:gd name="T10" fmla="*/ 0 w 27"/>
                  <a:gd name="T11" fmla="*/ 17 h 35"/>
                  <a:gd name="T12" fmla="*/ 10 w 2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5"/>
                  <a:gd name="T23" fmla="*/ 27 w 2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5">
                    <a:moveTo>
                      <a:pt x="10" y="0"/>
                    </a:moveTo>
                    <a:lnTo>
                      <a:pt x="15" y="3"/>
                    </a:lnTo>
                    <a:lnTo>
                      <a:pt x="26" y="14"/>
                    </a:lnTo>
                    <a:lnTo>
                      <a:pt x="18" y="34"/>
                    </a:lnTo>
                    <a:lnTo>
                      <a:pt x="13" y="31"/>
                    </a:lnTo>
                    <a:lnTo>
                      <a:pt x="0" y="17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" name="Freeform 296"/>
              <p:cNvSpPr>
                <a:spLocks/>
              </p:cNvSpPr>
              <p:nvPr/>
            </p:nvSpPr>
            <p:spPr bwMode="auto">
              <a:xfrm>
                <a:off x="1081" y="1271"/>
                <a:ext cx="7" cy="3"/>
              </a:xfrm>
              <a:custGeom>
                <a:avLst/>
                <a:gdLst>
                  <a:gd name="T0" fmla="*/ 3 w 7"/>
                  <a:gd name="T1" fmla="*/ 0 h 3"/>
                  <a:gd name="T2" fmla="*/ 3 w 7"/>
                  <a:gd name="T3" fmla="*/ 0 h 3"/>
                  <a:gd name="T4" fmla="*/ 1 w 7"/>
                  <a:gd name="T5" fmla="*/ 0 h 3"/>
                  <a:gd name="T6" fmla="*/ 0 w 7"/>
                  <a:gd name="T7" fmla="*/ 2 h 3"/>
                  <a:gd name="T8" fmla="*/ 3 w 7"/>
                  <a:gd name="T9" fmla="*/ 0 h 3"/>
                  <a:gd name="T10" fmla="*/ 6 w 7"/>
                  <a:gd name="T11" fmla="*/ 1 h 3"/>
                  <a:gd name="T12" fmla="*/ 3 w 7"/>
                  <a:gd name="T13" fmla="*/ 0 h 3"/>
                  <a:gd name="T14" fmla="*/ 6 w 7"/>
                  <a:gd name="T15" fmla="*/ 1 h 3"/>
                  <a:gd name="T16" fmla="*/ 3 w 7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"/>
                  <a:gd name="T29" fmla="*/ 7 w 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8" name="Freeform 297"/>
              <p:cNvSpPr>
                <a:spLocks/>
              </p:cNvSpPr>
              <p:nvPr/>
            </p:nvSpPr>
            <p:spPr bwMode="auto">
              <a:xfrm>
                <a:off x="1081" y="1271"/>
                <a:ext cx="7" cy="3"/>
              </a:xfrm>
              <a:custGeom>
                <a:avLst/>
                <a:gdLst>
                  <a:gd name="T0" fmla="*/ 3 w 7"/>
                  <a:gd name="T1" fmla="*/ 0 h 3"/>
                  <a:gd name="T2" fmla="*/ 1 w 7"/>
                  <a:gd name="T3" fmla="*/ 0 h 3"/>
                  <a:gd name="T4" fmla="*/ 0 w 7"/>
                  <a:gd name="T5" fmla="*/ 2 h 3"/>
                  <a:gd name="T6" fmla="*/ 3 w 7"/>
                  <a:gd name="T7" fmla="*/ 0 h 3"/>
                  <a:gd name="T8" fmla="*/ 6 w 7"/>
                  <a:gd name="T9" fmla="*/ 1 h 3"/>
                  <a:gd name="T10" fmla="*/ 3 w 7"/>
                  <a:gd name="T11" fmla="*/ 0 h 3"/>
                  <a:gd name="T12" fmla="*/ 6 w 7"/>
                  <a:gd name="T13" fmla="*/ 1 h 3"/>
                  <a:gd name="T14" fmla="*/ 3 w 7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3"/>
                  <a:gd name="T26" fmla="*/ 7 w 7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9" name="Freeform 298"/>
              <p:cNvSpPr>
                <a:spLocks/>
              </p:cNvSpPr>
              <p:nvPr/>
            </p:nvSpPr>
            <p:spPr bwMode="auto">
              <a:xfrm>
                <a:off x="1087" y="1275"/>
                <a:ext cx="16" cy="13"/>
              </a:xfrm>
              <a:custGeom>
                <a:avLst/>
                <a:gdLst>
                  <a:gd name="T0" fmla="*/ 10 w 16"/>
                  <a:gd name="T1" fmla="*/ 9 h 13"/>
                  <a:gd name="T2" fmla="*/ 11 w 16"/>
                  <a:gd name="T3" fmla="*/ 12 h 13"/>
                  <a:gd name="T4" fmla="*/ 0 w 16"/>
                  <a:gd name="T5" fmla="*/ 1 h 13"/>
                  <a:gd name="T6" fmla="*/ 4 w 16"/>
                  <a:gd name="T7" fmla="*/ 0 h 13"/>
                  <a:gd name="T8" fmla="*/ 10 w 16"/>
                  <a:gd name="T9" fmla="*/ 9 h 13"/>
                  <a:gd name="T10" fmla="*/ 11 w 16"/>
                  <a:gd name="T11" fmla="*/ 12 h 13"/>
                  <a:gd name="T12" fmla="*/ 10 w 16"/>
                  <a:gd name="T13" fmla="*/ 9 h 13"/>
                  <a:gd name="T14" fmla="*/ 15 w 16"/>
                  <a:gd name="T15" fmla="*/ 8 h 13"/>
                  <a:gd name="T16" fmla="*/ 11 w 16"/>
                  <a:gd name="T17" fmla="*/ 12 h 13"/>
                  <a:gd name="T18" fmla="*/ 10 w 16"/>
                  <a:gd name="T19" fmla="*/ 9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3"/>
                  <a:gd name="T32" fmla="*/ 16 w 16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3">
                    <a:moveTo>
                      <a:pt x="10" y="9"/>
                    </a:moveTo>
                    <a:lnTo>
                      <a:pt x="11" y="12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9"/>
                    </a:lnTo>
                    <a:lnTo>
                      <a:pt x="11" y="12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11" y="12"/>
                    </a:lnTo>
                    <a:lnTo>
                      <a:pt x="10" y="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0" name="Freeform 299"/>
              <p:cNvSpPr>
                <a:spLocks/>
              </p:cNvSpPr>
              <p:nvPr/>
            </p:nvSpPr>
            <p:spPr bwMode="auto">
              <a:xfrm>
                <a:off x="1087" y="1275"/>
                <a:ext cx="16" cy="13"/>
              </a:xfrm>
              <a:custGeom>
                <a:avLst/>
                <a:gdLst>
                  <a:gd name="T0" fmla="*/ 10 w 16"/>
                  <a:gd name="T1" fmla="*/ 9 h 13"/>
                  <a:gd name="T2" fmla="*/ 11 w 16"/>
                  <a:gd name="T3" fmla="*/ 12 h 13"/>
                  <a:gd name="T4" fmla="*/ 0 w 16"/>
                  <a:gd name="T5" fmla="*/ 1 h 13"/>
                  <a:gd name="T6" fmla="*/ 4 w 16"/>
                  <a:gd name="T7" fmla="*/ 0 h 13"/>
                  <a:gd name="T8" fmla="*/ 10 w 16"/>
                  <a:gd name="T9" fmla="*/ 9 h 13"/>
                  <a:gd name="T10" fmla="*/ 11 w 16"/>
                  <a:gd name="T11" fmla="*/ 12 h 13"/>
                  <a:gd name="T12" fmla="*/ 10 w 16"/>
                  <a:gd name="T13" fmla="*/ 9 h 13"/>
                  <a:gd name="T14" fmla="*/ 15 w 16"/>
                  <a:gd name="T15" fmla="*/ 8 h 13"/>
                  <a:gd name="T16" fmla="*/ 11 w 16"/>
                  <a:gd name="T17" fmla="*/ 12 h 13"/>
                  <a:gd name="T18" fmla="*/ 10 w 16"/>
                  <a:gd name="T19" fmla="*/ 9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3"/>
                  <a:gd name="T32" fmla="*/ 16 w 16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3">
                    <a:moveTo>
                      <a:pt x="10" y="9"/>
                    </a:moveTo>
                    <a:lnTo>
                      <a:pt x="11" y="12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9"/>
                    </a:lnTo>
                    <a:lnTo>
                      <a:pt x="11" y="12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11" y="12"/>
                    </a:lnTo>
                    <a:lnTo>
                      <a:pt x="10" y="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1" name="Freeform 300"/>
              <p:cNvSpPr>
                <a:spLocks/>
              </p:cNvSpPr>
              <p:nvPr/>
            </p:nvSpPr>
            <p:spPr bwMode="auto">
              <a:xfrm>
                <a:off x="1091" y="1289"/>
                <a:ext cx="7" cy="19"/>
              </a:xfrm>
              <a:custGeom>
                <a:avLst/>
                <a:gdLst>
                  <a:gd name="T0" fmla="*/ 0 w 7"/>
                  <a:gd name="T1" fmla="*/ 18 h 19"/>
                  <a:gd name="T2" fmla="*/ 0 w 7"/>
                  <a:gd name="T3" fmla="*/ 18 h 19"/>
                  <a:gd name="T4" fmla="*/ 5 w 7"/>
                  <a:gd name="T5" fmla="*/ 0 h 19"/>
                  <a:gd name="T6" fmla="*/ 6 w 7"/>
                  <a:gd name="T7" fmla="*/ 3 h 19"/>
                  <a:gd name="T8" fmla="*/ 0 w 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9"/>
                  <a:gd name="T17" fmla="*/ 7 w 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9">
                    <a:moveTo>
                      <a:pt x="0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2" name="Freeform 301"/>
              <p:cNvSpPr>
                <a:spLocks/>
              </p:cNvSpPr>
              <p:nvPr/>
            </p:nvSpPr>
            <p:spPr bwMode="auto">
              <a:xfrm>
                <a:off x="1091" y="1289"/>
                <a:ext cx="7" cy="19"/>
              </a:xfrm>
              <a:custGeom>
                <a:avLst/>
                <a:gdLst>
                  <a:gd name="T0" fmla="*/ 0 w 7"/>
                  <a:gd name="T1" fmla="*/ 18 h 19"/>
                  <a:gd name="T2" fmla="*/ 5 w 7"/>
                  <a:gd name="T3" fmla="*/ 0 h 19"/>
                  <a:gd name="T4" fmla="*/ 6 w 7"/>
                  <a:gd name="T5" fmla="*/ 3 h 19"/>
                  <a:gd name="T6" fmla="*/ 0 w 7"/>
                  <a:gd name="T7" fmla="*/ 18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9"/>
                  <a:gd name="T14" fmla="*/ 7 w 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9">
                    <a:moveTo>
                      <a:pt x="0" y="18"/>
                    </a:moveTo>
                    <a:lnTo>
                      <a:pt x="5" y="0"/>
                    </a:lnTo>
                    <a:lnTo>
                      <a:pt x="6" y="3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3" name="Freeform 302"/>
              <p:cNvSpPr>
                <a:spLocks/>
              </p:cNvSpPr>
              <p:nvPr/>
            </p:nvSpPr>
            <p:spPr bwMode="auto">
              <a:xfrm>
                <a:off x="1081" y="1307"/>
                <a:ext cx="5" cy="3"/>
              </a:xfrm>
              <a:custGeom>
                <a:avLst/>
                <a:gdLst>
                  <a:gd name="T0" fmla="*/ 2 w 5"/>
                  <a:gd name="T1" fmla="*/ 2 h 3"/>
                  <a:gd name="T2" fmla="*/ 2 w 5"/>
                  <a:gd name="T3" fmla="*/ 2 h 3"/>
                  <a:gd name="T4" fmla="*/ 4 w 5"/>
                  <a:gd name="T5" fmla="*/ 0 h 3"/>
                  <a:gd name="T6" fmla="*/ 0 w 5"/>
                  <a:gd name="T7" fmla="*/ 1 h 3"/>
                  <a:gd name="T8" fmla="*/ 2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2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4" name="Freeform 303"/>
              <p:cNvSpPr>
                <a:spLocks/>
              </p:cNvSpPr>
              <p:nvPr/>
            </p:nvSpPr>
            <p:spPr bwMode="auto">
              <a:xfrm>
                <a:off x="1081" y="1307"/>
                <a:ext cx="5" cy="3"/>
              </a:xfrm>
              <a:custGeom>
                <a:avLst/>
                <a:gdLst>
                  <a:gd name="T0" fmla="*/ 2 w 5"/>
                  <a:gd name="T1" fmla="*/ 2 h 3"/>
                  <a:gd name="T2" fmla="*/ 4 w 5"/>
                  <a:gd name="T3" fmla="*/ 0 h 3"/>
                  <a:gd name="T4" fmla="*/ 0 w 5"/>
                  <a:gd name="T5" fmla="*/ 1 h 3"/>
                  <a:gd name="T6" fmla="*/ 2 w 5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2" y="2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5" name="Freeform 304"/>
              <p:cNvSpPr>
                <a:spLocks/>
              </p:cNvSpPr>
              <p:nvPr/>
            </p:nvSpPr>
            <p:spPr bwMode="auto">
              <a:xfrm>
                <a:off x="1069" y="1293"/>
                <a:ext cx="11" cy="13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10 w 11"/>
                  <a:gd name="T5" fmla="*/ 11 h 13"/>
                  <a:gd name="T6" fmla="*/ 8 w 11"/>
                  <a:gd name="T7" fmla="*/ 12 h 13"/>
                  <a:gd name="T8" fmla="*/ 0 w 1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3"/>
                  <a:gd name="T17" fmla="*/ 11 w 1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3">
                    <a:moveTo>
                      <a:pt x="0" y="0"/>
                    </a:moveTo>
                    <a:lnTo>
                      <a:pt x="0" y="0"/>
                    </a:lnTo>
                    <a:lnTo>
                      <a:pt x="10" y="11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6" name="Freeform 305"/>
              <p:cNvSpPr>
                <a:spLocks/>
              </p:cNvSpPr>
              <p:nvPr/>
            </p:nvSpPr>
            <p:spPr bwMode="auto">
              <a:xfrm>
                <a:off x="1069" y="1293"/>
                <a:ext cx="11" cy="13"/>
              </a:xfrm>
              <a:custGeom>
                <a:avLst/>
                <a:gdLst>
                  <a:gd name="T0" fmla="*/ 0 w 11"/>
                  <a:gd name="T1" fmla="*/ 0 h 13"/>
                  <a:gd name="T2" fmla="*/ 10 w 11"/>
                  <a:gd name="T3" fmla="*/ 11 h 13"/>
                  <a:gd name="T4" fmla="*/ 8 w 11"/>
                  <a:gd name="T5" fmla="*/ 12 h 13"/>
                  <a:gd name="T6" fmla="*/ 0 w 11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0" y="0"/>
                    </a:moveTo>
                    <a:lnTo>
                      <a:pt x="10" y="11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7" name="Freeform 306"/>
              <p:cNvSpPr>
                <a:spLocks/>
              </p:cNvSpPr>
              <p:nvPr/>
            </p:nvSpPr>
            <p:spPr bwMode="auto">
              <a:xfrm>
                <a:off x="1069" y="1273"/>
                <a:ext cx="9" cy="15"/>
              </a:xfrm>
              <a:custGeom>
                <a:avLst/>
                <a:gdLst>
                  <a:gd name="T0" fmla="*/ 8 w 9"/>
                  <a:gd name="T1" fmla="*/ 3 h 15"/>
                  <a:gd name="T2" fmla="*/ 7 w 9"/>
                  <a:gd name="T3" fmla="*/ 0 h 15"/>
                  <a:gd name="T4" fmla="*/ 0 w 9"/>
                  <a:gd name="T5" fmla="*/ 14 h 15"/>
                  <a:gd name="T6" fmla="*/ 7 w 9"/>
                  <a:gd name="T7" fmla="*/ 0 h 15"/>
                  <a:gd name="T8" fmla="*/ 8 w 9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5"/>
                  <a:gd name="T17" fmla="*/ 9 w 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5">
                    <a:moveTo>
                      <a:pt x="8" y="3"/>
                    </a:moveTo>
                    <a:lnTo>
                      <a:pt x="7" y="0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8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8" name="Freeform 307"/>
              <p:cNvSpPr>
                <a:spLocks/>
              </p:cNvSpPr>
              <p:nvPr/>
            </p:nvSpPr>
            <p:spPr bwMode="auto">
              <a:xfrm>
                <a:off x="1069" y="1273"/>
                <a:ext cx="9" cy="15"/>
              </a:xfrm>
              <a:custGeom>
                <a:avLst/>
                <a:gdLst>
                  <a:gd name="T0" fmla="*/ 8 w 9"/>
                  <a:gd name="T1" fmla="*/ 3 h 15"/>
                  <a:gd name="T2" fmla="*/ 7 w 9"/>
                  <a:gd name="T3" fmla="*/ 0 h 15"/>
                  <a:gd name="T4" fmla="*/ 0 w 9"/>
                  <a:gd name="T5" fmla="*/ 14 h 15"/>
                  <a:gd name="T6" fmla="*/ 7 w 9"/>
                  <a:gd name="T7" fmla="*/ 0 h 15"/>
                  <a:gd name="T8" fmla="*/ 8 w 9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5"/>
                  <a:gd name="T17" fmla="*/ 9 w 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5">
                    <a:moveTo>
                      <a:pt x="8" y="3"/>
                    </a:moveTo>
                    <a:lnTo>
                      <a:pt x="7" y="0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8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9" name="Freeform 308"/>
              <p:cNvSpPr>
                <a:spLocks/>
              </p:cNvSpPr>
              <p:nvPr/>
            </p:nvSpPr>
            <p:spPr bwMode="auto">
              <a:xfrm>
                <a:off x="1081" y="1273"/>
                <a:ext cx="11" cy="13"/>
              </a:xfrm>
              <a:custGeom>
                <a:avLst/>
                <a:gdLst>
                  <a:gd name="T0" fmla="*/ 6 w 11"/>
                  <a:gd name="T1" fmla="*/ 12 h 13"/>
                  <a:gd name="T2" fmla="*/ 6 w 11"/>
                  <a:gd name="T3" fmla="*/ 12 h 13"/>
                  <a:gd name="T4" fmla="*/ 0 w 11"/>
                  <a:gd name="T5" fmla="*/ 0 h 13"/>
                  <a:gd name="T6" fmla="*/ 10 w 11"/>
                  <a:gd name="T7" fmla="*/ 12 h 13"/>
                  <a:gd name="T8" fmla="*/ 6 w 11"/>
                  <a:gd name="T9" fmla="*/ 1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3"/>
                  <a:gd name="T17" fmla="*/ 11 w 1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3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10" y="12"/>
                    </a:lnTo>
                    <a:lnTo>
                      <a:pt x="6" y="1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0" name="Freeform 309"/>
              <p:cNvSpPr>
                <a:spLocks/>
              </p:cNvSpPr>
              <p:nvPr/>
            </p:nvSpPr>
            <p:spPr bwMode="auto">
              <a:xfrm>
                <a:off x="1081" y="1273"/>
                <a:ext cx="11" cy="13"/>
              </a:xfrm>
              <a:custGeom>
                <a:avLst/>
                <a:gdLst>
                  <a:gd name="T0" fmla="*/ 6 w 11"/>
                  <a:gd name="T1" fmla="*/ 12 h 13"/>
                  <a:gd name="T2" fmla="*/ 0 w 11"/>
                  <a:gd name="T3" fmla="*/ 0 h 13"/>
                  <a:gd name="T4" fmla="*/ 10 w 11"/>
                  <a:gd name="T5" fmla="*/ 12 h 13"/>
                  <a:gd name="T6" fmla="*/ 6 w 11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6" y="12"/>
                    </a:moveTo>
                    <a:lnTo>
                      <a:pt x="0" y="0"/>
                    </a:lnTo>
                    <a:lnTo>
                      <a:pt x="10" y="12"/>
                    </a:lnTo>
                    <a:lnTo>
                      <a:pt x="6" y="1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1" name="Freeform 310"/>
              <p:cNvSpPr>
                <a:spLocks/>
              </p:cNvSpPr>
              <p:nvPr/>
            </p:nvSpPr>
            <p:spPr bwMode="auto">
              <a:xfrm>
                <a:off x="1081" y="1291"/>
                <a:ext cx="11" cy="15"/>
              </a:xfrm>
              <a:custGeom>
                <a:avLst/>
                <a:gdLst>
                  <a:gd name="T0" fmla="*/ 3 w 11"/>
                  <a:gd name="T1" fmla="*/ 13 h 15"/>
                  <a:gd name="T2" fmla="*/ 0 w 11"/>
                  <a:gd name="T3" fmla="*/ 14 h 15"/>
                  <a:gd name="T4" fmla="*/ 6 w 11"/>
                  <a:gd name="T5" fmla="*/ 0 h 15"/>
                  <a:gd name="T6" fmla="*/ 10 w 11"/>
                  <a:gd name="T7" fmla="*/ 0 h 15"/>
                  <a:gd name="T8" fmla="*/ 3 w 11"/>
                  <a:gd name="T9" fmla="*/ 1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5"/>
                  <a:gd name="T17" fmla="*/ 11 w 1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5">
                    <a:moveTo>
                      <a:pt x="3" y="13"/>
                    </a:moveTo>
                    <a:lnTo>
                      <a:pt x="0" y="1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3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2" name="Freeform 311"/>
              <p:cNvSpPr>
                <a:spLocks/>
              </p:cNvSpPr>
              <p:nvPr/>
            </p:nvSpPr>
            <p:spPr bwMode="auto">
              <a:xfrm>
                <a:off x="1081" y="1291"/>
                <a:ext cx="11" cy="15"/>
              </a:xfrm>
              <a:custGeom>
                <a:avLst/>
                <a:gdLst>
                  <a:gd name="T0" fmla="*/ 3 w 11"/>
                  <a:gd name="T1" fmla="*/ 13 h 15"/>
                  <a:gd name="T2" fmla="*/ 0 w 11"/>
                  <a:gd name="T3" fmla="*/ 14 h 15"/>
                  <a:gd name="T4" fmla="*/ 6 w 11"/>
                  <a:gd name="T5" fmla="*/ 0 h 15"/>
                  <a:gd name="T6" fmla="*/ 10 w 11"/>
                  <a:gd name="T7" fmla="*/ 0 h 15"/>
                  <a:gd name="T8" fmla="*/ 3 w 11"/>
                  <a:gd name="T9" fmla="*/ 1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5"/>
                  <a:gd name="T17" fmla="*/ 11 w 1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5">
                    <a:moveTo>
                      <a:pt x="3" y="13"/>
                    </a:moveTo>
                    <a:lnTo>
                      <a:pt x="0" y="1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3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3" name="Freeform 312"/>
              <p:cNvSpPr>
                <a:spLocks/>
              </p:cNvSpPr>
              <p:nvPr/>
            </p:nvSpPr>
            <p:spPr bwMode="auto">
              <a:xfrm>
                <a:off x="1216" y="1247"/>
                <a:ext cx="26" cy="5"/>
              </a:xfrm>
              <a:custGeom>
                <a:avLst/>
                <a:gdLst>
                  <a:gd name="T0" fmla="*/ 3 w 26"/>
                  <a:gd name="T1" fmla="*/ 0 h 5"/>
                  <a:gd name="T2" fmla="*/ 0 w 26"/>
                  <a:gd name="T3" fmla="*/ 1 h 5"/>
                  <a:gd name="T4" fmla="*/ 23 w 26"/>
                  <a:gd name="T5" fmla="*/ 2 h 5"/>
                  <a:gd name="T6" fmla="*/ 25 w 26"/>
                  <a:gd name="T7" fmla="*/ 4 h 5"/>
                  <a:gd name="T8" fmla="*/ 0 w 26"/>
                  <a:gd name="T9" fmla="*/ 1 h 5"/>
                  <a:gd name="T10" fmla="*/ 3 w 26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5"/>
                  <a:gd name="T20" fmla="*/ 26 w 2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5">
                    <a:moveTo>
                      <a:pt x="3" y="0"/>
                    </a:moveTo>
                    <a:lnTo>
                      <a:pt x="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4" name="Freeform 313"/>
              <p:cNvSpPr>
                <a:spLocks/>
              </p:cNvSpPr>
              <p:nvPr/>
            </p:nvSpPr>
            <p:spPr bwMode="auto">
              <a:xfrm>
                <a:off x="1216" y="1247"/>
                <a:ext cx="26" cy="5"/>
              </a:xfrm>
              <a:custGeom>
                <a:avLst/>
                <a:gdLst>
                  <a:gd name="T0" fmla="*/ 3 w 26"/>
                  <a:gd name="T1" fmla="*/ 0 h 5"/>
                  <a:gd name="T2" fmla="*/ 0 w 26"/>
                  <a:gd name="T3" fmla="*/ 1 h 5"/>
                  <a:gd name="T4" fmla="*/ 23 w 26"/>
                  <a:gd name="T5" fmla="*/ 2 h 5"/>
                  <a:gd name="T6" fmla="*/ 25 w 26"/>
                  <a:gd name="T7" fmla="*/ 4 h 5"/>
                  <a:gd name="T8" fmla="*/ 0 w 26"/>
                  <a:gd name="T9" fmla="*/ 1 h 5"/>
                  <a:gd name="T10" fmla="*/ 3 w 26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5"/>
                  <a:gd name="T20" fmla="*/ 26 w 2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5">
                    <a:moveTo>
                      <a:pt x="3" y="0"/>
                    </a:moveTo>
                    <a:lnTo>
                      <a:pt x="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5" name="Freeform 314"/>
              <p:cNvSpPr>
                <a:spLocks/>
              </p:cNvSpPr>
              <p:nvPr/>
            </p:nvSpPr>
            <p:spPr bwMode="auto">
              <a:xfrm>
                <a:off x="1183" y="1228"/>
                <a:ext cx="32" cy="16"/>
              </a:xfrm>
              <a:custGeom>
                <a:avLst/>
                <a:gdLst>
                  <a:gd name="T0" fmla="*/ 3 w 32"/>
                  <a:gd name="T1" fmla="*/ 0 h 16"/>
                  <a:gd name="T2" fmla="*/ 3 w 32"/>
                  <a:gd name="T3" fmla="*/ 0 h 16"/>
                  <a:gd name="T4" fmla="*/ 31 w 32"/>
                  <a:gd name="T5" fmla="*/ 14 h 16"/>
                  <a:gd name="T6" fmla="*/ 28 w 32"/>
                  <a:gd name="T7" fmla="*/ 15 h 16"/>
                  <a:gd name="T8" fmla="*/ 0 w 32"/>
                  <a:gd name="T9" fmla="*/ 4 h 16"/>
                  <a:gd name="T10" fmla="*/ 3 w 32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6"/>
                  <a:gd name="T20" fmla="*/ 32 w 32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6">
                    <a:moveTo>
                      <a:pt x="3" y="0"/>
                    </a:moveTo>
                    <a:lnTo>
                      <a:pt x="3" y="0"/>
                    </a:lnTo>
                    <a:lnTo>
                      <a:pt x="31" y="14"/>
                    </a:lnTo>
                    <a:lnTo>
                      <a:pt x="28" y="15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6" name="Freeform 315"/>
              <p:cNvSpPr>
                <a:spLocks/>
              </p:cNvSpPr>
              <p:nvPr/>
            </p:nvSpPr>
            <p:spPr bwMode="auto">
              <a:xfrm>
                <a:off x="1183" y="1228"/>
                <a:ext cx="32" cy="16"/>
              </a:xfrm>
              <a:custGeom>
                <a:avLst/>
                <a:gdLst>
                  <a:gd name="T0" fmla="*/ 3 w 32"/>
                  <a:gd name="T1" fmla="*/ 0 h 16"/>
                  <a:gd name="T2" fmla="*/ 31 w 32"/>
                  <a:gd name="T3" fmla="*/ 14 h 16"/>
                  <a:gd name="T4" fmla="*/ 28 w 32"/>
                  <a:gd name="T5" fmla="*/ 15 h 16"/>
                  <a:gd name="T6" fmla="*/ 0 w 32"/>
                  <a:gd name="T7" fmla="*/ 4 h 16"/>
                  <a:gd name="T8" fmla="*/ 3 w 3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6"/>
                  <a:gd name="T17" fmla="*/ 32 w 3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6">
                    <a:moveTo>
                      <a:pt x="3" y="0"/>
                    </a:moveTo>
                    <a:lnTo>
                      <a:pt x="31" y="14"/>
                    </a:lnTo>
                    <a:lnTo>
                      <a:pt x="28" y="15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7" name="Freeform 316"/>
              <p:cNvSpPr>
                <a:spLocks/>
              </p:cNvSpPr>
              <p:nvPr/>
            </p:nvSpPr>
            <p:spPr bwMode="auto">
              <a:xfrm>
                <a:off x="1140" y="1179"/>
                <a:ext cx="42" cy="50"/>
              </a:xfrm>
              <a:custGeom>
                <a:avLst/>
                <a:gdLst>
                  <a:gd name="T0" fmla="*/ 0 w 42"/>
                  <a:gd name="T1" fmla="*/ 0 h 50"/>
                  <a:gd name="T2" fmla="*/ 0 w 42"/>
                  <a:gd name="T3" fmla="*/ 0 h 50"/>
                  <a:gd name="T4" fmla="*/ 41 w 42"/>
                  <a:gd name="T5" fmla="*/ 44 h 50"/>
                  <a:gd name="T6" fmla="*/ 38 w 42"/>
                  <a:gd name="T7" fmla="*/ 49 h 50"/>
                  <a:gd name="T8" fmla="*/ 2 w 42"/>
                  <a:gd name="T9" fmla="*/ 4 h 50"/>
                  <a:gd name="T10" fmla="*/ 0 w 42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50"/>
                  <a:gd name="T20" fmla="*/ 42 w 42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50">
                    <a:moveTo>
                      <a:pt x="0" y="0"/>
                    </a:moveTo>
                    <a:lnTo>
                      <a:pt x="0" y="0"/>
                    </a:lnTo>
                    <a:lnTo>
                      <a:pt x="41" y="44"/>
                    </a:lnTo>
                    <a:lnTo>
                      <a:pt x="38" y="49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8" name="Freeform 317"/>
              <p:cNvSpPr>
                <a:spLocks/>
              </p:cNvSpPr>
              <p:nvPr/>
            </p:nvSpPr>
            <p:spPr bwMode="auto">
              <a:xfrm>
                <a:off x="1140" y="1179"/>
                <a:ext cx="42" cy="50"/>
              </a:xfrm>
              <a:custGeom>
                <a:avLst/>
                <a:gdLst>
                  <a:gd name="T0" fmla="*/ 0 w 42"/>
                  <a:gd name="T1" fmla="*/ 0 h 50"/>
                  <a:gd name="T2" fmla="*/ 41 w 42"/>
                  <a:gd name="T3" fmla="*/ 44 h 50"/>
                  <a:gd name="T4" fmla="*/ 38 w 42"/>
                  <a:gd name="T5" fmla="*/ 49 h 50"/>
                  <a:gd name="T6" fmla="*/ 2 w 42"/>
                  <a:gd name="T7" fmla="*/ 4 h 50"/>
                  <a:gd name="T8" fmla="*/ 0 w 4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0"/>
                  <a:gd name="T17" fmla="*/ 42 w 4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0">
                    <a:moveTo>
                      <a:pt x="0" y="0"/>
                    </a:moveTo>
                    <a:lnTo>
                      <a:pt x="41" y="44"/>
                    </a:lnTo>
                    <a:lnTo>
                      <a:pt x="38" y="49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9" name="Freeform 318"/>
              <p:cNvSpPr>
                <a:spLocks/>
              </p:cNvSpPr>
              <p:nvPr/>
            </p:nvSpPr>
            <p:spPr bwMode="auto">
              <a:xfrm>
                <a:off x="1073" y="1311"/>
                <a:ext cx="73" cy="63"/>
              </a:xfrm>
              <a:custGeom>
                <a:avLst/>
                <a:gdLst>
                  <a:gd name="T0" fmla="*/ 7 w 73"/>
                  <a:gd name="T1" fmla="*/ 0 h 63"/>
                  <a:gd name="T2" fmla="*/ 38 w 73"/>
                  <a:gd name="T3" fmla="*/ 37 h 63"/>
                  <a:gd name="T4" fmla="*/ 67 w 73"/>
                  <a:gd name="T5" fmla="*/ 51 h 63"/>
                  <a:gd name="T6" fmla="*/ 72 w 73"/>
                  <a:gd name="T7" fmla="*/ 49 h 63"/>
                  <a:gd name="T8" fmla="*/ 64 w 73"/>
                  <a:gd name="T9" fmla="*/ 62 h 63"/>
                  <a:gd name="T10" fmla="*/ 58 w 73"/>
                  <a:gd name="T11" fmla="*/ 58 h 63"/>
                  <a:gd name="T12" fmla="*/ 54 w 73"/>
                  <a:gd name="T13" fmla="*/ 58 h 63"/>
                  <a:gd name="T14" fmla="*/ 47 w 73"/>
                  <a:gd name="T15" fmla="*/ 57 h 63"/>
                  <a:gd name="T16" fmla="*/ 43 w 73"/>
                  <a:gd name="T17" fmla="*/ 57 h 63"/>
                  <a:gd name="T18" fmla="*/ 38 w 73"/>
                  <a:gd name="T19" fmla="*/ 53 h 63"/>
                  <a:gd name="T20" fmla="*/ 30 w 73"/>
                  <a:gd name="T21" fmla="*/ 51 h 63"/>
                  <a:gd name="T22" fmla="*/ 22 w 73"/>
                  <a:gd name="T23" fmla="*/ 41 h 63"/>
                  <a:gd name="T24" fmla="*/ 17 w 73"/>
                  <a:gd name="T25" fmla="*/ 37 h 63"/>
                  <a:gd name="T26" fmla="*/ 15 w 73"/>
                  <a:gd name="T27" fmla="*/ 34 h 63"/>
                  <a:gd name="T28" fmla="*/ 9 w 73"/>
                  <a:gd name="T29" fmla="*/ 30 h 63"/>
                  <a:gd name="T30" fmla="*/ 7 w 73"/>
                  <a:gd name="T31" fmla="*/ 25 h 63"/>
                  <a:gd name="T32" fmla="*/ 2 w 73"/>
                  <a:gd name="T33" fmla="*/ 23 h 63"/>
                  <a:gd name="T34" fmla="*/ 2 w 73"/>
                  <a:gd name="T35" fmla="*/ 17 h 63"/>
                  <a:gd name="T36" fmla="*/ 0 w 73"/>
                  <a:gd name="T37" fmla="*/ 12 h 63"/>
                  <a:gd name="T38" fmla="*/ 7 w 73"/>
                  <a:gd name="T39" fmla="*/ 0 h 6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3"/>
                  <a:gd name="T61" fmla="*/ 0 h 63"/>
                  <a:gd name="T62" fmla="*/ 73 w 73"/>
                  <a:gd name="T63" fmla="*/ 63 h 6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3" h="63">
                    <a:moveTo>
                      <a:pt x="7" y="0"/>
                    </a:moveTo>
                    <a:lnTo>
                      <a:pt x="38" y="37"/>
                    </a:lnTo>
                    <a:lnTo>
                      <a:pt x="67" y="51"/>
                    </a:lnTo>
                    <a:lnTo>
                      <a:pt x="72" y="49"/>
                    </a:lnTo>
                    <a:lnTo>
                      <a:pt x="64" y="62"/>
                    </a:lnTo>
                    <a:lnTo>
                      <a:pt x="58" y="58"/>
                    </a:lnTo>
                    <a:lnTo>
                      <a:pt x="54" y="58"/>
                    </a:lnTo>
                    <a:lnTo>
                      <a:pt x="47" y="57"/>
                    </a:lnTo>
                    <a:lnTo>
                      <a:pt x="43" y="57"/>
                    </a:lnTo>
                    <a:lnTo>
                      <a:pt x="38" y="53"/>
                    </a:lnTo>
                    <a:lnTo>
                      <a:pt x="30" y="51"/>
                    </a:lnTo>
                    <a:lnTo>
                      <a:pt x="22" y="41"/>
                    </a:lnTo>
                    <a:lnTo>
                      <a:pt x="17" y="37"/>
                    </a:lnTo>
                    <a:lnTo>
                      <a:pt x="15" y="34"/>
                    </a:lnTo>
                    <a:lnTo>
                      <a:pt x="9" y="30"/>
                    </a:lnTo>
                    <a:lnTo>
                      <a:pt x="7" y="25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0" y="1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0" name="Freeform 319"/>
              <p:cNvSpPr>
                <a:spLocks/>
              </p:cNvSpPr>
              <p:nvPr/>
            </p:nvSpPr>
            <p:spPr bwMode="auto">
              <a:xfrm>
                <a:off x="1073" y="1311"/>
                <a:ext cx="73" cy="63"/>
              </a:xfrm>
              <a:custGeom>
                <a:avLst/>
                <a:gdLst>
                  <a:gd name="T0" fmla="*/ 7 w 73"/>
                  <a:gd name="T1" fmla="*/ 0 h 63"/>
                  <a:gd name="T2" fmla="*/ 38 w 73"/>
                  <a:gd name="T3" fmla="*/ 37 h 63"/>
                  <a:gd name="T4" fmla="*/ 67 w 73"/>
                  <a:gd name="T5" fmla="*/ 51 h 63"/>
                  <a:gd name="T6" fmla="*/ 72 w 73"/>
                  <a:gd name="T7" fmla="*/ 49 h 63"/>
                  <a:gd name="T8" fmla="*/ 64 w 73"/>
                  <a:gd name="T9" fmla="*/ 62 h 63"/>
                  <a:gd name="T10" fmla="*/ 58 w 73"/>
                  <a:gd name="T11" fmla="*/ 58 h 63"/>
                  <a:gd name="T12" fmla="*/ 54 w 73"/>
                  <a:gd name="T13" fmla="*/ 58 h 63"/>
                  <a:gd name="T14" fmla="*/ 47 w 73"/>
                  <a:gd name="T15" fmla="*/ 57 h 63"/>
                  <a:gd name="T16" fmla="*/ 43 w 73"/>
                  <a:gd name="T17" fmla="*/ 57 h 63"/>
                  <a:gd name="T18" fmla="*/ 38 w 73"/>
                  <a:gd name="T19" fmla="*/ 53 h 63"/>
                  <a:gd name="T20" fmla="*/ 30 w 73"/>
                  <a:gd name="T21" fmla="*/ 51 h 63"/>
                  <a:gd name="T22" fmla="*/ 22 w 73"/>
                  <a:gd name="T23" fmla="*/ 41 h 63"/>
                  <a:gd name="T24" fmla="*/ 17 w 73"/>
                  <a:gd name="T25" fmla="*/ 37 h 63"/>
                  <a:gd name="T26" fmla="*/ 15 w 73"/>
                  <a:gd name="T27" fmla="*/ 34 h 63"/>
                  <a:gd name="T28" fmla="*/ 9 w 73"/>
                  <a:gd name="T29" fmla="*/ 30 h 63"/>
                  <a:gd name="T30" fmla="*/ 7 w 73"/>
                  <a:gd name="T31" fmla="*/ 25 h 63"/>
                  <a:gd name="T32" fmla="*/ 2 w 73"/>
                  <a:gd name="T33" fmla="*/ 23 h 63"/>
                  <a:gd name="T34" fmla="*/ 2 w 73"/>
                  <a:gd name="T35" fmla="*/ 17 h 63"/>
                  <a:gd name="T36" fmla="*/ 0 w 73"/>
                  <a:gd name="T37" fmla="*/ 12 h 63"/>
                  <a:gd name="T38" fmla="*/ 7 w 73"/>
                  <a:gd name="T39" fmla="*/ 0 h 6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3"/>
                  <a:gd name="T61" fmla="*/ 0 h 63"/>
                  <a:gd name="T62" fmla="*/ 73 w 73"/>
                  <a:gd name="T63" fmla="*/ 63 h 6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3" h="63">
                    <a:moveTo>
                      <a:pt x="7" y="0"/>
                    </a:moveTo>
                    <a:lnTo>
                      <a:pt x="38" y="37"/>
                    </a:lnTo>
                    <a:lnTo>
                      <a:pt x="67" y="51"/>
                    </a:lnTo>
                    <a:lnTo>
                      <a:pt x="72" y="49"/>
                    </a:lnTo>
                    <a:lnTo>
                      <a:pt x="64" y="62"/>
                    </a:lnTo>
                    <a:lnTo>
                      <a:pt x="58" y="58"/>
                    </a:lnTo>
                    <a:lnTo>
                      <a:pt x="54" y="58"/>
                    </a:lnTo>
                    <a:lnTo>
                      <a:pt x="47" y="57"/>
                    </a:lnTo>
                    <a:lnTo>
                      <a:pt x="43" y="57"/>
                    </a:lnTo>
                    <a:lnTo>
                      <a:pt x="38" y="53"/>
                    </a:lnTo>
                    <a:lnTo>
                      <a:pt x="30" y="51"/>
                    </a:lnTo>
                    <a:lnTo>
                      <a:pt x="22" y="41"/>
                    </a:lnTo>
                    <a:lnTo>
                      <a:pt x="17" y="37"/>
                    </a:lnTo>
                    <a:lnTo>
                      <a:pt x="15" y="34"/>
                    </a:lnTo>
                    <a:lnTo>
                      <a:pt x="9" y="30"/>
                    </a:lnTo>
                    <a:lnTo>
                      <a:pt x="7" y="25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0" y="1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1" name="Freeform 320"/>
              <p:cNvSpPr>
                <a:spLocks/>
              </p:cNvSpPr>
              <p:nvPr/>
            </p:nvSpPr>
            <p:spPr bwMode="auto">
              <a:xfrm>
                <a:off x="1081" y="1309"/>
                <a:ext cx="28" cy="38"/>
              </a:xfrm>
              <a:custGeom>
                <a:avLst/>
                <a:gdLst>
                  <a:gd name="T0" fmla="*/ 27 w 28"/>
                  <a:gd name="T1" fmla="*/ 37 h 38"/>
                  <a:gd name="T2" fmla="*/ 27 w 28"/>
                  <a:gd name="T3" fmla="*/ 37 h 38"/>
                  <a:gd name="T4" fmla="*/ 0 w 28"/>
                  <a:gd name="T5" fmla="*/ 2 h 38"/>
                  <a:gd name="T6" fmla="*/ 3 w 28"/>
                  <a:gd name="T7" fmla="*/ 0 h 38"/>
                  <a:gd name="T8" fmla="*/ 25 w 28"/>
                  <a:gd name="T9" fmla="*/ 34 h 38"/>
                  <a:gd name="T10" fmla="*/ 27 w 28"/>
                  <a:gd name="T11" fmla="*/ 37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38"/>
                  <a:gd name="T20" fmla="*/ 28 w 28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38">
                    <a:moveTo>
                      <a:pt x="27" y="37"/>
                    </a:moveTo>
                    <a:lnTo>
                      <a:pt x="27" y="3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5" y="34"/>
                    </a:lnTo>
                    <a:lnTo>
                      <a:pt x="27" y="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2" name="Freeform 321"/>
              <p:cNvSpPr>
                <a:spLocks/>
              </p:cNvSpPr>
              <p:nvPr/>
            </p:nvSpPr>
            <p:spPr bwMode="auto">
              <a:xfrm>
                <a:off x="1081" y="1309"/>
                <a:ext cx="28" cy="38"/>
              </a:xfrm>
              <a:custGeom>
                <a:avLst/>
                <a:gdLst>
                  <a:gd name="T0" fmla="*/ 27 w 28"/>
                  <a:gd name="T1" fmla="*/ 37 h 38"/>
                  <a:gd name="T2" fmla="*/ 0 w 28"/>
                  <a:gd name="T3" fmla="*/ 2 h 38"/>
                  <a:gd name="T4" fmla="*/ 3 w 28"/>
                  <a:gd name="T5" fmla="*/ 0 h 38"/>
                  <a:gd name="T6" fmla="*/ 25 w 28"/>
                  <a:gd name="T7" fmla="*/ 34 h 38"/>
                  <a:gd name="T8" fmla="*/ 27 w 28"/>
                  <a:gd name="T9" fmla="*/ 3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8"/>
                  <a:gd name="T17" fmla="*/ 28 w 2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8">
                    <a:moveTo>
                      <a:pt x="27" y="3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25" y="34"/>
                    </a:lnTo>
                    <a:lnTo>
                      <a:pt x="27" y="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3" name="Freeform 322"/>
              <p:cNvSpPr>
                <a:spLocks/>
              </p:cNvSpPr>
              <p:nvPr/>
            </p:nvSpPr>
            <p:spPr bwMode="auto">
              <a:xfrm>
                <a:off x="1112" y="1348"/>
                <a:ext cx="34" cy="14"/>
              </a:xfrm>
              <a:custGeom>
                <a:avLst/>
                <a:gdLst>
                  <a:gd name="T0" fmla="*/ 29 w 34"/>
                  <a:gd name="T1" fmla="*/ 13 h 14"/>
                  <a:gd name="T2" fmla="*/ 29 w 34"/>
                  <a:gd name="T3" fmla="*/ 13 h 14"/>
                  <a:gd name="T4" fmla="*/ 2 w 34"/>
                  <a:gd name="T5" fmla="*/ 3 h 14"/>
                  <a:gd name="T6" fmla="*/ 0 w 34"/>
                  <a:gd name="T7" fmla="*/ 0 h 14"/>
                  <a:gd name="T8" fmla="*/ 33 w 34"/>
                  <a:gd name="T9" fmla="*/ 12 h 14"/>
                  <a:gd name="T10" fmla="*/ 29 w 34"/>
                  <a:gd name="T11" fmla="*/ 1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4"/>
                  <a:gd name="T20" fmla="*/ 34 w 3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4">
                    <a:moveTo>
                      <a:pt x="29" y="13"/>
                    </a:moveTo>
                    <a:lnTo>
                      <a:pt x="29" y="1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3" y="12"/>
                    </a:lnTo>
                    <a:lnTo>
                      <a:pt x="29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4" name="Freeform 323"/>
              <p:cNvSpPr>
                <a:spLocks/>
              </p:cNvSpPr>
              <p:nvPr/>
            </p:nvSpPr>
            <p:spPr bwMode="auto">
              <a:xfrm>
                <a:off x="1112" y="1348"/>
                <a:ext cx="34" cy="14"/>
              </a:xfrm>
              <a:custGeom>
                <a:avLst/>
                <a:gdLst>
                  <a:gd name="T0" fmla="*/ 29 w 34"/>
                  <a:gd name="T1" fmla="*/ 13 h 14"/>
                  <a:gd name="T2" fmla="*/ 2 w 34"/>
                  <a:gd name="T3" fmla="*/ 3 h 14"/>
                  <a:gd name="T4" fmla="*/ 0 w 34"/>
                  <a:gd name="T5" fmla="*/ 0 h 14"/>
                  <a:gd name="T6" fmla="*/ 33 w 34"/>
                  <a:gd name="T7" fmla="*/ 12 h 14"/>
                  <a:gd name="T8" fmla="*/ 29 w 34"/>
                  <a:gd name="T9" fmla="*/ 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4"/>
                  <a:gd name="T17" fmla="*/ 34 w 3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4">
                    <a:moveTo>
                      <a:pt x="29" y="1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3" y="12"/>
                    </a:lnTo>
                    <a:lnTo>
                      <a:pt x="29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" name="Freeform 324"/>
              <p:cNvSpPr>
                <a:spLocks/>
              </p:cNvSpPr>
              <p:nvPr/>
            </p:nvSpPr>
            <p:spPr bwMode="auto">
              <a:xfrm>
                <a:off x="1146" y="1361"/>
                <a:ext cx="6" cy="3"/>
              </a:xfrm>
              <a:custGeom>
                <a:avLst/>
                <a:gdLst>
                  <a:gd name="T0" fmla="*/ 2 w 6"/>
                  <a:gd name="T1" fmla="*/ 1 h 3"/>
                  <a:gd name="T2" fmla="*/ 2 w 6"/>
                  <a:gd name="T3" fmla="*/ 1 h 3"/>
                  <a:gd name="T4" fmla="*/ 0 w 6"/>
                  <a:gd name="T5" fmla="*/ 0 h 3"/>
                  <a:gd name="T6" fmla="*/ 2 w 6"/>
                  <a:gd name="T7" fmla="*/ 1 h 3"/>
                  <a:gd name="T8" fmla="*/ 5 w 6"/>
                  <a:gd name="T9" fmla="*/ 2 h 3"/>
                  <a:gd name="T10" fmla="*/ 2 w 6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6" name="Freeform 325"/>
              <p:cNvSpPr>
                <a:spLocks/>
              </p:cNvSpPr>
              <p:nvPr/>
            </p:nvSpPr>
            <p:spPr bwMode="auto">
              <a:xfrm>
                <a:off x="1146" y="1361"/>
                <a:ext cx="6" cy="3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0 h 3"/>
                  <a:gd name="T4" fmla="*/ 2 w 6"/>
                  <a:gd name="T5" fmla="*/ 1 h 3"/>
                  <a:gd name="T6" fmla="*/ 5 w 6"/>
                  <a:gd name="T7" fmla="*/ 2 h 3"/>
                  <a:gd name="T8" fmla="*/ 2 w 6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7" name="Freeform 326"/>
              <p:cNvSpPr>
                <a:spLocks/>
              </p:cNvSpPr>
              <p:nvPr/>
            </p:nvSpPr>
            <p:spPr bwMode="auto">
              <a:xfrm>
                <a:off x="1142" y="1365"/>
                <a:ext cx="4" cy="9"/>
              </a:xfrm>
              <a:custGeom>
                <a:avLst/>
                <a:gdLst>
                  <a:gd name="T0" fmla="*/ 0 w 4"/>
                  <a:gd name="T1" fmla="*/ 8 h 9"/>
                  <a:gd name="T2" fmla="*/ 0 w 4"/>
                  <a:gd name="T3" fmla="*/ 8 h 9"/>
                  <a:gd name="T4" fmla="*/ 3 w 4"/>
                  <a:gd name="T5" fmla="*/ 0 h 9"/>
                  <a:gd name="T6" fmla="*/ 2 w 4"/>
                  <a:gd name="T7" fmla="*/ 7 h 9"/>
                  <a:gd name="T8" fmla="*/ 0 w 4"/>
                  <a:gd name="T9" fmla="*/ 8 h 9"/>
                  <a:gd name="T10" fmla="*/ 2 w 4"/>
                  <a:gd name="T11" fmla="*/ 7 h 9"/>
                  <a:gd name="T12" fmla="*/ 0 w 4"/>
                  <a:gd name="T13" fmla="*/ 8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8" name="Freeform 327"/>
              <p:cNvSpPr>
                <a:spLocks/>
              </p:cNvSpPr>
              <p:nvPr/>
            </p:nvSpPr>
            <p:spPr bwMode="auto">
              <a:xfrm>
                <a:off x="1142" y="1365"/>
                <a:ext cx="4" cy="9"/>
              </a:xfrm>
              <a:custGeom>
                <a:avLst/>
                <a:gdLst>
                  <a:gd name="T0" fmla="*/ 0 w 4"/>
                  <a:gd name="T1" fmla="*/ 8 h 9"/>
                  <a:gd name="T2" fmla="*/ 3 w 4"/>
                  <a:gd name="T3" fmla="*/ 0 h 9"/>
                  <a:gd name="T4" fmla="*/ 2 w 4"/>
                  <a:gd name="T5" fmla="*/ 7 h 9"/>
                  <a:gd name="T6" fmla="*/ 0 w 4"/>
                  <a:gd name="T7" fmla="*/ 8 h 9"/>
                  <a:gd name="T8" fmla="*/ 2 w 4"/>
                  <a:gd name="T9" fmla="*/ 7 h 9"/>
                  <a:gd name="T10" fmla="*/ 0 w 4"/>
                  <a:gd name="T11" fmla="*/ 8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9"/>
                  <a:gd name="T20" fmla="*/ 4 w 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9">
                    <a:moveTo>
                      <a:pt x="0" y="8"/>
                    </a:moveTo>
                    <a:lnTo>
                      <a:pt x="3" y="0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9" name="Freeform 328"/>
              <p:cNvSpPr>
                <a:spLocks/>
              </p:cNvSpPr>
              <p:nvPr/>
            </p:nvSpPr>
            <p:spPr bwMode="auto">
              <a:xfrm>
                <a:off x="1105" y="1361"/>
                <a:ext cx="32" cy="13"/>
              </a:xfrm>
              <a:custGeom>
                <a:avLst/>
                <a:gdLst>
                  <a:gd name="T0" fmla="*/ 0 w 32"/>
                  <a:gd name="T1" fmla="*/ 0 h 13"/>
                  <a:gd name="T2" fmla="*/ 0 w 32"/>
                  <a:gd name="T3" fmla="*/ 0 h 13"/>
                  <a:gd name="T4" fmla="*/ 6 w 32"/>
                  <a:gd name="T5" fmla="*/ 3 h 13"/>
                  <a:gd name="T6" fmla="*/ 11 w 32"/>
                  <a:gd name="T7" fmla="*/ 5 h 13"/>
                  <a:gd name="T8" fmla="*/ 16 w 32"/>
                  <a:gd name="T9" fmla="*/ 8 h 13"/>
                  <a:gd name="T10" fmla="*/ 23 w 32"/>
                  <a:gd name="T11" fmla="*/ 9 h 13"/>
                  <a:gd name="T12" fmla="*/ 26 w 32"/>
                  <a:gd name="T13" fmla="*/ 9 h 13"/>
                  <a:gd name="T14" fmla="*/ 31 w 32"/>
                  <a:gd name="T15" fmla="*/ 12 h 13"/>
                  <a:gd name="T16" fmla="*/ 28 w 32"/>
                  <a:gd name="T17" fmla="*/ 12 h 13"/>
                  <a:gd name="T18" fmla="*/ 23 w 32"/>
                  <a:gd name="T19" fmla="*/ 9 h 13"/>
                  <a:gd name="T20" fmla="*/ 18 w 32"/>
                  <a:gd name="T21" fmla="*/ 11 h 13"/>
                  <a:gd name="T22" fmla="*/ 13 w 32"/>
                  <a:gd name="T23" fmla="*/ 8 h 13"/>
                  <a:gd name="T24" fmla="*/ 8 w 32"/>
                  <a:gd name="T25" fmla="*/ 5 h 13"/>
                  <a:gd name="T26" fmla="*/ 0 w 32"/>
                  <a:gd name="T27" fmla="*/ 4 h 13"/>
                  <a:gd name="T28" fmla="*/ 0 w 32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"/>
                  <a:gd name="T46" fmla="*/ 0 h 13"/>
                  <a:gd name="T47" fmla="*/ 32 w 32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" h="13">
                    <a:moveTo>
                      <a:pt x="0" y="0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5"/>
                    </a:lnTo>
                    <a:lnTo>
                      <a:pt x="16" y="8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3" y="9"/>
                    </a:lnTo>
                    <a:lnTo>
                      <a:pt x="18" y="11"/>
                    </a:lnTo>
                    <a:lnTo>
                      <a:pt x="13" y="8"/>
                    </a:lnTo>
                    <a:lnTo>
                      <a:pt x="8" y="5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0" name="Freeform 329"/>
              <p:cNvSpPr>
                <a:spLocks/>
              </p:cNvSpPr>
              <p:nvPr/>
            </p:nvSpPr>
            <p:spPr bwMode="auto">
              <a:xfrm>
                <a:off x="1105" y="1361"/>
                <a:ext cx="32" cy="13"/>
              </a:xfrm>
              <a:custGeom>
                <a:avLst/>
                <a:gdLst>
                  <a:gd name="T0" fmla="*/ 0 w 32"/>
                  <a:gd name="T1" fmla="*/ 0 h 13"/>
                  <a:gd name="T2" fmla="*/ 6 w 32"/>
                  <a:gd name="T3" fmla="*/ 3 h 13"/>
                  <a:gd name="T4" fmla="*/ 11 w 32"/>
                  <a:gd name="T5" fmla="*/ 5 h 13"/>
                  <a:gd name="T6" fmla="*/ 16 w 32"/>
                  <a:gd name="T7" fmla="*/ 8 h 13"/>
                  <a:gd name="T8" fmla="*/ 23 w 32"/>
                  <a:gd name="T9" fmla="*/ 9 h 13"/>
                  <a:gd name="T10" fmla="*/ 26 w 32"/>
                  <a:gd name="T11" fmla="*/ 9 h 13"/>
                  <a:gd name="T12" fmla="*/ 31 w 32"/>
                  <a:gd name="T13" fmla="*/ 12 h 13"/>
                  <a:gd name="T14" fmla="*/ 28 w 32"/>
                  <a:gd name="T15" fmla="*/ 12 h 13"/>
                  <a:gd name="T16" fmla="*/ 23 w 32"/>
                  <a:gd name="T17" fmla="*/ 9 h 13"/>
                  <a:gd name="T18" fmla="*/ 18 w 32"/>
                  <a:gd name="T19" fmla="*/ 11 h 13"/>
                  <a:gd name="T20" fmla="*/ 13 w 32"/>
                  <a:gd name="T21" fmla="*/ 8 h 13"/>
                  <a:gd name="T22" fmla="*/ 8 w 32"/>
                  <a:gd name="T23" fmla="*/ 5 h 13"/>
                  <a:gd name="T24" fmla="*/ 0 w 32"/>
                  <a:gd name="T25" fmla="*/ 4 h 13"/>
                  <a:gd name="T26" fmla="*/ 0 w 32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3"/>
                  <a:gd name="T44" fmla="*/ 32 w 32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3">
                    <a:moveTo>
                      <a:pt x="0" y="0"/>
                    </a:moveTo>
                    <a:lnTo>
                      <a:pt x="6" y="3"/>
                    </a:lnTo>
                    <a:lnTo>
                      <a:pt x="11" y="5"/>
                    </a:lnTo>
                    <a:lnTo>
                      <a:pt x="16" y="8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3" y="9"/>
                    </a:lnTo>
                    <a:lnTo>
                      <a:pt x="18" y="11"/>
                    </a:lnTo>
                    <a:lnTo>
                      <a:pt x="13" y="8"/>
                    </a:lnTo>
                    <a:lnTo>
                      <a:pt x="8" y="5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1" name="Freeform 330"/>
              <p:cNvSpPr>
                <a:spLocks/>
              </p:cNvSpPr>
              <p:nvPr/>
            </p:nvSpPr>
            <p:spPr bwMode="auto">
              <a:xfrm>
                <a:off x="1073" y="1324"/>
                <a:ext cx="27" cy="38"/>
              </a:xfrm>
              <a:custGeom>
                <a:avLst/>
                <a:gdLst>
                  <a:gd name="T0" fmla="*/ 0 w 27"/>
                  <a:gd name="T1" fmla="*/ 0 h 38"/>
                  <a:gd name="T2" fmla="*/ 3 w 27"/>
                  <a:gd name="T3" fmla="*/ 0 h 38"/>
                  <a:gd name="T4" fmla="*/ 5 w 27"/>
                  <a:gd name="T5" fmla="*/ 3 h 38"/>
                  <a:gd name="T6" fmla="*/ 7 w 27"/>
                  <a:gd name="T7" fmla="*/ 9 h 38"/>
                  <a:gd name="T8" fmla="*/ 7 w 27"/>
                  <a:gd name="T9" fmla="*/ 12 h 38"/>
                  <a:gd name="T10" fmla="*/ 8 w 27"/>
                  <a:gd name="T11" fmla="*/ 17 h 38"/>
                  <a:gd name="T12" fmla="*/ 13 w 27"/>
                  <a:gd name="T13" fmla="*/ 21 h 38"/>
                  <a:gd name="T14" fmla="*/ 20 w 27"/>
                  <a:gd name="T15" fmla="*/ 24 h 38"/>
                  <a:gd name="T16" fmla="*/ 20 w 27"/>
                  <a:gd name="T17" fmla="*/ 28 h 38"/>
                  <a:gd name="T18" fmla="*/ 26 w 27"/>
                  <a:gd name="T19" fmla="*/ 32 h 38"/>
                  <a:gd name="T20" fmla="*/ 26 w 27"/>
                  <a:gd name="T21" fmla="*/ 37 h 38"/>
                  <a:gd name="T22" fmla="*/ 21 w 27"/>
                  <a:gd name="T23" fmla="*/ 34 h 38"/>
                  <a:gd name="T24" fmla="*/ 15 w 27"/>
                  <a:gd name="T25" fmla="*/ 24 h 38"/>
                  <a:gd name="T26" fmla="*/ 10 w 27"/>
                  <a:gd name="T27" fmla="*/ 21 h 38"/>
                  <a:gd name="T28" fmla="*/ 8 w 27"/>
                  <a:gd name="T29" fmla="*/ 17 h 38"/>
                  <a:gd name="T30" fmla="*/ 3 w 27"/>
                  <a:gd name="T31" fmla="*/ 14 h 38"/>
                  <a:gd name="T32" fmla="*/ 2 w 27"/>
                  <a:gd name="T33" fmla="*/ 10 h 38"/>
                  <a:gd name="T34" fmla="*/ 2 w 27"/>
                  <a:gd name="T35" fmla="*/ 5 h 38"/>
                  <a:gd name="T36" fmla="*/ 0 w 27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8"/>
                  <a:gd name="T59" fmla="*/ 27 w 27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8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8" y="17"/>
                    </a:lnTo>
                    <a:lnTo>
                      <a:pt x="13" y="21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7"/>
                    </a:lnTo>
                    <a:lnTo>
                      <a:pt x="21" y="34"/>
                    </a:lnTo>
                    <a:lnTo>
                      <a:pt x="15" y="24"/>
                    </a:lnTo>
                    <a:lnTo>
                      <a:pt x="10" y="21"/>
                    </a:lnTo>
                    <a:lnTo>
                      <a:pt x="8" y="17"/>
                    </a:lnTo>
                    <a:lnTo>
                      <a:pt x="3" y="14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2" name="Freeform 331"/>
              <p:cNvSpPr>
                <a:spLocks/>
              </p:cNvSpPr>
              <p:nvPr/>
            </p:nvSpPr>
            <p:spPr bwMode="auto">
              <a:xfrm>
                <a:off x="1073" y="1324"/>
                <a:ext cx="27" cy="38"/>
              </a:xfrm>
              <a:custGeom>
                <a:avLst/>
                <a:gdLst>
                  <a:gd name="T0" fmla="*/ 0 w 27"/>
                  <a:gd name="T1" fmla="*/ 0 h 38"/>
                  <a:gd name="T2" fmla="*/ 3 w 27"/>
                  <a:gd name="T3" fmla="*/ 0 h 38"/>
                  <a:gd name="T4" fmla="*/ 5 w 27"/>
                  <a:gd name="T5" fmla="*/ 3 h 38"/>
                  <a:gd name="T6" fmla="*/ 7 w 27"/>
                  <a:gd name="T7" fmla="*/ 9 h 38"/>
                  <a:gd name="T8" fmla="*/ 7 w 27"/>
                  <a:gd name="T9" fmla="*/ 12 h 38"/>
                  <a:gd name="T10" fmla="*/ 8 w 27"/>
                  <a:gd name="T11" fmla="*/ 17 h 38"/>
                  <a:gd name="T12" fmla="*/ 13 w 27"/>
                  <a:gd name="T13" fmla="*/ 21 h 38"/>
                  <a:gd name="T14" fmla="*/ 20 w 27"/>
                  <a:gd name="T15" fmla="*/ 24 h 38"/>
                  <a:gd name="T16" fmla="*/ 20 w 27"/>
                  <a:gd name="T17" fmla="*/ 28 h 38"/>
                  <a:gd name="T18" fmla="*/ 26 w 27"/>
                  <a:gd name="T19" fmla="*/ 32 h 38"/>
                  <a:gd name="T20" fmla="*/ 26 w 27"/>
                  <a:gd name="T21" fmla="*/ 37 h 38"/>
                  <a:gd name="T22" fmla="*/ 21 w 27"/>
                  <a:gd name="T23" fmla="*/ 34 h 38"/>
                  <a:gd name="T24" fmla="*/ 15 w 27"/>
                  <a:gd name="T25" fmla="*/ 24 h 38"/>
                  <a:gd name="T26" fmla="*/ 10 w 27"/>
                  <a:gd name="T27" fmla="*/ 21 h 38"/>
                  <a:gd name="T28" fmla="*/ 8 w 27"/>
                  <a:gd name="T29" fmla="*/ 17 h 38"/>
                  <a:gd name="T30" fmla="*/ 3 w 27"/>
                  <a:gd name="T31" fmla="*/ 14 h 38"/>
                  <a:gd name="T32" fmla="*/ 2 w 27"/>
                  <a:gd name="T33" fmla="*/ 10 h 38"/>
                  <a:gd name="T34" fmla="*/ 2 w 27"/>
                  <a:gd name="T35" fmla="*/ 5 h 38"/>
                  <a:gd name="T36" fmla="*/ 0 w 27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8"/>
                  <a:gd name="T59" fmla="*/ 27 w 27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8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8" y="17"/>
                    </a:lnTo>
                    <a:lnTo>
                      <a:pt x="13" y="21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7"/>
                    </a:lnTo>
                    <a:lnTo>
                      <a:pt x="21" y="34"/>
                    </a:lnTo>
                    <a:lnTo>
                      <a:pt x="15" y="24"/>
                    </a:lnTo>
                    <a:lnTo>
                      <a:pt x="10" y="21"/>
                    </a:lnTo>
                    <a:lnTo>
                      <a:pt x="8" y="17"/>
                    </a:lnTo>
                    <a:lnTo>
                      <a:pt x="3" y="14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3" name="Freeform 332"/>
              <p:cNvSpPr>
                <a:spLocks/>
              </p:cNvSpPr>
              <p:nvPr/>
            </p:nvSpPr>
            <p:spPr bwMode="auto">
              <a:xfrm>
                <a:off x="1073" y="1309"/>
                <a:ext cx="7" cy="10"/>
              </a:xfrm>
              <a:custGeom>
                <a:avLst/>
                <a:gdLst>
                  <a:gd name="T0" fmla="*/ 4 w 7"/>
                  <a:gd name="T1" fmla="*/ 1 h 10"/>
                  <a:gd name="T2" fmla="*/ 6 w 7"/>
                  <a:gd name="T3" fmla="*/ 0 h 10"/>
                  <a:gd name="T4" fmla="*/ 0 w 7"/>
                  <a:gd name="T5" fmla="*/ 9 h 10"/>
                  <a:gd name="T6" fmla="*/ 4 w 7"/>
                  <a:gd name="T7" fmla="*/ 1 h 10"/>
                  <a:gd name="T8" fmla="*/ 6 w 7"/>
                  <a:gd name="T9" fmla="*/ 0 h 10"/>
                  <a:gd name="T10" fmla="*/ 4 w 7"/>
                  <a:gd name="T11" fmla="*/ 1 h 10"/>
                  <a:gd name="T12" fmla="*/ 6 w 7"/>
                  <a:gd name="T13" fmla="*/ 0 h 10"/>
                  <a:gd name="T14" fmla="*/ 4 w 7"/>
                  <a:gd name="T15" fmla="*/ 1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0"/>
                  <a:gd name="T26" fmla="*/ 7 w 7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0">
                    <a:moveTo>
                      <a:pt x="4" y="1"/>
                    </a:moveTo>
                    <a:lnTo>
                      <a:pt x="6" y="0"/>
                    </a:lnTo>
                    <a:lnTo>
                      <a:pt x="0" y="9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4" name="Freeform 333"/>
              <p:cNvSpPr>
                <a:spLocks/>
              </p:cNvSpPr>
              <p:nvPr/>
            </p:nvSpPr>
            <p:spPr bwMode="auto">
              <a:xfrm>
                <a:off x="1073" y="1309"/>
                <a:ext cx="7" cy="10"/>
              </a:xfrm>
              <a:custGeom>
                <a:avLst/>
                <a:gdLst>
                  <a:gd name="T0" fmla="*/ 4 w 7"/>
                  <a:gd name="T1" fmla="*/ 1 h 10"/>
                  <a:gd name="T2" fmla="*/ 6 w 7"/>
                  <a:gd name="T3" fmla="*/ 0 h 10"/>
                  <a:gd name="T4" fmla="*/ 0 w 7"/>
                  <a:gd name="T5" fmla="*/ 9 h 10"/>
                  <a:gd name="T6" fmla="*/ 4 w 7"/>
                  <a:gd name="T7" fmla="*/ 1 h 10"/>
                  <a:gd name="T8" fmla="*/ 6 w 7"/>
                  <a:gd name="T9" fmla="*/ 0 h 10"/>
                  <a:gd name="T10" fmla="*/ 4 w 7"/>
                  <a:gd name="T11" fmla="*/ 1 h 10"/>
                  <a:gd name="T12" fmla="*/ 6 w 7"/>
                  <a:gd name="T13" fmla="*/ 0 h 10"/>
                  <a:gd name="T14" fmla="*/ 4 w 7"/>
                  <a:gd name="T15" fmla="*/ 1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0"/>
                  <a:gd name="T26" fmla="*/ 7 w 7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0">
                    <a:moveTo>
                      <a:pt x="4" y="1"/>
                    </a:moveTo>
                    <a:lnTo>
                      <a:pt x="6" y="0"/>
                    </a:lnTo>
                    <a:lnTo>
                      <a:pt x="0" y="9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" name="Freeform 334"/>
              <p:cNvSpPr>
                <a:spLocks/>
              </p:cNvSpPr>
              <p:nvPr/>
            </p:nvSpPr>
            <p:spPr bwMode="auto">
              <a:xfrm>
                <a:off x="1042" y="1367"/>
                <a:ext cx="32" cy="56"/>
              </a:xfrm>
              <a:custGeom>
                <a:avLst/>
                <a:gdLst>
                  <a:gd name="T0" fmla="*/ 0 w 32"/>
                  <a:gd name="T1" fmla="*/ 50 h 56"/>
                  <a:gd name="T2" fmla="*/ 0 w 32"/>
                  <a:gd name="T3" fmla="*/ 50 h 56"/>
                  <a:gd name="T4" fmla="*/ 26 w 32"/>
                  <a:gd name="T5" fmla="*/ 2 h 56"/>
                  <a:gd name="T6" fmla="*/ 31 w 32"/>
                  <a:gd name="T7" fmla="*/ 0 h 56"/>
                  <a:gd name="T8" fmla="*/ 2 w 32"/>
                  <a:gd name="T9" fmla="*/ 55 h 56"/>
                  <a:gd name="T10" fmla="*/ 0 w 32"/>
                  <a:gd name="T11" fmla="*/ 5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56"/>
                  <a:gd name="T20" fmla="*/ 32 w 32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56">
                    <a:moveTo>
                      <a:pt x="0" y="50"/>
                    </a:moveTo>
                    <a:lnTo>
                      <a:pt x="0" y="50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2" y="55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6" name="Freeform 335"/>
              <p:cNvSpPr>
                <a:spLocks/>
              </p:cNvSpPr>
              <p:nvPr/>
            </p:nvSpPr>
            <p:spPr bwMode="auto">
              <a:xfrm>
                <a:off x="1042" y="1367"/>
                <a:ext cx="32" cy="56"/>
              </a:xfrm>
              <a:custGeom>
                <a:avLst/>
                <a:gdLst>
                  <a:gd name="T0" fmla="*/ 0 w 32"/>
                  <a:gd name="T1" fmla="*/ 50 h 56"/>
                  <a:gd name="T2" fmla="*/ 26 w 32"/>
                  <a:gd name="T3" fmla="*/ 2 h 56"/>
                  <a:gd name="T4" fmla="*/ 31 w 32"/>
                  <a:gd name="T5" fmla="*/ 0 h 56"/>
                  <a:gd name="T6" fmla="*/ 2 w 32"/>
                  <a:gd name="T7" fmla="*/ 55 h 56"/>
                  <a:gd name="T8" fmla="*/ 0 w 32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6"/>
                  <a:gd name="T17" fmla="*/ 32 w 3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6">
                    <a:moveTo>
                      <a:pt x="0" y="50"/>
                    </a:moveTo>
                    <a:lnTo>
                      <a:pt x="26" y="2"/>
                    </a:lnTo>
                    <a:lnTo>
                      <a:pt x="31" y="0"/>
                    </a:lnTo>
                    <a:lnTo>
                      <a:pt x="2" y="55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7" name="Freeform 336"/>
              <p:cNvSpPr>
                <a:spLocks/>
              </p:cNvSpPr>
              <p:nvPr/>
            </p:nvSpPr>
            <p:spPr bwMode="auto">
              <a:xfrm>
                <a:off x="1064" y="1297"/>
                <a:ext cx="12" cy="65"/>
              </a:xfrm>
              <a:custGeom>
                <a:avLst/>
                <a:gdLst>
                  <a:gd name="T0" fmla="*/ 5 w 12"/>
                  <a:gd name="T1" fmla="*/ 0 h 65"/>
                  <a:gd name="T2" fmla="*/ 11 w 12"/>
                  <a:gd name="T3" fmla="*/ 54 h 65"/>
                  <a:gd name="T4" fmla="*/ 10 w 12"/>
                  <a:gd name="T5" fmla="*/ 64 h 65"/>
                  <a:gd name="T6" fmla="*/ 0 w 12"/>
                  <a:gd name="T7" fmla="*/ 2 h 65"/>
                  <a:gd name="T8" fmla="*/ 5 w 1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65"/>
                  <a:gd name="T17" fmla="*/ 12 w 1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65">
                    <a:moveTo>
                      <a:pt x="5" y="0"/>
                    </a:moveTo>
                    <a:lnTo>
                      <a:pt x="11" y="54"/>
                    </a:lnTo>
                    <a:lnTo>
                      <a:pt x="10" y="64"/>
                    </a:lnTo>
                    <a:lnTo>
                      <a:pt x="0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8" name="Freeform 337"/>
              <p:cNvSpPr>
                <a:spLocks/>
              </p:cNvSpPr>
              <p:nvPr/>
            </p:nvSpPr>
            <p:spPr bwMode="auto">
              <a:xfrm>
                <a:off x="1064" y="1297"/>
                <a:ext cx="12" cy="65"/>
              </a:xfrm>
              <a:custGeom>
                <a:avLst/>
                <a:gdLst>
                  <a:gd name="T0" fmla="*/ 5 w 12"/>
                  <a:gd name="T1" fmla="*/ 0 h 65"/>
                  <a:gd name="T2" fmla="*/ 11 w 12"/>
                  <a:gd name="T3" fmla="*/ 54 h 65"/>
                  <a:gd name="T4" fmla="*/ 10 w 12"/>
                  <a:gd name="T5" fmla="*/ 64 h 65"/>
                  <a:gd name="T6" fmla="*/ 0 w 12"/>
                  <a:gd name="T7" fmla="*/ 2 h 65"/>
                  <a:gd name="T8" fmla="*/ 5 w 1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65"/>
                  <a:gd name="T17" fmla="*/ 12 w 1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65">
                    <a:moveTo>
                      <a:pt x="5" y="0"/>
                    </a:moveTo>
                    <a:lnTo>
                      <a:pt x="11" y="54"/>
                    </a:lnTo>
                    <a:lnTo>
                      <a:pt x="10" y="64"/>
                    </a:lnTo>
                    <a:lnTo>
                      <a:pt x="0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9" name="Freeform 338"/>
              <p:cNvSpPr>
                <a:spLocks/>
              </p:cNvSpPr>
              <p:nvPr/>
            </p:nvSpPr>
            <p:spPr bwMode="auto">
              <a:xfrm>
                <a:off x="1071" y="1297"/>
                <a:ext cx="7" cy="59"/>
              </a:xfrm>
              <a:custGeom>
                <a:avLst/>
                <a:gdLst>
                  <a:gd name="T0" fmla="*/ 5 w 7"/>
                  <a:gd name="T1" fmla="*/ 53 h 59"/>
                  <a:gd name="T2" fmla="*/ 5 w 7"/>
                  <a:gd name="T3" fmla="*/ 53 h 59"/>
                  <a:gd name="T4" fmla="*/ 0 w 7"/>
                  <a:gd name="T5" fmla="*/ 0 h 59"/>
                  <a:gd name="T6" fmla="*/ 5 w 7"/>
                  <a:gd name="T7" fmla="*/ 53 h 59"/>
                  <a:gd name="T8" fmla="*/ 6 w 7"/>
                  <a:gd name="T9" fmla="*/ 58 h 59"/>
                  <a:gd name="T10" fmla="*/ 5 w 7"/>
                  <a:gd name="T11" fmla="*/ 53 h 59"/>
                  <a:gd name="T12" fmla="*/ 6 w 7"/>
                  <a:gd name="T13" fmla="*/ 58 h 59"/>
                  <a:gd name="T14" fmla="*/ 5 w 7"/>
                  <a:gd name="T15" fmla="*/ 53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9"/>
                  <a:gd name="T26" fmla="*/ 7 w 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9">
                    <a:moveTo>
                      <a:pt x="5" y="53"/>
                    </a:moveTo>
                    <a:lnTo>
                      <a:pt x="5" y="53"/>
                    </a:lnTo>
                    <a:lnTo>
                      <a:pt x="0" y="0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5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0" name="Freeform 339"/>
              <p:cNvSpPr>
                <a:spLocks/>
              </p:cNvSpPr>
              <p:nvPr/>
            </p:nvSpPr>
            <p:spPr bwMode="auto">
              <a:xfrm>
                <a:off x="1071" y="1297"/>
                <a:ext cx="7" cy="59"/>
              </a:xfrm>
              <a:custGeom>
                <a:avLst/>
                <a:gdLst>
                  <a:gd name="T0" fmla="*/ 5 w 7"/>
                  <a:gd name="T1" fmla="*/ 53 h 59"/>
                  <a:gd name="T2" fmla="*/ 0 w 7"/>
                  <a:gd name="T3" fmla="*/ 0 h 59"/>
                  <a:gd name="T4" fmla="*/ 5 w 7"/>
                  <a:gd name="T5" fmla="*/ 53 h 59"/>
                  <a:gd name="T6" fmla="*/ 6 w 7"/>
                  <a:gd name="T7" fmla="*/ 58 h 59"/>
                  <a:gd name="T8" fmla="*/ 5 w 7"/>
                  <a:gd name="T9" fmla="*/ 53 h 59"/>
                  <a:gd name="T10" fmla="*/ 6 w 7"/>
                  <a:gd name="T11" fmla="*/ 58 h 59"/>
                  <a:gd name="T12" fmla="*/ 5 w 7"/>
                  <a:gd name="T13" fmla="*/ 53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9"/>
                  <a:gd name="T23" fmla="*/ 7 w 7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9">
                    <a:moveTo>
                      <a:pt x="5" y="53"/>
                    </a:moveTo>
                    <a:lnTo>
                      <a:pt x="0" y="0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5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1" name="Freeform 340"/>
              <p:cNvSpPr>
                <a:spLocks/>
              </p:cNvSpPr>
              <p:nvPr/>
            </p:nvSpPr>
            <p:spPr bwMode="auto">
              <a:xfrm>
                <a:off x="1077" y="1356"/>
                <a:ext cx="1" cy="6"/>
              </a:xfrm>
              <a:custGeom>
                <a:avLst/>
                <a:gdLst>
                  <a:gd name="T0" fmla="*/ 0 w 1"/>
                  <a:gd name="T1" fmla="*/ 5 h 6"/>
                  <a:gd name="T2" fmla="*/ 0 w 1"/>
                  <a:gd name="T3" fmla="*/ 3 h 6"/>
                  <a:gd name="T4" fmla="*/ 0 w 1"/>
                  <a:gd name="T5" fmla="*/ 0 h 6"/>
                  <a:gd name="T6" fmla="*/ 0 w 1"/>
                  <a:gd name="T7" fmla="*/ 2 h 6"/>
                  <a:gd name="T8" fmla="*/ 0 w 1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0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2" name="Freeform 341"/>
              <p:cNvSpPr>
                <a:spLocks/>
              </p:cNvSpPr>
              <p:nvPr/>
            </p:nvSpPr>
            <p:spPr bwMode="auto">
              <a:xfrm>
                <a:off x="1077" y="1356"/>
                <a:ext cx="1" cy="6"/>
              </a:xfrm>
              <a:custGeom>
                <a:avLst/>
                <a:gdLst>
                  <a:gd name="T0" fmla="*/ 0 w 1"/>
                  <a:gd name="T1" fmla="*/ 5 h 6"/>
                  <a:gd name="T2" fmla="*/ 0 w 1"/>
                  <a:gd name="T3" fmla="*/ 3 h 6"/>
                  <a:gd name="T4" fmla="*/ 0 w 1"/>
                  <a:gd name="T5" fmla="*/ 0 h 6"/>
                  <a:gd name="T6" fmla="*/ 0 w 1"/>
                  <a:gd name="T7" fmla="*/ 2 h 6"/>
                  <a:gd name="T8" fmla="*/ 0 w 1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0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3" name="Freeform 342"/>
              <p:cNvSpPr>
                <a:spLocks/>
              </p:cNvSpPr>
              <p:nvPr/>
            </p:nvSpPr>
            <p:spPr bwMode="auto">
              <a:xfrm>
                <a:off x="1064" y="1299"/>
                <a:ext cx="10" cy="63"/>
              </a:xfrm>
              <a:custGeom>
                <a:avLst/>
                <a:gdLst>
                  <a:gd name="T0" fmla="*/ 2 w 10"/>
                  <a:gd name="T1" fmla="*/ 4 h 63"/>
                  <a:gd name="T2" fmla="*/ 0 w 10"/>
                  <a:gd name="T3" fmla="*/ 0 h 63"/>
                  <a:gd name="T4" fmla="*/ 9 w 10"/>
                  <a:gd name="T5" fmla="*/ 62 h 63"/>
                  <a:gd name="T6" fmla="*/ 0 w 10"/>
                  <a:gd name="T7" fmla="*/ 0 h 63"/>
                  <a:gd name="T8" fmla="*/ 2 w 10"/>
                  <a:gd name="T9" fmla="*/ 4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3"/>
                  <a:gd name="T17" fmla="*/ 10 w 10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3">
                    <a:moveTo>
                      <a:pt x="2" y="4"/>
                    </a:moveTo>
                    <a:lnTo>
                      <a:pt x="0" y="0"/>
                    </a:lnTo>
                    <a:lnTo>
                      <a:pt x="9" y="62"/>
                    </a:ln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4" name="Freeform 343"/>
              <p:cNvSpPr>
                <a:spLocks/>
              </p:cNvSpPr>
              <p:nvPr/>
            </p:nvSpPr>
            <p:spPr bwMode="auto">
              <a:xfrm>
                <a:off x="1064" y="1299"/>
                <a:ext cx="10" cy="63"/>
              </a:xfrm>
              <a:custGeom>
                <a:avLst/>
                <a:gdLst>
                  <a:gd name="T0" fmla="*/ 2 w 10"/>
                  <a:gd name="T1" fmla="*/ 4 h 63"/>
                  <a:gd name="T2" fmla="*/ 0 w 10"/>
                  <a:gd name="T3" fmla="*/ 0 h 63"/>
                  <a:gd name="T4" fmla="*/ 9 w 10"/>
                  <a:gd name="T5" fmla="*/ 62 h 63"/>
                  <a:gd name="T6" fmla="*/ 0 w 10"/>
                  <a:gd name="T7" fmla="*/ 0 h 63"/>
                  <a:gd name="T8" fmla="*/ 2 w 10"/>
                  <a:gd name="T9" fmla="*/ 4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3"/>
                  <a:gd name="T17" fmla="*/ 10 w 10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3">
                    <a:moveTo>
                      <a:pt x="2" y="4"/>
                    </a:moveTo>
                    <a:lnTo>
                      <a:pt x="0" y="0"/>
                    </a:lnTo>
                    <a:lnTo>
                      <a:pt x="9" y="62"/>
                    </a:ln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" name="Freeform 344"/>
              <p:cNvSpPr>
                <a:spLocks/>
              </p:cNvSpPr>
              <p:nvPr/>
            </p:nvSpPr>
            <p:spPr bwMode="auto">
              <a:xfrm>
                <a:off x="1064" y="1293"/>
                <a:ext cx="2" cy="5"/>
              </a:xfrm>
              <a:custGeom>
                <a:avLst/>
                <a:gdLst>
                  <a:gd name="T0" fmla="*/ 1 w 2"/>
                  <a:gd name="T1" fmla="*/ 2 h 5"/>
                  <a:gd name="T2" fmla="*/ 1 w 2"/>
                  <a:gd name="T3" fmla="*/ 2 h 5"/>
                  <a:gd name="T4" fmla="*/ 0 w 2"/>
                  <a:gd name="T5" fmla="*/ 4 h 5"/>
                  <a:gd name="T6" fmla="*/ 0 w 2"/>
                  <a:gd name="T7" fmla="*/ 2 h 5"/>
                  <a:gd name="T8" fmla="*/ 1 w 2"/>
                  <a:gd name="T9" fmla="*/ 2 h 5"/>
                  <a:gd name="T10" fmla="*/ 1 w 2"/>
                  <a:gd name="T11" fmla="*/ 0 h 5"/>
                  <a:gd name="T12" fmla="*/ 1 w 2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1" y="2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6" name="Freeform 345"/>
              <p:cNvSpPr>
                <a:spLocks/>
              </p:cNvSpPr>
              <p:nvPr/>
            </p:nvSpPr>
            <p:spPr bwMode="auto">
              <a:xfrm>
                <a:off x="1064" y="1293"/>
                <a:ext cx="2" cy="5"/>
              </a:xfrm>
              <a:custGeom>
                <a:avLst/>
                <a:gdLst>
                  <a:gd name="T0" fmla="*/ 1 w 2"/>
                  <a:gd name="T1" fmla="*/ 2 h 5"/>
                  <a:gd name="T2" fmla="*/ 0 w 2"/>
                  <a:gd name="T3" fmla="*/ 4 h 5"/>
                  <a:gd name="T4" fmla="*/ 0 w 2"/>
                  <a:gd name="T5" fmla="*/ 2 h 5"/>
                  <a:gd name="T6" fmla="*/ 1 w 2"/>
                  <a:gd name="T7" fmla="*/ 2 h 5"/>
                  <a:gd name="T8" fmla="*/ 1 w 2"/>
                  <a:gd name="T9" fmla="*/ 0 h 5"/>
                  <a:gd name="T10" fmla="*/ 1 w 2"/>
                  <a:gd name="T11" fmla="*/ 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1" y="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30" name="Line 346"/>
            <p:cNvSpPr>
              <a:spLocks noChangeShapeType="1"/>
            </p:cNvSpPr>
            <p:nvPr/>
          </p:nvSpPr>
          <p:spPr bwMode="auto">
            <a:xfrm flipV="1">
              <a:off x="1118" y="1380"/>
              <a:ext cx="41" cy="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1" name="Line 347"/>
            <p:cNvSpPr>
              <a:spLocks noChangeShapeType="1"/>
            </p:cNvSpPr>
            <p:nvPr/>
          </p:nvSpPr>
          <p:spPr bwMode="auto">
            <a:xfrm>
              <a:off x="1045" y="1420"/>
              <a:ext cx="66" cy="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2" name="Line 348"/>
            <p:cNvSpPr>
              <a:spLocks noChangeShapeType="1"/>
            </p:cNvSpPr>
            <p:nvPr/>
          </p:nvSpPr>
          <p:spPr bwMode="auto">
            <a:xfrm flipV="1">
              <a:off x="1043" y="1351"/>
              <a:ext cx="4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7" name="Freeform 349"/>
          <p:cNvSpPr>
            <a:spLocks/>
          </p:cNvSpPr>
          <p:nvPr/>
        </p:nvSpPr>
        <p:spPr bwMode="auto">
          <a:xfrm>
            <a:off x="2361408" y="2016130"/>
            <a:ext cx="2212974" cy="1739900"/>
          </a:xfrm>
          <a:custGeom>
            <a:avLst/>
            <a:gdLst>
              <a:gd name="T0" fmla="*/ 0 w 1503"/>
              <a:gd name="T1" fmla="*/ 31 h 1267"/>
              <a:gd name="T2" fmla="*/ 272 w 1503"/>
              <a:gd name="T3" fmla="*/ 285 h 1267"/>
              <a:gd name="T4" fmla="*/ 283 w 1503"/>
              <a:gd name="T5" fmla="*/ 254 h 1267"/>
              <a:gd name="T6" fmla="*/ 563 w 1503"/>
              <a:gd name="T7" fmla="*/ 523 h 1267"/>
              <a:gd name="T8" fmla="*/ 576 w 1503"/>
              <a:gd name="T9" fmla="*/ 488 h 1267"/>
              <a:gd name="T10" fmla="*/ 897 w 1503"/>
              <a:gd name="T11" fmla="*/ 808 h 1267"/>
              <a:gd name="T12" fmla="*/ 901 w 1503"/>
              <a:gd name="T13" fmla="*/ 780 h 1267"/>
              <a:gd name="T14" fmla="*/ 1238 w 1503"/>
              <a:gd name="T15" fmla="*/ 1087 h 1267"/>
              <a:gd name="T16" fmla="*/ 1252 w 1503"/>
              <a:gd name="T17" fmla="*/ 1044 h 1267"/>
              <a:gd name="T18" fmla="*/ 1502 w 1503"/>
              <a:gd name="T19" fmla="*/ 1266 h 1267"/>
              <a:gd name="T20" fmla="*/ 1234 w 1503"/>
              <a:gd name="T21" fmla="*/ 990 h 1267"/>
              <a:gd name="T22" fmla="*/ 1211 w 1503"/>
              <a:gd name="T23" fmla="*/ 1024 h 1267"/>
              <a:gd name="T24" fmla="*/ 892 w 1503"/>
              <a:gd name="T25" fmla="*/ 724 h 1267"/>
              <a:gd name="T26" fmla="*/ 882 w 1503"/>
              <a:gd name="T27" fmla="*/ 754 h 1267"/>
              <a:gd name="T28" fmla="*/ 570 w 1503"/>
              <a:gd name="T29" fmla="*/ 437 h 1267"/>
              <a:gd name="T30" fmla="*/ 549 w 1503"/>
              <a:gd name="T31" fmla="*/ 468 h 1267"/>
              <a:gd name="T32" fmla="*/ 278 w 1503"/>
              <a:gd name="T33" fmla="*/ 209 h 1267"/>
              <a:gd name="T34" fmla="*/ 260 w 1503"/>
              <a:gd name="T35" fmla="*/ 236 h 1267"/>
              <a:gd name="T36" fmla="*/ 25 w 1503"/>
              <a:gd name="T37" fmla="*/ 0 h 1267"/>
              <a:gd name="T38" fmla="*/ 0 w 1503"/>
              <a:gd name="T39" fmla="*/ 31 h 12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03"/>
              <a:gd name="T61" fmla="*/ 0 h 1267"/>
              <a:gd name="T62" fmla="*/ 1503 w 1503"/>
              <a:gd name="T63" fmla="*/ 1267 h 12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03" h="1267">
                <a:moveTo>
                  <a:pt x="0" y="31"/>
                </a:moveTo>
                <a:lnTo>
                  <a:pt x="272" y="285"/>
                </a:lnTo>
                <a:lnTo>
                  <a:pt x="283" y="254"/>
                </a:lnTo>
                <a:lnTo>
                  <a:pt x="563" y="523"/>
                </a:lnTo>
                <a:lnTo>
                  <a:pt x="576" y="488"/>
                </a:lnTo>
                <a:lnTo>
                  <a:pt x="897" y="808"/>
                </a:lnTo>
                <a:lnTo>
                  <a:pt x="901" y="780"/>
                </a:lnTo>
                <a:lnTo>
                  <a:pt x="1238" y="1087"/>
                </a:lnTo>
                <a:lnTo>
                  <a:pt x="1252" y="1044"/>
                </a:lnTo>
                <a:lnTo>
                  <a:pt x="1502" y="1266"/>
                </a:lnTo>
                <a:lnTo>
                  <a:pt x="1234" y="990"/>
                </a:lnTo>
                <a:lnTo>
                  <a:pt x="1211" y="1024"/>
                </a:lnTo>
                <a:lnTo>
                  <a:pt x="892" y="724"/>
                </a:lnTo>
                <a:lnTo>
                  <a:pt x="882" y="754"/>
                </a:lnTo>
                <a:lnTo>
                  <a:pt x="570" y="437"/>
                </a:lnTo>
                <a:lnTo>
                  <a:pt x="549" y="468"/>
                </a:lnTo>
                <a:lnTo>
                  <a:pt x="278" y="209"/>
                </a:lnTo>
                <a:lnTo>
                  <a:pt x="260" y="236"/>
                </a:lnTo>
                <a:lnTo>
                  <a:pt x="25" y="0"/>
                </a:lnTo>
                <a:lnTo>
                  <a:pt x="0" y="31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198" name="Freeform 350"/>
          <p:cNvSpPr>
            <a:spLocks/>
          </p:cNvSpPr>
          <p:nvPr/>
        </p:nvSpPr>
        <p:spPr bwMode="auto">
          <a:xfrm>
            <a:off x="2361408" y="2016130"/>
            <a:ext cx="2212974" cy="1739900"/>
          </a:xfrm>
          <a:custGeom>
            <a:avLst/>
            <a:gdLst>
              <a:gd name="T0" fmla="*/ 0 w 1503"/>
              <a:gd name="T1" fmla="*/ 31 h 1267"/>
              <a:gd name="T2" fmla="*/ 272 w 1503"/>
              <a:gd name="T3" fmla="*/ 285 h 1267"/>
              <a:gd name="T4" fmla="*/ 283 w 1503"/>
              <a:gd name="T5" fmla="*/ 254 h 1267"/>
              <a:gd name="T6" fmla="*/ 563 w 1503"/>
              <a:gd name="T7" fmla="*/ 523 h 1267"/>
              <a:gd name="T8" fmla="*/ 576 w 1503"/>
              <a:gd name="T9" fmla="*/ 488 h 1267"/>
              <a:gd name="T10" fmla="*/ 897 w 1503"/>
              <a:gd name="T11" fmla="*/ 808 h 1267"/>
              <a:gd name="T12" fmla="*/ 901 w 1503"/>
              <a:gd name="T13" fmla="*/ 780 h 1267"/>
              <a:gd name="T14" fmla="*/ 1238 w 1503"/>
              <a:gd name="T15" fmla="*/ 1087 h 1267"/>
              <a:gd name="T16" fmla="*/ 1252 w 1503"/>
              <a:gd name="T17" fmla="*/ 1044 h 1267"/>
              <a:gd name="T18" fmla="*/ 1502 w 1503"/>
              <a:gd name="T19" fmla="*/ 1266 h 1267"/>
              <a:gd name="T20" fmla="*/ 1234 w 1503"/>
              <a:gd name="T21" fmla="*/ 990 h 1267"/>
              <a:gd name="T22" fmla="*/ 1211 w 1503"/>
              <a:gd name="T23" fmla="*/ 1024 h 1267"/>
              <a:gd name="T24" fmla="*/ 892 w 1503"/>
              <a:gd name="T25" fmla="*/ 724 h 1267"/>
              <a:gd name="T26" fmla="*/ 882 w 1503"/>
              <a:gd name="T27" fmla="*/ 754 h 1267"/>
              <a:gd name="T28" fmla="*/ 570 w 1503"/>
              <a:gd name="T29" fmla="*/ 437 h 1267"/>
              <a:gd name="T30" fmla="*/ 549 w 1503"/>
              <a:gd name="T31" fmla="*/ 468 h 1267"/>
              <a:gd name="T32" fmla="*/ 278 w 1503"/>
              <a:gd name="T33" fmla="*/ 209 h 1267"/>
              <a:gd name="T34" fmla="*/ 260 w 1503"/>
              <a:gd name="T35" fmla="*/ 236 h 1267"/>
              <a:gd name="T36" fmla="*/ 25 w 1503"/>
              <a:gd name="T37" fmla="*/ 0 h 1267"/>
              <a:gd name="T38" fmla="*/ 0 w 1503"/>
              <a:gd name="T39" fmla="*/ 31 h 12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03"/>
              <a:gd name="T61" fmla="*/ 0 h 1267"/>
              <a:gd name="T62" fmla="*/ 1503 w 1503"/>
              <a:gd name="T63" fmla="*/ 1267 h 12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03" h="1267">
                <a:moveTo>
                  <a:pt x="0" y="31"/>
                </a:moveTo>
                <a:lnTo>
                  <a:pt x="272" y="285"/>
                </a:lnTo>
                <a:lnTo>
                  <a:pt x="283" y="254"/>
                </a:lnTo>
                <a:lnTo>
                  <a:pt x="563" y="523"/>
                </a:lnTo>
                <a:lnTo>
                  <a:pt x="576" y="488"/>
                </a:lnTo>
                <a:lnTo>
                  <a:pt x="897" y="808"/>
                </a:lnTo>
                <a:lnTo>
                  <a:pt x="901" y="780"/>
                </a:lnTo>
                <a:lnTo>
                  <a:pt x="1238" y="1087"/>
                </a:lnTo>
                <a:lnTo>
                  <a:pt x="1252" y="1044"/>
                </a:lnTo>
                <a:lnTo>
                  <a:pt x="1502" y="1266"/>
                </a:lnTo>
                <a:lnTo>
                  <a:pt x="1234" y="990"/>
                </a:lnTo>
                <a:lnTo>
                  <a:pt x="1211" y="1024"/>
                </a:lnTo>
                <a:lnTo>
                  <a:pt x="892" y="724"/>
                </a:lnTo>
                <a:lnTo>
                  <a:pt x="882" y="754"/>
                </a:lnTo>
                <a:lnTo>
                  <a:pt x="570" y="437"/>
                </a:lnTo>
                <a:lnTo>
                  <a:pt x="549" y="468"/>
                </a:lnTo>
                <a:lnTo>
                  <a:pt x="278" y="209"/>
                </a:lnTo>
                <a:lnTo>
                  <a:pt x="260" y="236"/>
                </a:lnTo>
                <a:lnTo>
                  <a:pt x="25" y="0"/>
                </a:lnTo>
                <a:lnTo>
                  <a:pt x="0" y="31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grpSp>
        <p:nvGrpSpPr>
          <p:cNvPr id="4" name="Group 351"/>
          <p:cNvGrpSpPr>
            <a:grpSpLocks/>
          </p:cNvGrpSpPr>
          <p:nvPr/>
        </p:nvGrpSpPr>
        <p:grpSpPr bwMode="auto">
          <a:xfrm>
            <a:off x="3177383" y="4356101"/>
            <a:ext cx="96837" cy="222251"/>
            <a:chOff x="1917" y="3153"/>
            <a:chExt cx="65" cy="163"/>
          </a:xfrm>
        </p:grpSpPr>
        <p:sp>
          <p:nvSpPr>
            <p:cNvPr id="8427" name="Arc 352"/>
            <p:cNvSpPr>
              <a:spLocks/>
            </p:cNvSpPr>
            <p:nvPr/>
          </p:nvSpPr>
          <p:spPr bwMode="auto">
            <a:xfrm>
              <a:off x="1917" y="3221"/>
              <a:ext cx="65" cy="95"/>
            </a:xfrm>
            <a:custGeom>
              <a:avLst/>
              <a:gdLst>
                <a:gd name="T0" fmla="*/ 0 w 14687"/>
                <a:gd name="T1" fmla="*/ 2 h 21600"/>
                <a:gd name="T2" fmla="*/ 65 w 14687"/>
                <a:gd name="T3" fmla="*/ 12 h 21600"/>
                <a:gd name="T4" fmla="*/ 19 w 14687"/>
                <a:gd name="T5" fmla="*/ 95 h 21600"/>
                <a:gd name="T6" fmla="*/ 0 60000 65536"/>
                <a:gd name="T7" fmla="*/ 0 60000 65536"/>
                <a:gd name="T8" fmla="*/ 0 60000 65536"/>
                <a:gd name="T9" fmla="*/ 0 w 14687"/>
                <a:gd name="T10" fmla="*/ 0 h 21600"/>
                <a:gd name="T11" fmla="*/ 14687 w 146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87" h="21600" fill="none" extrusionOk="0">
                  <a:moveTo>
                    <a:pt x="-1" y="423"/>
                  </a:moveTo>
                  <a:cubicBezTo>
                    <a:pt x="1401" y="141"/>
                    <a:pt x="2828" y="-1"/>
                    <a:pt x="4258" y="0"/>
                  </a:cubicBezTo>
                  <a:cubicBezTo>
                    <a:pt x="7905" y="0"/>
                    <a:pt x="11492" y="923"/>
                    <a:pt x="14686" y="2684"/>
                  </a:cubicBezTo>
                </a:path>
                <a:path w="14687" h="21600" stroke="0" extrusionOk="0">
                  <a:moveTo>
                    <a:pt x="-1" y="423"/>
                  </a:moveTo>
                  <a:cubicBezTo>
                    <a:pt x="1401" y="141"/>
                    <a:pt x="2828" y="-1"/>
                    <a:pt x="4258" y="0"/>
                  </a:cubicBezTo>
                  <a:cubicBezTo>
                    <a:pt x="7905" y="0"/>
                    <a:pt x="11492" y="923"/>
                    <a:pt x="14686" y="2684"/>
                  </a:cubicBezTo>
                  <a:lnTo>
                    <a:pt x="4258" y="21600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8" name="Line 353"/>
            <p:cNvSpPr>
              <a:spLocks noChangeShapeType="1"/>
            </p:cNvSpPr>
            <p:nvPr/>
          </p:nvSpPr>
          <p:spPr bwMode="auto">
            <a:xfrm flipH="1">
              <a:off x="1951" y="3153"/>
              <a:ext cx="19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0" name="Arc 354"/>
          <p:cNvSpPr>
            <a:spLocks/>
          </p:cNvSpPr>
          <p:nvPr/>
        </p:nvSpPr>
        <p:spPr bwMode="auto">
          <a:xfrm>
            <a:off x="1931196" y="4211637"/>
            <a:ext cx="93662" cy="131763"/>
          </a:xfrm>
          <a:custGeom>
            <a:avLst/>
            <a:gdLst>
              <a:gd name="T0" fmla="*/ 0 w 14479"/>
              <a:gd name="T1" fmla="*/ 2611 h 21600"/>
              <a:gd name="T2" fmla="*/ 93663 w 14479"/>
              <a:gd name="T3" fmla="*/ 15616 h 21600"/>
              <a:gd name="T4" fmla="*/ 27680 w 14479"/>
              <a:gd name="T5" fmla="*/ 131763 h 21600"/>
              <a:gd name="T6" fmla="*/ 0 60000 65536"/>
              <a:gd name="T7" fmla="*/ 0 60000 65536"/>
              <a:gd name="T8" fmla="*/ 0 60000 65536"/>
              <a:gd name="T9" fmla="*/ 0 w 14479"/>
              <a:gd name="T10" fmla="*/ 0 h 21600"/>
              <a:gd name="T11" fmla="*/ 14479 w 144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79" h="21600" fill="none" extrusionOk="0">
                <a:moveTo>
                  <a:pt x="0" y="428"/>
                </a:moveTo>
                <a:cubicBezTo>
                  <a:pt x="1408" y="143"/>
                  <a:pt x="2841" y="-1"/>
                  <a:pt x="4279" y="0"/>
                </a:cubicBezTo>
                <a:cubicBezTo>
                  <a:pt x="7837" y="0"/>
                  <a:pt x="11341" y="879"/>
                  <a:pt x="14478" y="2560"/>
                </a:cubicBezTo>
              </a:path>
              <a:path w="14479" h="21600" stroke="0" extrusionOk="0">
                <a:moveTo>
                  <a:pt x="0" y="428"/>
                </a:moveTo>
                <a:cubicBezTo>
                  <a:pt x="1408" y="143"/>
                  <a:pt x="2841" y="-1"/>
                  <a:pt x="4279" y="0"/>
                </a:cubicBezTo>
                <a:cubicBezTo>
                  <a:pt x="7837" y="0"/>
                  <a:pt x="11341" y="879"/>
                  <a:pt x="14478" y="2560"/>
                </a:cubicBezTo>
                <a:lnTo>
                  <a:pt x="4279" y="21600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01" name="Line 355"/>
          <p:cNvSpPr>
            <a:spLocks noChangeShapeType="1"/>
          </p:cNvSpPr>
          <p:nvPr/>
        </p:nvSpPr>
        <p:spPr bwMode="auto">
          <a:xfrm flipH="1">
            <a:off x="1980415" y="4125913"/>
            <a:ext cx="28574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02" name="Arc 356"/>
          <p:cNvSpPr>
            <a:spLocks/>
          </p:cNvSpPr>
          <p:nvPr/>
        </p:nvSpPr>
        <p:spPr bwMode="auto">
          <a:xfrm>
            <a:off x="773916" y="4149731"/>
            <a:ext cx="93662" cy="130175"/>
          </a:xfrm>
          <a:custGeom>
            <a:avLst/>
            <a:gdLst>
              <a:gd name="T0" fmla="*/ 0 w 14479"/>
              <a:gd name="T1" fmla="*/ 2579 h 21600"/>
              <a:gd name="T2" fmla="*/ 93662 w 14479"/>
              <a:gd name="T3" fmla="*/ 15428 h 21600"/>
              <a:gd name="T4" fmla="*/ 27680 w 14479"/>
              <a:gd name="T5" fmla="*/ 130175 h 21600"/>
              <a:gd name="T6" fmla="*/ 0 60000 65536"/>
              <a:gd name="T7" fmla="*/ 0 60000 65536"/>
              <a:gd name="T8" fmla="*/ 0 60000 65536"/>
              <a:gd name="T9" fmla="*/ 0 w 14479"/>
              <a:gd name="T10" fmla="*/ 0 h 21600"/>
              <a:gd name="T11" fmla="*/ 14479 w 144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79" h="21600" fill="none" extrusionOk="0">
                <a:moveTo>
                  <a:pt x="0" y="428"/>
                </a:moveTo>
                <a:cubicBezTo>
                  <a:pt x="1408" y="143"/>
                  <a:pt x="2841" y="-1"/>
                  <a:pt x="4279" y="0"/>
                </a:cubicBezTo>
                <a:cubicBezTo>
                  <a:pt x="7837" y="0"/>
                  <a:pt x="11341" y="879"/>
                  <a:pt x="14478" y="2560"/>
                </a:cubicBezTo>
              </a:path>
              <a:path w="14479" h="21600" stroke="0" extrusionOk="0">
                <a:moveTo>
                  <a:pt x="0" y="428"/>
                </a:moveTo>
                <a:cubicBezTo>
                  <a:pt x="1408" y="143"/>
                  <a:pt x="2841" y="-1"/>
                  <a:pt x="4279" y="0"/>
                </a:cubicBezTo>
                <a:cubicBezTo>
                  <a:pt x="7837" y="0"/>
                  <a:pt x="11341" y="879"/>
                  <a:pt x="14478" y="2560"/>
                </a:cubicBezTo>
                <a:lnTo>
                  <a:pt x="4279" y="21600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03" name="Line 357"/>
          <p:cNvSpPr>
            <a:spLocks noChangeShapeType="1"/>
          </p:cNvSpPr>
          <p:nvPr/>
        </p:nvSpPr>
        <p:spPr bwMode="auto">
          <a:xfrm flipH="1">
            <a:off x="823128" y="4064001"/>
            <a:ext cx="28574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04" name="Rectangle 360"/>
          <p:cNvSpPr>
            <a:spLocks noChangeArrowheads="1"/>
          </p:cNvSpPr>
          <p:nvPr/>
        </p:nvSpPr>
        <p:spPr bwMode="auto">
          <a:xfrm>
            <a:off x="880269" y="3989394"/>
            <a:ext cx="50800" cy="47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5" name="Rectangle 361"/>
          <p:cNvSpPr>
            <a:spLocks noChangeArrowheads="1"/>
          </p:cNvSpPr>
          <p:nvPr/>
        </p:nvSpPr>
        <p:spPr bwMode="auto">
          <a:xfrm>
            <a:off x="945356" y="3989394"/>
            <a:ext cx="52388" cy="47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6" name="Rectangle 362"/>
          <p:cNvSpPr>
            <a:spLocks noChangeArrowheads="1"/>
          </p:cNvSpPr>
          <p:nvPr/>
        </p:nvSpPr>
        <p:spPr bwMode="auto">
          <a:xfrm>
            <a:off x="1012036" y="3989394"/>
            <a:ext cx="53975" cy="47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7" name="Rectangle 363"/>
          <p:cNvSpPr>
            <a:spLocks noChangeArrowheads="1"/>
          </p:cNvSpPr>
          <p:nvPr/>
        </p:nvSpPr>
        <p:spPr bwMode="auto">
          <a:xfrm>
            <a:off x="1078707" y="3989394"/>
            <a:ext cx="52388" cy="47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8" name="Freeform 364"/>
          <p:cNvSpPr>
            <a:spLocks/>
          </p:cNvSpPr>
          <p:nvPr/>
        </p:nvSpPr>
        <p:spPr bwMode="auto">
          <a:xfrm>
            <a:off x="1202541" y="3983045"/>
            <a:ext cx="61913" cy="47625"/>
          </a:xfrm>
          <a:custGeom>
            <a:avLst/>
            <a:gdLst>
              <a:gd name="T0" fmla="*/ 2 w 42"/>
              <a:gd name="T1" fmla="*/ 0 h 34"/>
              <a:gd name="T2" fmla="*/ 41 w 42"/>
              <a:gd name="T3" fmla="*/ 2 h 34"/>
              <a:gd name="T4" fmla="*/ 39 w 42"/>
              <a:gd name="T5" fmla="*/ 33 h 34"/>
              <a:gd name="T6" fmla="*/ 0 w 42"/>
              <a:gd name="T7" fmla="*/ 31 h 34"/>
              <a:gd name="T8" fmla="*/ 2 w 42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4"/>
              <a:gd name="T17" fmla="*/ 42 w 42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4">
                <a:moveTo>
                  <a:pt x="2" y="0"/>
                </a:moveTo>
                <a:lnTo>
                  <a:pt x="41" y="2"/>
                </a:lnTo>
                <a:lnTo>
                  <a:pt x="39" y="33"/>
                </a:lnTo>
                <a:lnTo>
                  <a:pt x="0" y="31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09" name="Freeform 365"/>
          <p:cNvSpPr>
            <a:spLocks/>
          </p:cNvSpPr>
          <p:nvPr/>
        </p:nvSpPr>
        <p:spPr bwMode="auto">
          <a:xfrm>
            <a:off x="1205707" y="3986213"/>
            <a:ext cx="71438" cy="55563"/>
          </a:xfrm>
          <a:custGeom>
            <a:avLst/>
            <a:gdLst>
              <a:gd name="T0" fmla="*/ 2 w 48"/>
              <a:gd name="T1" fmla="*/ 0 h 40"/>
              <a:gd name="T2" fmla="*/ 47 w 48"/>
              <a:gd name="T3" fmla="*/ 2 h 40"/>
              <a:gd name="T4" fmla="*/ 45 w 48"/>
              <a:gd name="T5" fmla="*/ 39 h 40"/>
              <a:gd name="T6" fmla="*/ 0 w 48"/>
              <a:gd name="T7" fmla="*/ 37 h 40"/>
              <a:gd name="T8" fmla="*/ 2 w 48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0"/>
              <a:gd name="T17" fmla="*/ 48 w 4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0">
                <a:moveTo>
                  <a:pt x="2" y="0"/>
                </a:moveTo>
                <a:lnTo>
                  <a:pt x="47" y="2"/>
                </a:lnTo>
                <a:lnTo>
                  <a:pt x="45" y="39"/>
                </a:lnTo>
                <a:lnTo>
                  <a:pt x="0" y="37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10" name="Rectangle 366"/>
          <p:cNvSpPr>
            <a:spLocks noChangeArrowheads="1"/>
          </p:cNvSpPr>
          <p:nvPr/>
        </p:nvSpPr>
        <p:spPr bwMode="auto">
          <a:xfrm>
            <a:off x="1146971" y="3989394"/>
            <a:ext cx="49212" cy="47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1" name="Freeform 367"/>
          <p:cNvSpPr>
            <a:spLocks/>
          </p:cNvSpPr>
          <p:nvPr/>
        </p:nvSpPr>
        <p:spPr bwMode="auto">
          <a:xfrm>
            <a:off x="1269215" y="3986219"/>
            <a:ext cx="61913" cy="47625"/>
          </a:xfrm>
          <a:custGeom>
            <a:avLst/>
            <a:gdLst>
              <a:gd name="T0" fmla="*/ 2 w 42"/>
              <a:gd name="T1" fmla="*/ 0 h 34"/>
              <a:gd name="T2" fmla="*/ 41 w 42"/>
              <a:gd name="T3" fmla="*/ 2 h 34"/>
              <a:gd name="T4" fmla="*/ 39 w 42"/>
              <a:gd name="T5" fmla="*/ 33 h 34"/>
              <a:gd name="T6" fmla="*/ 0 w 42"/>
              <a:gd name="T7" fmla="*/ 31 h 34"/>
              <a:gd name="T8" fmla="*/ 2 w 42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4"/>
              <a:gd name="T17" fmla="*/ 42 w 42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4">
                <a:moveTo>
                  <a:pt x="2" y="0"/>
                </a:moveTo>
                <a:lnTo>
                  <a:pt x="41" y="2"/>
                </a:lnTo>
                <a:lnTo>
                  <a:pt x="39" y="33"/>
                </a:lnTo>
                <a:lnTo>
                  <a:pt x="0" y="31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12" name="Freeform 368"/>
          <p:cNvSpPr>
            <a:spLocks/>
          </p:cNvSpPr>
          <p:nvPr/>
        </p:nvSpPr>
        <p:spPr bwMode="auto">
          <a:xfrm>
            <a:off x="1272381" y="3989389"/>
            <a:ext cx="71438" cy="55563"/>
          </a:xfrm>
          <a:custGeom>
            <a:avLst/>
            <a:gdLst>
              <a:gd name="T0" fmla="*/ 2 w 48"/>
              <a:gd name="T1" fmla="*/ 0 h 40"/>
              <a:gd name="T2" fmla="*/ 47 w 48"/>
              <a:gd name="T3" fmla="*/ 3 h 40"/>
              <a:gd name="T4" fmla="*/ 45 w 48"/>
              <a:gd name="T5" fmla="*/ 39 h 40"/>
              <a:gd name="T6" fmla="*/ 0 w 48"/>
              <a:gd name="T7" fmla="*/ 37 h 40"/>
              <a:gd name="T8" fmla="*/ 2 w 48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0"/>
              <a:gd name="T17" fmla="*/ 48 w 4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0">
                <a:moveTo>
                  <a:pt x="2" y="0"/>
                </a:moveTo>
                <a:lnTo>
                  <a:pt x="47" y="3"/>
                </a:lnTo>
                <a:lnTo>
                  <a:pt x="45" y="39"/>
                </a:lnTo>
                <a:lnTo>
                  <a:pt x="0" y="37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13" name="Freeform 369"/>
          <p:cNvSpPr>
            <a:spLocks/>
          </p:cNvSpPr>
          <p:nvPr/>
        </p:nvSpPr>
        <p:spPr bwMode="auto">
          <a:xfrm>
            <a:off x="1335891" y="3989394"/>
            <a:ext cx="61913" cy="47625"/>
          </a:xfrm>
          <a:custGeom>
            <a:avLst/>
            <a:gdLst>
              <a:gd name="T0" fmla="*/ 2 w 42"/>
              <a:gd name="T1" fmla="*/ 0 h 34"/>
              <a:gd name="T2" fmla="*/ 41 w 42"/>
              <a:gd name="T3" fmla="*/ 3 h 34"/>
              <a:gd name="T4" fmla="*/ 39 w 42"/>
              <a:gd name="T5" fmla="*/ 33 h 34"/>
              <a:gd name="T6" fmla="*/ 0 w 42"/>
              <a:gd name="T7" fmla="*/ 31 h 34"/>
              <a:gd name="T8" fmla="*/ 2 w 42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4"/>
              <a:gd name="T17" fmla="*/ 42 w 42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4">
                <a:moveTo>
                  <a:pt x="2" y="0"/>
                </a:moveTo>
                <a:lnTo>
                  <a:pt x="41" y="3"/>
                </a:lnTo>
                <a:lnTo>
                  <a:pt x="39" y="33"/>
                </a:lnTo>
                <a:lnTo>
                  <a:pt x="0" y="31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14" name="Freeform 370"/>
          <p:cNvSpPr>
            <a:spLocks/>
          </p:cNvSpPr>
          <p:nvPr/>
        </p:nvSpPr>
        <p:spPr bwMode="auto">
          <a:xfrm>
            <a:off x="1339058" y="3994153"/>
            <a:ext cx="69851" cy="52388"/>
          </a:xfrm>
          <a:custGeom>
            <a:avLst/>
            <a:gdLst>
              <a:gd name="T0" fmla="*/ 2 w 48"/>
              <a:gd name="T1" fmla="*/ 0 h 38"/>
              <a:gd name="T2" fmla="*/ 47 w 48"/>
              <a:gd name="T3" fmla="*/ 2 h 38"/>
              <a:gd name="T4" fmla="*/ 45 w 48"/>
              <a:gd name="T5" fmla="*/ 37 h 38"/>
              <a:gd name="T6" fmla="*/ 0 w 48"/>
              <a:gd name="T7" fmla="*/ 36 h 38"/>
              <a:gd name="T8" fmla="*/ 2 w 48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38"/>
              <a:gd name="T17" fmla="*/ 48 w 48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38">
                <a:moveTo>
                  <a:pt x="2" y="0"/>
                </a:moveTo>
                <a:lnTo>
                  <a:pt x="47" y="2"/>
                </a:lnTo>
                <a:lnTo>
                  <a:pt x="45" y="37"/>
                </a:lnTo>
                <a:lnTo>
                  <a:pt x="0" y="36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15" name="Freeform 371"/>
          <p:cNvSpPr>
            <a:spLocks/>
          </p:cNvSpPr>
          <p:nvPr/>
        </p:nvSpPr>
        <p:spPr bwMode="auto">
          <a:xfrm>
            <a:off x="1402566" y="3994157"/>
            <a:ext cx="61913" cy="42863"/>
          </a:xfrm>
          <a:custGeom>
            <a:avLst/>
            <a:gdLst>
              <a:gd name="T0" fmla="*/ 2 w 42"/>
              <a:gd name="T1" fmla="*/ 0 h 32"/>
              <a:gd name="T2" fmla="*/ 41 w 42"/>
              <a:gd name="T3" fmla="*/ 2 h 32"/>
              <a:gd name="T4" fmla="*/ 39 w 42"/>
              <a:gd name="T5" fmla="*/ 31 h 32"/>
              <a:gd name="T6" fmla="*/ 0 w 42"/>
              <a:gd name="T7" fmla="*/ 30 h 32"/>
              <a:gd name="T8" fmla="*/ 2 w 42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2"/>
              <a:gd name="T17" fmla="*/ 42 w 42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2">
                <a:moveTo>
                  <a:pt x="2" y="0"/>
                </a:moveTo>
                <a:lnTo>
                  <a:pt x="41" y="2"/>
                </a:lnTo>
                <a:lnTo>
                  <a:pt x="39" y="31"/>
                </a:lnTo>
                <a:lnTo>
                  <a:pt x="0" y="30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16" name="Freeform 372"/>
          <p:cNvSpPr>
            <a:spLocks/>
          </p:cNvSpPr>
          <p:nvPr/>
        </p:nvSpPr>
        <p:spPr bwMode="auto">
          <a:xfrm>
            <a:off x="1405740" y="3997330"/>
            <a:ext cx="68263" cy="52388"/>
          </a:xfrm>
          <a:custGeom>
            <a:avLst/>
            <a:gdLst>
              <a:gd name="T0" fmla="*/ 2 w 48"/>
              <a:gd name="T1" fmla="*/ 0 h 39"/>
              <a:gd name="T2" fmla="*/ 47 w 48"/>
              <a:gd name="T3" fmla="*/ 2 h 39"/>
              <a:gd name="T4" fmla="*/ 45 w 48"/>
              <a:gd name="T5" fmla="*/ 38 h 39"/>
              <a:gd name="T6" fmla="*/ 0 w 48"/>
              <a:gd name="T7" fmla="*/ 35 h 39"/>
              <a:gd name="T8" fmla="*/ 2 w 48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39"/>
              <a:gd name="T17" fmla="*/ 48 w 48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39">
                <a:moveTo>
                  <a:pt x="2" y="0"/>
                </a:moveTo>
                <a:lnTo>
                  <a:pt x="47" y="2"/>
                </a:lnTo>
                <a:lnTo>
                  <a:pt x="45" y="38"/>
                </a:lnTo>
                <a:lnTo>
                  <a:pt x="0" y="35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17" name="Freeform 373"/>
          <p:cNvSpPr>
            <a:spLocks/>
          </p:cNvSpPr>
          <p:nvPr/>
        </p:nvSpPr>
        <p:spPr bwMode="auto">
          <a:xfrm>
            <a:off x="1467645" y="3997325"/>
            <a:ext cx="61913" cy="44451"/>
          </a:xfrm>
          <a:custGeom>
            <a:avLst/>
            <a:gdLst>
              <a:gd name="T0" fmla="*/ 2 w 42"/>
              <a:gd name="T1" fmla="*/ 0 h 33"/>
              <a:gd name="T2" fmla="*/ 41 w 42"/>
              <a:gd name="T3" fmla="*/ 2 h 33"/>
              <a:gd name="T4" fmla="*/ 39 w 42"/>
              <a:gd name="T5" fmla="*/ 32 h 33"/>
              <a:gd name="T6" fmla="*/ 0 w 42"/>
              <a:gd name="T7" fmla="*/ 29 h 33"/>
              <a:gd name="T8" fmla="*/ 2 w 42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3"/>
              <a:gd name="T17" fmla="*/ 42 w 42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3">
                <a:moveTo>
                  <a:pt x="2" y="0"/>
                </a:moveTo>
                <a:lnTo>
                  <a:pt x="41" y="2"/>
                </a:lnTo>
                <a:lnTo>
                  <a:pt x="39" y="32"/>
                </a:lnTo>
                <a:lnTo>
                  <a:pt x="0" y="29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18" name="Freeform 374"/>
          <p:cNvSpPr>
            <a:spLocks/>
          </p:cNvSpPr>
          <p:nvPr/>
        </p:nvSpPr>
        <p:spPr bwMode="auto">
          <a:xfrm>
            <a:off x="1470821" y="3998921"/>
            <a:ext cx="69851" cy="53975"/>
          </a:xfrm>
          <a:custGeom>
            <a:avLst/>
            <a:gdLst>
              <a:gd name="T0" fmla="*/ 2 w 48"/>
              <a:gd name="T1" fmla="*/ 0 h 39"/>
              <a:gd name="T2" fmla="*/ 47 w 48"/>
              <a:gd name="T3" fmla="*/ 2 h 39"/>
              <a:gd name="T4" fmla="*/ 45 w 48"/>
              <a:gd name="T5" fmla="*/ 38 h 39"/>
              <a:gd name="T6" fmla="*/ 0 w 48"/>
              <a:gd name="T7" fmla="*/ 36 h 39"/>
              <a:gd name="T8" fmla="*/ 2 w 48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39"/>
              <a:gd name="T17" fmla="*/ 48 w 48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39">
                <a:moveTo>
                  <a:pt x="2" y="0"/>
                </a:moveTo>
                <a:lnTo>
                  <a:pt x="47" y="2"/>
                </a:lnTo>
                <a:lnTo>
                  <a:pt x="45" y="38"/>
                </a:lnTo>
                <a:lnTo>
                  <a:pt x="0" y="36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19" name="Freeform 375"/>
          <p:cNvSpPr>
            <a:spLocks/>
          </p:cNvSpPr>
          <p:nvPr/>
        </p:nvSpPr>
        <p:spPr bwMode="auto">
          <a:xfrm>
            <a:off x="1596233" y="4002096"/>
            <a:ext cx="65088" cy="47625"/>
          </a:xfrm>
          <a:custGeom>
            <a:avLst/>
            <a:gdLst>
              <a:gd name="T0" fmla="*/ 4 w 44"/>
              <a:gd name="T1" fmla="*/ 0 h 35"/>
              <a:gd name="T2" fmla="*/ 43 w 44"/>
              <a:gd name="T3" fmla="*/ 3 h 35"/>
              <a:gd name="T4" fmla="*/ 39 w 44"/>
              <a:gd name="T5" fmla="*/ 34 h 35"/>
              <a:gd name="T6" fmla="*/ 0 w 44"/>
              <a:gd name="T7" fmla="*/ 31 h 35"/>
              <a:gd name="T8" fmla="*/ 4 w 44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5"/>
              <a:gd name="T17" fmla="*/ 44 w 44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5">
                <a:moveTo>
                  <a:pt x="4" y="0"/>
                </a:moveTo>
                <a:lnTo>
                  <a:pt x="43" y="3"/>
                </a:lnTo>
                <a:lnTo>
                  <a:pt x="39" y="34"/>
                </a:lnTo>
                <a:lnTo>
                  <a:pt x="0" y="31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20" name="Freeform 376"/>
          <p:cNvSpPr>
            <a:spLocks/>
          </p:cNvSpPr>
          <p:nvPr/>
        </p:nvSpPr>
        <p:spPr bwMode="auto">
          <a:xfrm>
            <a:off x="1599416" y="4005270"/>
            <a:ext cx="74613" cy="57151"/>
          </a:xfrm>
          <a:custGeom>
            <a:avLst/>
            <a:gdLst>
              <a:gd name="T0" fmla="*/ 4 w 50"/>
              <a:gd name="T1" fmla="*/ 0 h 41"/>
              <a:gd name="T2" fmla="*/ 49 w 50"/>
              <a:gd name="T3" fmla="*/ 4 h 41"/>
              <a:gd name="T4" fmla="*/ 45 w 50"/>
              <a:gd name="T5" fmla="*/ 40 h 41"/>
              <a:gd name="T6" fmla="*/ 0 w 50"/>
              <a:gd name="T7" fmla="*/ 36 h 41"/>
              <a:gd name="T8" fmla="*/ 4 w 50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41"/>
              <a:gd name="T17" fmla="*/ 50 w 50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41">
                <a:moveTo>
                  <a:pt x="4" y="0"/>
                </a:moveTo>
                <a:lnTo>
                  <a:pt x="49" y="4"/>
                </a:lnTo>
                <a:lnTo>
                  <a:pt x="45" y="40"/>
                </a:lnTo>
                <a:lnTo>
                  <a:pt x="0" y="36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21" name="Freeform 377"/>
          <p:cNvSpPr>
            <a:spLocks/>
          </p:cNvSpPr>
          <p:nvPr/>
        </p:nvSpPr>
        <p:spPr bwMode="auto">
          <a:xfrm>
            <a:off x="1532739" y="3998916"/>
            <a:ext cx="61913" cy="46037"/>
          </a:xfrm>
          <a:custGeom>
            <a:avLst/>
            <a:gdLst>
              <a:gd name="T0" fmla="*/ 2 w 42"/>
              <a:gd name="T1" fmla="*/ 0 h 33"/>
              <a:gd name="T2" fmla="*/ 41 w 42"/>
              <a:gd name="T3" fmla="*/ 2 h 33"/>
              <a:gd name="T4" fmla="*/ 39 w 42"/>
              <a:gd name="T5" fmla="*/ 32 h 33"/>
              <a:gd name="T6" fmla="*/ 0 w 42"/>
              <a:gd name="T7" fmla="*/ 30 h 33"/>
              <a:gd name="T8" fmla="*/ 2 w 42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3"/>
              <a:gd name="T17" fmla="*/ 42 w 42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3">
                <a:moveTo>
                  <a:pt x="2" y="0"/>
                </a:moveTo>
                <a:lnTo>
                  <a:pt x="41" y="2"/>
                </a:lnTo>
                <a:lnTo>
                  <a:pt x="39" y="32"/>
                </a:lnTo>
                <a:lnTo>
                  <a:pt x="0" y="30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22" name="Freeform 378"/>
          <p:cNvSpPr>
            <a:spLocks/>
          </p:cNvSpPr>
          <p:nvPr/>
        </p:nvSpPr>
        <p:spPr bwMode="auto">
          <a:xfrm>
            <a:off x="1535908" y="4002095"/>
            <a:ext cx="71438" cy="53975"/>
          </a:xfrm>
          <a:custGeom>
            <a:avLst/>
            <a:gdLst>
              <a:gd name="T0" fmla="*/ 2 w 48"/>
              <a:gd name="T1" fmla="*/ 0 h 39"/>
              <a:gd name="T2" fmla="*/ 47 w 48"/>
              <a:gd name="T3" fmla="*/ 2 h 39"/>
              <a:gd name="T4" fmla="*/ 45 w 48"/>
              <a:gd name="T5" fmla="*/ 38 h 39"/>
              <a:gd name="T6" fmla="*/ 0 w 48"/>
              <a:gd name="T7" fmla="*/ 36 h 39"/>
              <a:gd name="T8" fmla="*/ 2 w 48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39"/>
              <a:gd name="T17" fmla="*/ 48 w 48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39">
                <a:moveTo>
                  <a:pt x="2" y="0"/>
                </a:moveTo>
                <a:lnTo>
                  <a:pt x="47" y="2"/>
                </a:lnTo>
                <a:lnTo>
                  <a:pt x="45" y="38"/>
                </a:lnTo>
                <a:lnTo>
                  <a:pt x="0" y="36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23" name="Freeform 379"/>
          <p:cNvSpPr>
            <a:spLocks/>
          </p:cNvSpPr>
          <p:nvPr/>
        </p:nvSpPr>
        <p:spPr bwMode="auto">
          <a:xfrm>
            <a:off x="1659732" y="4008437"/>
            <a:ext cx="65088" cy="44451"/>
          </a:xfrm>
          <a:custGeom>
            <a:avLst/>
            <a:gdLst>
              <a:gd name="T0" fmla="*/ 4 w 44"/>
              <a:gd name="T1" fmla="*/ 0 h 33"/>
              <a:gd name="T2" fmla="*/ 43 w 44"/>
              <a:gd name="T3" fmla="*/ 2 h 33"/>
              <a:gd name="T4" fmla="*/ 39 w 44"/>
              <a:gd name="T5" fmla="*/ 32 h 33"/>
              <a:gd name="T6" fmla="*/ 0 w 44"/>
              <a:gd name="T7" fmla="*/ 30 h 33"/>
              <a:gd name="T8" fmla="*/ 4 w 4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3"/>
              <a:gd name="T17" fmla="*/ 44 w 4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3">
                <a:moveTo>
                  <a:pt x="4" y="0"/>
                </a:moveTo>
                <a:lnTo>
                  <a:pt x="43" y="2"/>
                </a:lnTo>
                <a:lnTo>
                  <a:pt x="39" y="32"/>
                </a:lnTo>
                <a:lnTo>
                  <a:pt x="0" y="30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24" name="Freeform 380"/>
          <p:cNvSpPr>
            <a:spLocks/>
          </p:cNvSpPr>
          <p:nvPr/>
        </p:nvSpPr>
        <p:spPr bwMode="auto">
          <a:xfrm>
            <a:off x="1662913" y="4010031"/>
            <a:ext cx="74613" cy="53975"/>
          </a:xfrm>
          <a:custGeom>
            <a:avLst/>
            <a:gdLst>
              <a:gd name="T0" fmla="*/ 4 w 50"/>
              <a:gd name="T1" fmla="*/ 0 h 39"/>
              <a:gd name="T2" fmla="*/ 49 w 50"/>
              <a:gd name="T3" fmla="*/ 2 h 39"/>
              <a:gd name="T4" fmla="*/ 45 w 50"/>
              <a:gd name="T5" fmla="*/ 38 h 39"/>
              <a:gd name="T6" fmla="*/ 0 w 50"/>
              <a:gd name="T7" fmla="*/ 36 h 39"/>
              <a:gd name="T8" fmla="*/ 4 w 50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39"/>
              <a:gd name="T17" fmla="*/ 50 w 50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39">
                <a:moveTo>
                  <a:pt x="4" y="0"/>
                </a:moveTo>
                <a:lnTo>
                  <a:pt x="49" y="2"/>
                </a:lnTo>
                <a:lnTo>
                  <a:pt x="45" y="38"/>
                </a:lnTo>
                <a:lnTo>
                  <a:pt x="0" y="36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25" name="Freeform 381"/>
          <p:cNvSpPr>
            <a:spLocks/>
          </p:cNvSpPr>
          <p:nvPr/>
        </p:nvSpPr>
        <p:spPr bwMode="auto">
          <a:xfrm>
            <a:off x="1723231" y="4010028"/>
            <a:ext cx="63500" cy="49213"/>
          </a:xfrm>
          <a:custGeom>
            <a:avLst/>
            <a:gdLst>
              <a:gd name="T0" fmla="*/ 4 w 43"/>
              <a:gd name="T1" fmla="*/ 0 h 35"/>
              <a:gd name="T2" fmla="*/ 42 w 43"/>
              <a:gd name="T3" fmla="*/ 3 h 35"/>
              <a:gd name="T4" fmla="*/ 39 w 43"/>
              <a:gd name="T5" fmla="*/ 34 h 35"/>
              <a:gd name="T6" fmla="*/ 0 w 43"/>
              <a:gd name="T7" fmla="*/ 31 h 35"/>
              <a:gd name="T8" fmla="*/ 4 w 43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35"/>
              <a:gd name="T17" fmla="*/ 43 w 4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35">
                <a:moveTo>
                  <a:pt x="4" y="0"/>
                </a:moveTo>
                <a:lnTo>
                  <a:pt x="42" y="3"/>
                </a:lnTo>
                <a:lnTo>
                  <a:pt x="39" y="34"/>
                </a:lnTo>
                <a:lnTo>
                  <a:pt x="0" y="31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26" name="Freeform 382"/>
          <p:cNvSpPr>
            <a:spLocks/>
          </p:cNvSpPr>
          <p:nvPr/>
        </p:nvSpPr>
        <p:spPr bwMode="auto">
          <a:xfrm>
            <a:off x="1726415" y="4013201"/>
            <a:ext cx="73026" cy="55563"/>
          </a:xfrm>
          <a:custGeom>
            <a:avLst/>
            <a:gdLst>
              <a:gd name="T0" fmla="*/ 4 w 49"/>
              <a:gd name="T1" fmla="*/ 0 h 41"/>
              <a:gd name="T2" fmla="*/ 48 w 49"/>
              <a:gd name="T3" fmla="*/ 4 h 41"/>
              <a:gd name="T4" fmla="*/ 44 w 49"/>
              <a:gd name="T5" fmla="*/ 40 h 41"/>
              <a:gd name="T6" fmla="*/ 0 w 49"/>
              <a:gd name="T7" fmla="*/ 36 h 41"/>
              <a:gd name="T8" fmla="*/ 4 w 49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1"/>
              <a:gd name="T17" fmla="*/ 49 w 49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1">
                <a:moveTo>
                  <a:pt x="4" y="0"/>
                </a:moveTo>
                <a:lnTo>
                  <a:pt x="48" y="4"/>
                </a:lnTo>
                <a:lnTo>
                  <a:pt x="44" y="40"/>
                </a:lnTo>
                <a:lnTo>
                  <a:pt x="0" y="36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27" name="Freeform 383"/>
          <p:cNvSpPr>
            <a:spLocks/>
          </p:cNvSpPr>
          <p:nvPr/>
        </p:nvSpPr>
        <p:spPr bwMode="auto">
          <a:xfrm>
            <a:off x="1848646" y="4021141"/>
            <a:ext cx="65086" cy="47625"/>
          </a:xfrm>
          <a:custGeom>
            <a:avLst/>
            <a:gdLst>
              <a:gd name="T0" fmla="*/ 4 w 44"/>
              <a:gd name="T1" fmla="*/ 0 h 35"/>
              <a:gd name="T2" fmla="*/ 43 w 44"/>
              <a:gd name="T3" fmla="*/ 5 h 35"/>
              <a:gd name="T4" fmla="*/ 39 w 44"/>
              <a:gd name="T5" fmla="*/ 34 h 35"/>
              <a:gd name="T6" fmla="*/ 0 w 44"/>
              <a:gd name="T7" fmla="*/ 29 h 35"/>
              <a:gd name="T8" fmla="*/ 4 w 44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5"/>
              <a:gd name="T17" fmla="*/ 44 w 44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5">
                <a:moveTo>
                  <a:pt x="4" y="0"/>
                </a:moveTo>
                <a:lnTo>
                  <a:pt x="43" y="5"/>
                </a:lnTo>
                <a:lnTo>
                  <a:pt x="39" y="34"/>
                </a:lnTo>
                <a:lnTo>
                  <a:pt x="0" y="29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28" name="Freeform 384"/>
          <p:cNvSpPr>
            <a:spLocks/>
          </p:cNvSpPr>
          <p:nvPr/>
        </p:nvSpPr>
        <p:spPr bwMode="auto">
          <a:xfrm>
            <a:off x="1851821" y="4022732"/>
            <a:ext cx="76201" cy="57151"/>
          </a:xfrm>
          <a:custGeom>
            <a:avLst/>
            <a:gdLst>
              <a:gd name="T0" fmla="*/ 4 w 51"/>
              <a:gd name="T1" fmla="*/ 0 h 41"/>
              <a:gd name="T2" fmla="*/ 50 w 51"/>
              <a:gd name="T3" fmla="*/ 6 h 41"/>
              <a:gd name="T4" fmla="*/ 45 w 51"/>
              <a:gd name="T5" fmla="*/ 40 h 41"/>
              <a:gd name="T6" fmla="*/ 0 w 51"/>
              <a:gd name="T7" fmla="*/ 34 h 41"/>
              <a:gd name="T8" fmla="*/ 4 w 5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41"/>
              <a:gd name="T17" fmla="*/ 51 w 5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41">
                <a:moveTo>
                  <a:pt x="4" y="0"/>
                </a:moveTo>
                <a:lnTo>
                  <a:pt x="50" y="6"/>
                </a:lnTo>
                <a:lnTo>
                  <a:pt x="45" y="40"/>
                </a:lnTo>
                <a:lnTo>
                  <a:pt x="0" y="34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29" name="Freeform 385"/>
          <p:cNvSpPr>
            <a:spLocks/>
          </p:cNvSpPr>
          <p:nvPr/>
        </p:nvSpPr>
        <p:spPr bwMode="auto">
          <a:xfrm>
            <a:off x="1785155" y="4016382"/>
            <a:ext cx="65086" cy="46039"/>
          </a:xfrm>
          <a:custGeom>
            <a:avLst/>
            <a:gdLst>
              <a:gd name="T0" fmla="*/ 4 w 44"/>
              <a:gd name="T1" fmla="*/ 0 h 33"/>
              <a:gd name="T2" fmla="*/ 43 w 44"/>
              <a:gd name="T3" fmla="*/ 2 h 33"/>
              <a:gd name="T4" fmla="*/ 39 w 44"/>
              <a:gd name="T5" fmla="*/ 32 h 33"/>
              <a:gd name="T6" fmla="*/ 0 w 44"/>
              <a:gd name="T7" fmla="*/ 30 h 33"/>
              <a:gd name="T8" fmla="*/ 4 w 4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3"/>
              <a:gd name="T17" fmla="*/ 44 w 4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3">
                <a:moveTo>
                  <a:pt x="4" y="0"/>
                </a:moveTo>
                <a:lnTo>
                  <a:pt x="43" y="2"/>
                </a:lnTo>
                <a:lnTo>
                  <a:pt x="39" y="32"/>
                </a:lnTo>
                <a:lnTo>
                  <a:pt x="0" y="30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30" name="Freeform 386"/>
          <p:cNvSpPr>
            <a:spLocks/>
          </p:cNvSpPr>
          <p:nvPr/>
        </p:nvSpPr>
        <p:spPr bwMode="auto">
          <a:xfrm>
            <a:off x="1788321" y="4019554"/>
            <a:ext cx="74612" cy="52388"/>
          </a:xfrm>
          <a:custGeom>
            <a:avLst/>
            <a:gdLst>
              <a:gd name="T0" fmla="*/ 4 w 50"/>
              <a:gd name="T1" fmla="*/ 0 h 39"/>
              <a:gd name="T2" fmla="*/ 49 w 50"/>
              <a:gd name="T3" fmla="*/ 2 h 39"/>
              <a:gd name="T4" fmla="*/ 45 w 50"/>
              <a:gd name="T5" fmla="*/ 38 h 39"/>
              <a:gd name="T6" fmla="*/ 0 w 50"/>
              <a:gd name="T7" fmla="*/ 36 h 39"/>
              <a:gd name="T8" fmla="*/ 4 w 50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39"/>
              <a:gd name="T17" fmla="*/ 50 w 50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39">
                <a:moveTo>
                  <a:pt x="4" y="0"/>
                </a:moveTo>
                <a:lnTo>
                  <a:pt x="49" y="2"/>
                </a:lnTo>
                <a:lnTo>
                  <a:pt x="45" y="38"/>
                </a:lnTo>
                <a:lnTo>
                  <a:pt x="0" y="36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31" name="Freeform 387"/>
          <p:cNvSpPr>
            <a:spLocks/>
          </p:cNvSpPr>
          <p:nvPr/>
        </p:nvSpPr>
        <p:spPr bwMode="auto">
          <a:xfrm>
            <a:off x="1908971" y="4025900"/>
            <a:ext cx="69851" cy="50800"/>
          </a:xfrm>
          <a:custGeom>
            <a:avLst/>
            <a:gdLst>
              <a:gd name="T0" fmla="*/ 5 w 47"/>
              <a:gd name="T1" fmla="*/ 0 h 37"/>
              <a:gd name="T2" fmla="*/ 46 w 47"/>
              <a:gd name="T3" fmla="*/ 5 h 37"/>
              <a:gd name="T4" fmla="*/ 40 w 47"/>
              <a:gd name="T5" fmla="*/ 36 h 37"/>
              <a:gd name="T6" fmla="*/ 0 w 47"/>
              <a:gd name="T7" fmla="*/ 31 h 37"/>
              <a:gd name="T8" fmla="*/ 5 w 47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37"/>
              <a:gd name="T17" fmla="*/ 47 w 4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37">
                <a:moveTo>
                  <a:pt x="5" y="0"/>
                </a:moveTo>
                <a:lnTo>
                  <a:pt x="46" y="5"/>
                </a:lnTo>
                <a:lnTo>
                  <a:pt x="40" y="36"/>
                </a:lnTo>
                <a:lnTo>
                  <a:pt x="0" y="31"/>
                </a:lnTo>
                <a:lnTo>
                  <a:pt x="5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32" name="Freeform 388"/>
          <p:cNvSpPr>
            <a:spLocks/>
          </p:cNvSpPr>
          <p:nvPr/>
        </p:nvSpPr>
        <p:spPr bwMode="auto">
          <a:xfrm>
            <a:off x="1912149" y="4029076"/>
            <a:ext cx="79374" cy="60325"/>
          </a:xfrm>
          <a:custGeom>
            <a:avLst/>
            <a:gdLst>
              <a:gd name="T0" fmla="*/ 6 w 53"/>
              <a:gd name="T1" fmla="*/ 0 h 43"/>
              <a:gd name="T2" fmla="*/ 52 w 53"/>
              <a:gd name="T3" fmla="*/ 6 h 43"/>
              <a:gd name="T4" fmla="*/ 45 w 53"/>
              <a:gd name="T5" fmla="*/ 42 h 43"/>
              <a:gd name="T6" fmla="*/ 0 w 53"/>
              <a:gd name="T7" fmla="*/ 36 h 43"/>
              <a:gd name="T8" fmla="*/ 6 w 53"/>
              <a:gd name="T9" fmla="*/ 0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43"/>
              <a:gd name="T17" fmla="*/ 53 w 53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43">
                <a:moveTo>
                  <a:pt x="6" y="0"/>
                </a:moveTo>
                <a:lnTo>
                  <a:pt x="52" y="6"/>
                </a:lnTo>
                <a:lnTo>
                  <a:pt x="45" y="42"/>
                </a:lnTo>
                <a:lnTo>
                  <a:pt x="0" y="36"/>
                </a:lnTo>
                <a:lnTo>
                  <a:pt x="6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33" name="Freeform 389"/>
          <p:cNvSpPr>
            <a:spLocks/>
          </p:cNvSpPr>
          <p:nvPr/>
        </p:nvSpPr>
        <p:spPr bwMode="auto">
          <a:xfrm>
            <a:off x="2032795" y="4040189"/>
            <a:ext cx="69851" cy="50800"/>
          </a:xfrm>
          <a:custGeom>
            <a:avLst/>
            <a:gdLst>
              <a:gd name="T0" fmla="*/ 5 w 47"/>
              <a:gd name="T1" fmla="*/ 0 h 37"/>
              <a:gd name="T2" fmla="*/ 46 w 47"/>
              <a:gd name="T3" fmla="*/ 5 h 37"/>
              <a:gd name="T4" fmla="*/ 40 w 47"/>
              <a:gd name="T5" fmla="*/ 36 h 37"/>
              <a:gd name="T6" fmla="*/ 0 w 47"/>
              <a:gd name="T7" fmla="*/ 31 h 37"/>
              <a:gd name="T8" fmla="*/ 5 w 47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37"/>
              <a:gd name="T17" fmla="*/ 47 w 4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37">
                <a:moveTo>
                  <a:pt x="5" y="0"/>
                </a:moveTo>
                <a:lnTo>
                  <a:pt x="46" y="5"/>
                </a:lnTo>
                <a:lnTo>
                  <a:pt x="40" y="36"/>
                </a:lnTo>
                <a:lnTo>
                  <a:pt x="0" y="31"/>
                </a:lnTo>
                <a:lnTo>
                  <a:pt x="5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34" name="Freeform 390"/>
          <p:cNvSpPr>
            <a:spLocks/>
          </p:cNvSpPr>
          <p:nvPr/>
        </p:nvSpPr>
        <p:spPr bwMode="auto">
          <a:xfrm>
            <a:off x="2035979" y="4043363"/>
            <a:ext cx="79374" cy="60325"/>
          </a:xfrm>
          <a:custGeom>
            <a:avLst/>
            <a:gdLst>
              <a:gd name="T0" fmla="*/ 6 w 53"/>
              <a:gd name="T1" fmla="*/ 0 h 44"/>
              <a:gd name="T2" fmla="*/ 52 w 53"/>
              <a:gd name="T3" fmla="*/ 6 h 44"/>
              <a:gd name="T4" fmla="*/ 45 w 53"/>
              <a:gd name="T5" fmla="*/ 43 h 44"/>
              <a:gd name="T6" fmla="*/ 0 w 53"/>
              <a:gd name="T7" fmla="*/ 36 h 44"/>
              <a:gd name="T8" fmla="*/ 6 w 53"/>
              <a:gd name="T9" fmla="*/ 0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44"/>
              <a:gd name="T17" fmla="*/ 53 w 53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44">
                <a:moveTo>
                  <a:pt x="6" y="0"/>
                </a:moveTo>
                <a:lnTo>
                  <a:pt x="52" y="6"/>
                </a:lnTo>
                <a:lnTo>
                  <a:pt x="45" y="43"/>
                </a:lnTo>
                <a:lnTo>
                  <a:pt x="0" y="36"/>
                </a:lnTo>
                <a:lnTo>
                  <a:pt x="6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35" name="Freeform 391"/>
          <p:cNvSpPr>
            <a:spLocks/>
          </p:cNvSpPr>
          <p:nvPr/>
        </p:nvSpPr>
        <p:spPr bwMode="auto">
          <a:xfrm>
            <a:off x="2096303" y="4049715"/>
            <a:ext cx="66676" cy="49212"/>
          </a:xfrm>
          <a:custGeom>
            <a:avLst/>
            <a:gdLst>
              <a:gd name="T0" fmla="*/ 4 w 45"/>
              <a:gd name="T1" fmla="*/ 0 h 36"/>
              <a:gd name="T2" fmla="*/ 44 w 45"/>
              <a:gd name="T3" fmla="*/ 5 h 36"/>
              <a:gd name="T4" fmla="*/ 40 w 45"/>
              <a:gd name="T5" fmla="*/ 35 h 36"/>
              <a:gd name="T6" fmla="*/ 0 w 45"/>
              <a:gd name="T7" fmla="*/ 29 h 36"/>
              <a:gd name="T8" fmla="*/ 4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36"/>
              <a:gd name="T17" fmla="*/ 45 w 45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36">
                <a:moveTo>
                  <a:pt x="4" y="0"/>
                </a:moveTo>
                <a:lnTo>
                  <a:pt x="44" y="5"/>
                </a:lnTo>
                <a:lnTo>
                  <a:pt x="40" y="35"/>
                </a:lnTo>
                <a:lnTo>
                  <a:pt x="0" y="29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36" name="Freeform 392"/>
          <p:cNvSpPr>
            <a:spLocks/>
          </p:cNvSpPr>
          <p:nvPr/>
        </p:nvSpPr>
        <p:spPr bwMode="auto">
          <a:xfrm>
            <a:off x="2099470" y="4051307"/>
            <a:ext cx="76201" cy="57151"/>
          </a:xfrm>
          <a:custGeom>
            <a:avLst/>
            <a:gdLst>
              <a:gd name="T0" fmla="*/ 4 w 51"/>
              <a:gd name="T1" fmla="*/ 0 h 42"/>
              <a:gd name="T2" fmla="*/ 50 w 51"/>
              <a:gd name="T3" fmla="*/ 6 h 42"/>
              <a:gd name="T4" fmla="*/ 45 w 51"/>
              <a:gd name="T5" fmla="*/ 41 h 42"/>
              <a:gd name="T6" fmla="*/ 0 w 51"/>
              <a:gd name="T7" fmla="*/ 34 h 42"/>
              <a:gd name="T8" fmla="*/ 4 w 51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42"/>
              <a:gd name="T17" fmla="*/ 51 w 51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42">
                <a:moveTo>
                  <a:pt x="4" y="0"/>
                </a:moveTo>
                <a:lnTo>
                  <a:pt x="50" y="6"/>
                </a:lnTo>
                <a:lnTo>
                  <a:pt x="45" y="41"/>
                </a:lnTo>
                <a:lnTo>
                  <a:pt x="0" y="34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37" name="Freeform 393"/>
          <p:cNvSpPr>
            <a:spLocks/>
          </p:cNvSpPr>
          <p:nvPr/>
        </p:nvSpPr>
        <p:spPr bwMode="auto">
          <a:xfrm>
            <a:off x="2216954" y="4064006"/>
            <a:ext cx="73026" cy="52388"/>
          </a:xfrm>
          <a:custGeom>
            <a:avLst/>
            <a:gdLst>
              <a:gd name="T0" fmla="*/ 8 w 49"/>
              <a:gd name="T1" fmla="*/ 0 h 40"/>
              <a:gd name="T2" fmla="*/ 48 w 49"/>
              <a:gd name="T3" fmla="*/ 7 h 40"/>
              <a:gd name="T4" fmla="*/ 40 w 49"/>
              <a:gd name="T5" fmla="*/ 39 h 40"/>
              <a:gd name="T6" fmla="*/ 0 w 49"/>
              <a:gd name="T7" fmla="*/ 32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7"/>
                </a:lnTo>
                <a:lnTo>
                  <a:pt x="40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38" name="Freeform 394"/>
          <p:cNvSpPr>
            <a:spLocks/>
          </p:cNvSpPr>
          <p:nvPr/>
        </p:nvSpPr>
        <p:spPr bwMode="auto">
          <a:xfrm>
            <a:off x="2220120" y="4064000"/>
            <a:ext cx="82549" cy="65088"/>
          </a:xfrm>
          <a:custGeom>
            <a:avLst/>
            <a:gdLst>
              <a:gd name="T0" fmla="*/ 9 w 55"/>
              <a:gd name="T1" fmla="*/ 0 h 46"/>
              <a:gd name="T2" fmla="*/ 54 w 55"/>
              <a:gd name="T3" fmla="*/ 8 h 46"/>
              <a:gd name="T4" fmla="*/ 45 w 55"/>
              <a:gd name="T5" fmla="*/ 45 h 46"/>
              <a:gd name="T6" fmla="*/ 0 w 55"/>
              <a:gd name="T7" fmla="*/ 37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8"/>
                </a:lnTo>
                <a:lnTo>
                  <a:pt x="45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39" name="Freeform 395"/>
          <p:cNvSpPr>
            <a:spLocks/>
          </p:cNvSpPr>
          <p:nvPr/>
        </p:nvSpPr>
        <p:spPr bwMode="auto">
          <a:xfrm>
            <a:off x="2156620" y="4054475"/>
            <a:ext cx="69851" cy="50800"/>
          </a:xfrm>
          <a:custGeom>
            <a:avLst/>
            <a:gdLst>
              <a:gd name="T0" fmla="*/ 5 w 47"/>
              <a:gd name="T1" fmla="*/ 0 h 38"/>
              <a:gd name="T2" fmla="*/ 46 w 47"/>
              <a:gd name="T3" fmla="*/ 5 h 38"/>
              <a:gd name="T4" fmla="*/ 40 w 47"/>
              <a:gd name="T5" fmla="*/ 37 h 38"/>
              <a:gd name="T6" fmla="*/ 0 w 47"/>
              <a:gd name="T7" fmla="*/ 32 h 38"/>
              <a:gd name="T8" fmla="*/ 5 w 47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38"/>
              <a:gd name="T17" fmla="*/ 47 w 47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38">
                <a:moveTo>
                  <a:pt x="5" y="0"/>
                </a:moveTo>
                <a:lnTo>
                  <a:pt x="46" y="5"/>
                </a:lnTo>
                <a:lnTo>
                  <a:pt x="40" y="37"/>
                </a:lnTo>
                <a:lnTo>
                  <a:pt x="0" y="32"/>
                </a:lnTo>
                <a:lnTo>
                  <a:pt x="5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40" name="Freeform 396"/>
          <p:cNvSpPr>
            <a:spLocks/>
          </p:cNvSpPr>
          <p:nvPr/>
        </p:nvSpPr>
        <p:spPr bwMode="auto">
          <a:xfrm>
            <a:off x="2159803" y="4057649"/>
            <a:ext cx="79374" cy="58739"/>
          </a:xfrm>
          <a:custGeom>
            <a:avLst/>
            <a:gdLst>
              <a:gd name="T0" fmla="*/ 7 w 53"/>
              <a:gd name="T1" fmla="*/ 0 h 44"/>
              <a:gd name="T2" fmla="*/ 52 w 53"/>
              <a:gd name="T3" fmla="*/ 6 h 44"/>
              <a:gd name="T4" fmla="*/ 45 w 53"/>
              <a:gd name="T5" fmla="*/ 43 h 44"/>
              <a:gd name="T6" fmla="*/ 0 w 53"/>
              <a:gd name="T7" fmla="*/ 37 h 44"/>
              <a:gd name="T8" fmla="*/ 7 w 53"/>
              <a:gd name="T9" fmla="*/ 0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44"/>
              <a:gd name="T17" fmla="*/ 53 w 53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44">
                <a:moveTo>
                  <a:pt x="7" y="0"/>
                </a:moveTo>
                <a:lnTo>
                  <a:pt x="52" y="6"/>
                </a:lnTo>
                <a:lnTo>
                  <a:pt x="45" y="43"/>
                </a:lnTo>
                <a:lnTo>
                  <a:pt x="0" y="37"/>
                </a:lnTo>
                <a:lnTo>
                  <a:pt x="7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41" name="Freeform 397"/>
          <p:cNvSpPr>
            <a:spLocks/>
          </p:cNvSpPr>
          <p:nvPr/>
        </p:nvSpPr>
        <p:spPr bwMode="auto">
          <a:xfrm>
            <a:off x="2280447" y="4073525"/>
            <a:ext cx="73026" cy="55563"/>
          </a:xfrm>
          <a:custGeom>
            <a:avLst/>
            <a:gdLst>
              <a:gd name="T0" fmla="*/ 8 w 49"/>
              <a:gd name="T1" fmla="*/ 0 h 40"/>
              <a:gd name="T2" fmla="*/ 48 w 49"/>
              <a:gd name="T3" fmla="*/ 7 h 40"/>
              <a:gd name="T4" fmla="*/ 40 w 49"/>
              <a:gd name="T5" fmla="*/ 39 h 40"/>
              <a:gd name="T6" fmla="*/ 0 w 49"/>
              <a:gd name="T7" fmla="*/ 32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7"/>
                </a:lnTo>
                <a:lnTo>
                  <a:pt x="40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42" name="Freeform 398"/>
          <p:cNvSpPr>
            <a:spLocks/>
          </p:cNvSpPr>
          <p:nvPr/>
        </p:nvSpPr>
        <p:spPr bwMode="auto">
          <a:xfrm>
            <a:off x="2283620" y="4076705"/>
            <a:ext cx="82549" cy="63500"/>
          </a:xfrm>
          <a:custGeom>
            <a:avLst/>
            <a:gdLst>
              <a:gd name="T0" fmla="*/ 9 w 55"/>
              <a:gd name="T1" fmla="*/ 0 h 46"/>
              <a:gd name="T2" fmla="*/ 54 w 55"/>
              <a:gd name="T3" fmla="*/ 8 h 46"/>
              <a:gd name="T4" fmla="*/ 46 w 55"/>
              <a:gd name="T5" fmla="*/ 45 h 46"/>
              <a:gd name="T6" fmla="*/ 0 w 55"/>
              <a:gd name="T7" fmla="*/ 37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8"/>
                </a:lnTo>
                <a:lnTo>
                  <a:pt x="46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43" name="Freeform 399"/>
          <p:cNvSpPr>
            <a:spLocks/>
          </p:cNvSpPr>
          <p:nvPr/>
        </p:nvSpPr>
        <p:spPr bwMode="auto">
          <a:xfrm>
            <a:off x="2340776" y="4084637"/>
            <a:ext cx="71436" cy="55563"/>
          </a:xfrm>
          <a:custGeom>
            <a:avLst/>
            <a:gdLst>
              <a:gd name="T0" fmla="*/ 8 w 48"/>
              <a:gd name="T1" fmla="*/ 0 h 40"/>
              <a:gd name="T2" fmla="*/ 47 w 48"/>
              <a:gd name="T3" fmla="*/ 7 h 40"/>
              <a:gd name="T4" fmla="*/ 39 w 48"/>
              <a:gd name="T5" fmla="*/ 39 h 40"/>
              <a:gd name="T6" fmla="*/ 0 w 48"/>
              <a:gd name="T7" fmla="*/ 32 h 40"/>
              <a:gd name="T8" fmla="*/ 8 w 48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0"/>
              <a:gd name="T17" fmla="*/ 48 w 4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0">
                <a:moveTo>
                  <a:pt x="8" y="0"/>
                </a:moveTo>
                <a:lnTo>
                  <a:pt x="47" y="7"/>
                </a:lnTo>
                <a:lnTo>
                  <a:pt x="39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44" name="Freeform 400"/>
          <p:cNvSpPr>
            <a:spLocks/>
          </p:cNvSpPr>
          <p:nvPr/>
        </p:nvSpPr>
        <p:spPr bwMode="auto">
          <a:xfrm>
            <a:off x="2343946" y="4087815"/>
            <a:ext cx="80962" cy="61912"/>
          </a:xfrm>
          <a:custGeom>
            <a:avLst/>
            <a:gdLst>
              <a:gd name="T0" fmla="*/ 9 w 54"/>
              <a:gd name="T1" fmla="*/ 0 h 46"/>
              <a:gd name="T2" fmla="*/ 53 w 54"/>
              <a:gd name="T3" fmla="*/ 8 h 46"/>
              <a:gd name="T4" fmla="*/ 44 w 54"/>
              <a:gd name="T5" fmla="*/ 45 h 46"/>
              <a:gd name="T6" fmla="*/ 0 w 54"/>
              <a:gd name="T7" fmla="*/ 37 h 46"/>
              <a:gd name="T8" fmla="*/ 9 w 54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6"/>
              <a:gd name="T17" fmla="*/ 54 w 54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6">
                <a:moveTo>
                  <a:pt x="9" y="0"/>
                </a:moveTo>
                <a:lnTo>
                  <a:pt x="53" y="8"/>
                </a:lnTo>
                <a:lnTo>
                  <a:pt x="44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45" name="Freeform 401"/>
          <p:cNvSpPr>
            <a:spLocks/>
          </p:cNvSpPr>
          <p:nvPr/>
        </p:nvSpPr>
        <p:spPr bwMode="auto">
          <a:xfrm>
            <a:off x="2401103" y="4095753"/>
            <a:ext cx="71436" cy="55563"/>
          </a:xfrm>
          <a:custGeom>
            <a:avLst/>
            <a:gdLst>
              <a:gd name="T0" fmla="*/ 8 w 49"/>
              <a:gd name="T1" fmla="*/ 0 h 41"/>
              <a:gd name="T2" fmla="*/ 48 w 49"/>
              <a:gd name="T3" fmla="*/ 8 h 41"/>
              <a:gd name="T4" fmla="*/ 40 w 49"/>
              <a:gd name="T5" fmla="*/ 40 h 41"/>
              <a:gd name="T6" fmla="*/ 0 w 49"/>
              <a:gd name="T7" fmla="*/ 32 h 41"/>
              <a:gd name="T8" fmla="*/ 8 w 49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1"/>
              <a:gd name="T17" fmla="*/ 49 w 49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1">
                <a:moveTo>
                  <a:pt x="8" y="0"/>
                </a:moveTo>
                <a:lnTo>
                  <a:pt x="48" y="8"/>
                </a:lnTo>
                <a:lnTo>
                  <a:pt x="40" y="40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46" name="Freeform 402"/>
          <p:cNvSpPr>
            <a:spLocks/>
          </p:cNvSpPr>
          <p:nvPr/>
        </p:nvSpPr>
        <p:spPr bwMode="auto">
          <a:xfrm>
            <a:off x="2402684" y="4098930"/>
            <a:ext cx="82549" cy="63500"/>
          </a:xfrm>
          <a:custGeom>
            <a:avLst/>
            <a:gdLst>
              <a:gd name="T0" fmla="*/ 9 w 55"/>
              <a:gd name="T1" fmla="*/ 0 h 47"/>
              <a:gd name="T2" fmla="*/ 54 w 55"/>
              <a:gd name="T3" fmla="*/ 9 h 47"/>
              <a:gd name="T4" fmla="*/ 45 w 55"/>
              <a:gd name="T5" fmla="*/ 46 h 47"/>
              <a:gd name="T6" fmla="*/ 0 w 55"/>
              <a:gd name="T7" fmla="*/ 37 h 47"/>
              <a:gd name="T8" fmla="*/ 9 w 55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7"/>
              <a:gd name="T17" fmla="*/ 55 w 55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7">
                <a:moveTo>
                  <a:pt x="9" y="0"/>
                </a:moveTo>
                <a:lnTo>
                  <a:pt x="54" y="9"/>
                </a:lnTo>
                <a:lnTo>
                  <a:pt x="45" y="46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47" name="Freeform 403"/>
          <p:cNvSpPr>
            <a:spLocks/>
          </p:cNvSpPr>
          <p:nvPr/>
        </p:nvSpPr>
        <p:spPr bwMode="auto">
          <a:xfrm>
            <a:off x="2461429" y="4106865"/>
            <a:ext cx="71436" cy="55563"/>
          </a:xfrm>
          <a:custGeom>
            <a:avLst/>
            <a:gdLst>
              <a:gd name="T0" fmla="*/ 8 w 49"/>
              <a:gd name="T1" fmla="*/ 0 h 40"/>
              <a:gd name="T2" fmla="*/ 48 w 49"/>
              <a:gd name="T3" fmla="*/ 7 h 40"/>
              <a:gd name="T4" fmla="*/ 40 w 49"/>
              <a:gd name="T5" fmla="*/ 39 h 40"/>
              <a:gd name="T6" fmla="*/ 0 w 49"/>
              <a:gd name="T7" fmla="*/ 32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7"/>
                </a:lnTo>
                <a:lnTo>
                  <a:pt x="40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48" name="Freeform 404"/>
          <p:cNvSpPr>
            <a:spLocks/>
          </p:cNvSpPr>
          <p:nvPr/>
        </p:nvSpPr>
        <p:spPr bwMode="auto">
          <a:xfrm>
            <a:off x="2463009" y="4110041"/>
            <a:ext cx="82549" cy="63500"/>
          </a:xfrm>
          <a:custGeom>
            <a:avLst/>
            <a:gdLst>
              <a:gd name="T0" fmla="*/ 9 w 55"/>
              <a:gd name="T1" fmla="*/ 0 h 46"/>
              <a:gd name="T2" fmla="*/ 54 w 55"/>
              <a:gd name="T3" fmla="*/ 8 h 46"/>
              <a:gd name="T4" fmla="*/ 45 w 55"/>
              <a:gd name="T5" fmla="*/ 45 h 46"/>
              <a:gd name="T6" fmla="*/ 0 w 55"/>
              <a:gd name="T7" fmla="*/ 37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8"/>
                </a:lnTo>
                <a:lnTo>
                  <a:pt x="45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49" name="Freeform 405"/>
          <p:cNvSpPr>
            <a:spLocks/>
          </p:cNvSpPr>
          <p:nvPr/>
        </p:nvSpPr>
        <p:spPr bwMode="auto">
          <a:xfrm>
            <a:off x="2521754" y="4117977"/>
            <a:ext cx="71436" cy="55563"/>
          </a:xfrm>
          <a:custGeom>
            <a:avLst/>
            <a:gdLst>
              <a:gd name="T0" fmla="*/ 8 w 49"/>
              <a:gd name="T1" fmla="*/ 0 h 40"/>
              <a:gd name="T2" fmla="*/ 48 w 49"/>
              <a:gd name="T3" fmla="*/ 7 h 40"/>
              <a:gd name="T4" fmla="*/ 40 w 49"/>
              <a:gd name="T5" fmla="*/ 39 h 40"/>
              <a:gd name="T6" fmla="*/ 0 w 49"/>
              <a:gd name="T7" fmla="*/ 32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7"/>
                </a:lnTo>
                <a:lnTo>
                  <a:pt x="40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50" name="Freeform 406"/>
          <p:cNvSpPr>
            <a:spLocks/>
          </p:cNvSpPr>
          <p:nvPr/>
        </p:nvSpPr>
        <p:spPr bwMode="auto">
          <a:xfrm>
            <a:off x="2524920" y="4121153"/>
            <a:ext cx="80962" cy="63500"/>
          </a:xfrm>
          <a:custGeom>
            <a:avLst/>
            <a:gdLst>
              <a:gd name="T0" fmla="*/ 9 w 55"/>
              <a:gd name="T1" fmla="*/ 0 h 46"/>
              <a:gd name="T2" fmla="*/ 54 w 55"/>
              <a:gd name="T3" fmla="*/ 8 h 46"/>
              <a:gd name="T4" fmla="*/ 45 w 55"/>
              <a:gd name="T5" fmla="*/ 45 h 46"/>
              <a:gd name="T6" fmla="*/ 0 w 55"/>
              <a:gd name="T7" fmla="*/ 37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8"/>
                </a:lnTo>
                <a:lnTo>
                  <a:pt x="45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51" name="Freeform 407"/>
          <p:cNvSpPr>
            <a:spLocks/>
          </p:cNvSpPr>
          <p:nvPr/>
        </p:nvSpPr>
        <p:spPr bwMode="auto">
          <a:xfrm>
            <a:off x="2582079" y="4129089"/>
            <a:ext cx="71436" cy="55563"/>
          </a:xfrm>
          <a:custGeom>
            <a:avLst/>
            <a:gdLst>
              <a:gd name="T0" fmla="*/ 8 w 49"/>
              <a:gd name="T1" fmla="*/ 0 h 40"/>
              <a:gd name="T2" fmla="*/ 48 w 49"/>
              <a:gd name="T3" fmla="*/ 7 h 40"/>
              <a:gd name="T4" fmla="*/ 40 w 49"/>
              <a:gd name="T5" fmla="*/ 39 h 40"/>
              <a:gd name="T6" fmla="*/ 0 w 49"/>
              <a:gd name="T7" fmla="*/ 32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7"/>
                </a:lnTo>
                <a:lnTo>
                  <a:pt x="40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52" name="Freeform 408"/>
          <p:cNvSpPr>
            <a:spLocks/>
          </p:cNvSpPr>
          <p:nvPr/>
        </p:nvSpPr>
        <p:spPr bwMode="auto">
          <a:xfrm>
            <a:off x="2585245" y="4132266"/>
            <a:ext cx="80962" cy="63500"/>
          </a:xfrm>
          <a:custGeom>
            <a:avLst/>
            <a:gdLst>
              <a:gd name="T0" fmla="*/ 9 w 55"/>
              <a:gd name="T1" fmla="*/ 0 h 46"/>
              <a:gd name="T2" fmla="*/ 54 w 55"/>
              <a:gd name="T3" fmla="*/ 8 h 46"/>
              <a:gd name="T4" fmla="*/ 45 w 55"/>
              <a:gd name="T5" fmla="*/ 45 h 46"/>
              <a:gd name="T6" fmla="*/ 0 w 55"/>
              <a:gd name="T7" fmla="*/ 37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8"/>
                </a:lnTo>
                <a:lnTo>
                  <a:pt x="45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53" name="Freeform 409"/>
          <p:cNvSpPr>
            <a:spLocks/>
          </p:cNvSpPr>
          <p:nvPr/>
        </p:nvSpPr>
        <p:spPr bwMode="auto">
          <a:xfrm>
            <a:off x="2642405" y="4141797"/>
            <a:ext cx="71436" cy="53975"/>
          </a:xfrm>
          <a:custGeom>
            <a:avLst/>
            <a:gdLst>
              <a:gd name="T0" fmla="*/ 8 w 49"/>
              <a:gd name="T1" fmla="*/ 0 h 40"/>
              <a:gd name="T2" fmla="*/ 48 w 49"/>
              <a:gd name="T3" fmla="*/ 7 h 40"/>
              <a:gd name="T4" fmla="*/ 40 w 49"/>
              <a:gd name="T5" fmla="*/ 39 h 40"/>
              <a:gd name="T6" fmla="*/ 0 w 49"/>
              <a:gd name="T7" fmla="*/ 32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7"/>
                </a:lnTo>
                <a:lnTo>
                  <a:pt x="40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54" name="Freeform 410"/>
          <p:cNvSpPr>
            <a:spLocks/>
          </p:cNvSpPr>
          <p:nvPr/>
        </p:nvSpPr>
        <p:spPr bwMode="auto">
          <a:xfrm>
            <a:off x="2645571" y="4143378"/>
            <a:ext cx="80962" cy="63500"/>
          </a:xfrm>
          <a:custGeom>
            <a:avLst/>
            <a:gdLst>
              <a:gd name="T0" fmla="*/ 9 w 55"/>
              <a:gd name="T1" fmla="*/ 0 h 46"/>
              <a:gd name="T2" fmla="*/ 54 w 55"/>
              <a:gd name="T3" fmla="*/ 9 h 46"/>
              <a:gd name="T4" fmla="*/ 45 w 55"/>
              <a:gd name="T5" fmla="*/ 45 h 46"/>
              <a:gd name="T6" fmla="*/ 0 w 55"/>
              <a:gd name="T7" fmla="*/ 37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9"/>
                </a:lnTo>
                <a:lnTo>
                  <a:pt x="45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55" name="Freeform 411"/>
          <p:cNvSpPr>
            <a:spLocks/>
          </p:cNvSpPr>
          <p:nvPr/>
        </p:nvSpPr>
        <p:spPr bwMode="auto">
          <a:xfrm>
            <a:off x="2702728" y="4151321"/>
            <a:ext cx="71436" cy="57151"/>
          </a:xfrm>
          <a:custGeom>
            <a:avLst/>
            <a:gdLst>
              <a:gd name="T0" fmla="*/ 8 w 49"/>
              <a:gd name="T1" fmla="*/ 0 h 41"/>
              <a:gd name="T2" fmla="*/ 48 w 49"/>
              <a:gd name="T3" fmla="*/ 8 h 41"/>
              <a:gd name="T4" fmla="*/ 40 w 49"/>
              <a:gd name="T5" fmla="*/ 40 h 41"/>
              <a:gd name="T6" fmla="*/ 0 w 49"/>
              <a:gd name="T7" fmla="*/ 32 h 41"/>
              <a:gd name="T8" fmla="*/ 8 w 49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1"/>
              <a:gd name="T17" fmla="*/ 49 w 49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1">
                <a:moveTo>
                  <a:pt x="8" y="0"/>
                </a:moveTo>
                <a:lnTo>
                  <a:pt x="48" y="8"/>
                </a:lnTo>
                <a:lnTo>
                  <a:pt x="40" y="40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56" name="Freeform 412"/>
          <p:cNvSpPr>
            <a:spLocks/>
          </p:cNvSpPr>
          <p:nvPr/>
        </p:nvSpPr>
        <p:spPr bwMode="auto">
          <a:xfrm>
            <a:off x="2705894" y="4156077"/>
            <a:ext cx="80962" cy="63500"/>
          </a:xfrm>
          <a:custGeom>
            <a:avLst/>
            <a:gdLst>
              <a:gd name="T0" fmla="*/ 9 w 55"/>
              <a:gd name="T1" fmla="*/ 0 h 46"/>
              <a:gd name="T2" fmla="*/ 54 w 55"/>
              <a:gd name="T3" fmla="*/ 8 h 46"/>
              <a:gd name="T4" fmla="*/ 45 w 55"/>
              <a:gd name="T5" fmla="*/ 45 h 46"/>
              <a:gd name="T6" fmla="*/ 0 w 55"/>
              <a:gd name="T7" fmla="*/ 36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8"/>
                </a:lnTo>
                <a:lnTo>
                  <a:pt x="45" y="45"/>
                </a:lnTo>
                <a:lnTo>
                  <a:pt x="0" y="36"/>
                </a:lnTo>
                <a:lnTo>
                  <a:pt x="9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57" name="Freeform 413"/>
          <p:cNvSpPr>
            <a:spLocks/>
          </p:cNvSpPr>
          <p:nvPr/>
        </p:nvSpPr>
        <p:spPr bwMode="auto">
          <a:xfrm>
            <a:off x="2826554" y="4175125"/>
            <a:ext cx="71436" cy="58739"/>
          </a:xfrm>
          <a:custGeom>
            <a:avLst/>
            <a:gdLst>
              <a:gd name="T0" fmla="*/ 8 w 49"/>
              <a:gd name="T1" fmla="*/ 0 h 42"/>
              <a:gd name="T2" fmla="*/ 48 w 49"/>
              <a:gd name="T3" fmla="*/ 9 h 42"/>
              <a:gd name="T4" fmla="*/ 40 w 49"/>
              <a:gd name="T5" fmla="*/ 41 h 42"/>
              <a:gd name="T6" fmla="*/ 0 w 49"/>
              <a:gd name="T7" fmla="*/ 32 h 42"/>
              <a:gd name="T8" fmla="*/ 8 w 49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2"/>
              <a:gd name="T17" fmla="*/ 49 w 49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2">
                <a:moveTo>
                  <a:pt x="8" y="0"/>
                </a:moveTo>
                <a:lnTo>
                  <a:pt x="48" y="9"/>
                </a:lnTo>
                <a:lnTo>
                  <a:pt x="40" y="41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58" name="Freeform 414"/>
          <p:cNvSpPr>
            <a:spLocks/>
          </p:cNvSpPr>
          <p:nvPr/>
        </p:nvSpPr>
        <p:spPr bwMode="auto">
          <a:xfrm>
            <a:off x="2829720" y="4178300"/>
            <a:ext cx="80962" cy="65088"/>
          </a:xfrm>
          <a:custGeom>
            <a:avLst/>
            <a:gdLst>
              <a:gd name="T0" fmla="*/ 9 w 55"/>
              <a:gd name="T1" fmla="*/ 0 h 48"/>
              <a:gd name="T2" fmla="*/ 54 w 55"/>
              <a:gd name="T3" fmla="*/ 10 h 48"/>
              <a:gd name="T4" fmla="*/ 46 w 55"/>
              <a:gd name="T5" fmla="*/ 47 h 48"/>
              <a:gd name="T6" fmla="*/ 0 w 55"/>
              <a:gd name="T7" fmla="*/ 37 h 48"/>
              <a:gd name="T8" fmla="*/ 9 w 55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8"/>
              <a:gd name="T17" fmla="*/ 55 w 55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8">
                <a:moveTo>
                  <a:pt x="9" y="0"/>
                </a:moveTo>
                <a:lnTo>
                  <a:pt x="54" y="10"/>
                </a:lnTo>
                <a:lnTo>
                  <a:pt x="46" y="47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59" name="Freeform 415"/>
          <p:cNvSpPr>
            <a:spLocks/>
          </p:cNvSpPr>
          <p:nvPr/>
        </p:nvSpPr>
        <p:spPr bwMode="auto">
          <a:xfrm>
            <a:off x="2763051" y="4164013"/>
            <a:ext cx="73026" cy="55563"/>
          </a:xfrm>
          <a:custGeom>
            <a:avLst/>
            <a:gdLst>
              <a:gd name="T0" fmla="*/ 8 w 49"/>
              <a:gd name="T1" fmla="*/ 0 h 40"/>
              <a:gd name="T2" fmla="*/ 48 w 49"/>
              <a:gd name="T3" fmla="*/ 7 h 40"/>
              <a:gd name="T4" fmla="*/ 40 w 49"/>
              <a:gd name="T5" fmla="*/ 39 h 40"/>
              <a:gd name="T6" fmla="*/ 0 w 49"/>
              <a:gd name="T7" fmla="*/ 32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7"/>
                </a:lnTo>
                <a:lnTo>
                  <a:pt x="40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60" name="Freeform 416"/>
          <p:cNvSpPr>
            <a:spLocks/>
          </p:cNvSpPr>
          <p:nvPr/>
        </p:nvSpPr>
        <p:spPr bwMode="auto">
          <a:xfrm>
            <a:off x="2766221" y="4167194"/>
            <a:ext cx="80962" cy="63500"/>
          </a:xfrm>
          <a:custGeom>
            <a:avLst/>
            <a:gdLst>
              <a:gd name="T0" fmla="*/ 9 w 55"/>
              <a:gd name="T1" fmla="*/ 0 h 46"/>
              <a:gd name="T2" fmla="*/ 54 w 55"/>
              <a:gd name="T3" fmla="*/ 8 h 46"/>
              <a:gd name="T4" fmla="*/ 45 w 55"/>
              <a:gd name="T5" fmla="*/ 45 h 46"/>
              <a:gd name="T6" fmla="*/ 0 w 55"/>
              <a:gd name="T7" fmla="*/ 37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8"/>
                </a:lnTo>
                <a:lnTo>
                  <a:pt x="45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61" name="Freeform 417"/>
          <p:cNvSpPr>
            <a:spLocks/>
          </p:cNvSpPr>
          <p:nvPr/>
        </p:nvSpPr>
        <p:spPr bwMode="auto">
          <a:xfrm>
            <a:off x="2890046" y="4189416"/>
            <a:ext cx="69851" cy="53975"/>
          </a:xfrm>
          <a:custGeom>
            <a:avLst/>
            <a:gdLst>
              <a:gd name="T0" fmla="*/ 8 w 47"/>
              <a:gd name="T1" fmla="*/ 0 h 40"/>
              <a:gd name="T2" fmla="*/ 46 w 47"/>
              <a:gd name="T3" fmla="*/ 9 h 40"/>
              <a:gd name="T4" fmla="*/ 38 w 47"/>
              <a:gd name="T5" fmla="*/ 39 h 40"/>
              <a:gd name="T6" fmla="*/ 0 w 47"/>
              <a:gd name="T7" fmla="*/ 30 h 40"/>
              <a:gd name="T8" fmla="*/ 8 w 47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40"/>
              <a:gd name="T17" fmla="*/ 47 w 4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40">
                <a:moveTo>
                  <a:pt x="8" y="0"/>
                </a:moveTo>
                <a:lnTo>
                  <a:pt x="46" y="9"/>
                </a:lnTo>
                <a:lnTo>
                  <a:pt x="38" y="39"/>
                </a:lnTo>
                <a:lnTo>
                  <a:pt x="0" y="3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62" name="Freeform 418"/>
          <p:cNvSpPr>
            <a:spLocks/>
          </p:cNvSpPr>
          <p:nvPr/>
        </p:nvSpPr>
        <p:spPr bwMode="auto">
          <a:xfrm>
            <a:off x="2893230" y="4191005"/>
            <a:ext cx="77787" cy="63500"/>
          </a:xfrm>
          <a:custGeom>
            <a:avLst/>
            <a:gdLst>
              <a:gd name="T0" fmla="*/ 9 w 53"/>
              <a:gd name="T1" fmla="*/ 0 h 46"/>
              <a:gd name="T2" fmla="*/ 52 w 53"/>
              <a:gd name="T3" fmla="*/ 10 h 46"/>
              <a:gd name="T4" fmla="*/ 44 w 53"/>
              <a:gd name="T5" fmla="*/ 45 h 46"/>
              <a:gd name="T6" fmla="*/ 0 w 53"/>
              <a:gd name="T7" fmla="*/ 35 h 46"/>
              <a:gd name="T8" fmla="*/ 9 w 53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46"/>
              <a:gd name="T17" fmla="*/ 53 w 53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46">
                <a:moveTo>
                  <a:pt x="9" y="0"/>
                </a:moveTo>
                <a:lnTo>
                  <a:pt x="52" y="10"/>
                </a:lnTo>
                <a:lnTo>
                  <a:pt x="44" y="45"/>
                </a:lnTo>
                <a:lnTo>
                  <a:pt x="0" y="35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63" name="Freeform 419"/>
          <p:cNvSpPr>
            <a:spLocks/>
          </p:cNvSpPr>
          <p:nvPr/>
        </p:nvSpPr>
        <p:spPr bwMode="auto">
          <a:xfrm>
            <a:off x="2953547" y="4202121"/>
            <a:ext cx="68261" cy="57151"/>
          </a:xfrm>
          <a:custGeom>
            <a:avLst/>
            <a:gdLst>
              <a:gd name="T0" fmla="*/ 8 w 46"/>
              <a:gd name="T1" fmla="*/ 0 h 41"/>
              <a:gd name="T2" fmla="*/ 45 w 46"/>
              <a:gd name="T3" fmla="*/ 10 h 41"/>
              <a:gd name="T4" fmla="*/ 37 w 46"/>
              <a:gd name="T5" fmla="*/ 40 h 41"/>
              <a:gd name="T6" fmla="*/ 0 w 46"/>
              <a:gd name="T7" fmla="*/ 30 h 41"/>
              <a:gd name="T8" fmla="*/ 8 w 46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41"/>
              <a:gd name="T17" fmla="*/ 46 w 46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41">
                <a:moveTo>
                  <a:pt x="8" y="0"/>
                </a:moveTo>
                <a:lnTo>
                  <a:pt x="45" y="10"/>
                </a:lnTo>
                <a:lnTo>
                  <a:pt x="37" y="40"/>
                </a:lnTo>
                <a:lnTo>
                  <a:pt x="0" y="3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64" name="Freeform 420"/>
          <p:cNvSpPr>
            <a:spLocks/>
          </p:cNvSpPr>
          <p:nvPr/>
        </p:nvSpPr>
        <p:spPr bwMode="auto">
          <a:xfrm>
            <a:off x="2958316" y="4205297"/>
            <a:ext cx="74613" cy="65087"/>
          </a:xfrm>
          <a:custGeom>
            <a:avLst/>
            <a:gdLst>
              <a:gd name="T0" fmla="*/ 8 w 51"/>
              <a:gd name="T1" fmla="*/ 0 h 47"/>
              <a:gd name="T2" fmla="*/ 50 w 51"/>
              <a:gd name="T3" fmla="*/ 11 h 47"/>
              <a:gd name="T4" fmla="*/ 42 w 51"/>
              <a:gd name="T5" fmla="*/ 46 h 47"/>
              <a:gd name="T6" fmla="*/ 0 w 51"/>
              <a:gd name="T7" fmla="*/ 35 h 47"/>
              <a:gd name="T8" fmla="*/ 8 w 51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47"/>
              <a:gd name="T17" fmla="*/ 51 w 51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47">
                <a:moveTo>
                  <a:pt x="8" y="0"/>
                </a:moveTo>
                <a:lnTo>
                  <a:pt x="50" y="11"/>
                </a:lnTo>
                <a:lnTo>
                  <a:pt x="42" y="46"/>
                </a:lnTo>
                <a:lnTo>
                  <a:pt x="0" y="35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65" name="Freeform 421"/>
          <p:cNvSpPr>
            <a:spLocks/>
          </p:cNvSpPr>
          <p:nvPr/>
        </p:nvSpPr>
        <p:spPr bwMode="auto">
          <a:xfrm>
            <a:off x="3015456" y="4217989"/>
            <a:ext cx="71438" cy="55563"/>
          </a:xfrm>
          <a:custGeom>
            <a:avLst/>
            <a:gdLst>
              <a:gd name="T0" fmla="*/ 8 w 49"/>
              <a:gd name="T1" fmla="*/ 0 h 40"/>
              <a:gd name="T2" fmla="*/ 48 w 49"/>
              <a:gd name="T3" fmla="*/ 9 h 40"/>
              <a:gd name="T4" fmla="*/ 41 w 49"/>
              <a:gd name="T5" fmla="*/ 39 h 40"/>
              <a:gd name="T6" fmla="*/ 0 w 49"/>
              <a:gd name="T7" fmla="*/ 30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9"/>
                </a:lnTo>
                <a:lnTo>
                  <a:pt x="41" y="39"/>
                </a:lnTo>
                <a:lnTo>
                  <a:pt x="0" y="3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66" name="Freeform 422"/>
          <p:cNvSpPr>
            <a:spLocks/>
          </p:cNvSpPr>
          <p:nvPr/>
        </p:nvSpPr>
        <p:spPr bwMode="auto">
          <a:xfrm>
            <a:off x="3020222" y="4221163"/>
            <a:ext cx="77787" cy="61912"/>
          </a:xfrm>
          <a:custGeom>
            <a:avLst/>
            <a:gdLst>
              <a:gd name="T0" fmla="*/ 8 w 54"/>
              <a:gd name="T1" fmla="*/ 0 h 46"/>
              <a:gd name="T2" fmla="*/ 53 w 54"/>
              <a:gd name="T3" fmla="*/ 10 h 46"/>
              <a:gd name="T4" fmla="*/ 45 w 54"/>
              <a:gd name="T5" fmla="*/ 45 h 46"/>
              <a:gd name="T6" fmla="*/ 0 w 54"/>
              <a:gd name="T7" fmla="*/ 35 h 46"/>
              <a:gd name="T8" fmla="*/ 8 w 54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6"/>
              <a:gd name="T17" fmla="*/ 54 w 54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6">
                <a:moveTo>
                  <a:pt x="8" y="0"/>
                </a:moveTo>
                <a:lnTo>
                  <a:pt x="53" y="10"/>
                </a:lnTo>
                <a:lnTo>
                  <a:pt x="45" y="45"/>
                </a:lnTo>
                <a:lnTo>
                  <a:pt x="0" y="35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67" name="Freeform 423"/>
          <p:cNvSpPr>
            <a:spLocks/>
          </p:cNvSpPr>
          <p:nvPr/>
        </p:nvSpPr>
        <p:spPr bwMode="auto">
          <a:xfrm>
            <a:off x="3083727" y="4232283"/>
            <a:ext cx="66676" cy="53975"/>
          </a:xfrm>
          <a:custGeom>
            <a:avLst/>
            <a:gdLst>
              <a:gd name="T0" fmla="*/ 7 w 46"/>
              <a:gd name="T1" fmla="*/ 0 h 40"/>
              <a:gd name="T2" fmla="*/ 45 w 46"/>
              <a:gd name="T3" fmla="*/ 9 h 40"/>
              <a:gd name="T4" fmla="*/ 38 w 46"/>
              <a:gd name="T5" fmla="*/ 39 h 40"/>
              <a:gd name="T6" fmla="*/ 0 w 46"/>
              <a:gd name="T7" fmla="*/ 30 h 40"/>
              <a:gd name="T8" fmla="*/ 7 w 46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40"/>
              <a:gd name="T17" fmla="*/ 46 w 46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40">
                <a:moveTo>
                  <a:pt x="7" y="0"/>
                </a:moveTo>
                <a:lnTo>
                  <a:pt x="45" y="9"/>
                </a:lnTo>
                <a:lnTo>
                  <a:pt x="38" y="39"/>
                </a:lnTo>
                <a:lnTo>
                  <a:pt x="0" y="30"/>
                </a:lnTo>
                <a:lnTo>
                  <a:pt x="7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68" name="Freeform 424"/>
          <p:cNvSpPr>
            <a:spLocks/>
          </p:cNvSpPr>
          <p:nvPr/>
        </p:nvSpPr>
        <p:spPr bwMode="auto">
          <a:xfrm>
            <a:off x="3085307" y="4233866"/>
            <a:ext cx="76201" cy="63500"/>
          </a:xfrm>
          <a:custGeom>
            <a:avLst/>
            <a:gdLst>
              <a:gd name="T0" fmla="*/ 8 w 52"/>
              <a:gd name="T1" fmla="*/ 0 h 46"/>
              <a:gd name="T2" fmla="*/ 51 w 52"/>
              <a:gd name="T3" fmla="*/ 10 h 46"/>
              <a:gd name="T4" fmla="*/ 43 w 52"/>
              <a:gd name="T5" fmla="*/ 45 h 46"/>
              <a:gd name="T6" fmla="*/ 0 w 52"/>
              <a:gd name="T7" fmla="*/ 35 h 46"/>
              <a:gd name="T8" fmla="*/ 8 w 52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46"/>
              <a:gd name="T17" fmla="*/ 52 w 52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46">
                <a:moveTo>
                  <a:pt x="8" y="0"/>
                </a:moveTo>
                <a:lnTo>
                  <a:pt x="51" y="10"/>
                </a:lnTo>
                <a:lnTo>
                  <a:pt x="43" y="45"/>
                </a:lnTo>
                <a:lnTo>
                  <a:pt x="0" y="35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69" name="Freeform 425"/>
          <p:cNvSpPr>
            <a:spLocks/>
          </p:cNvSpPr>
          <p:nvPr/>
        </p:nvSpPr>
        <p:spPr bwMode="auto">
          <a:xfrm>
            <a:off x="3145632" y="4244977"/>
            <a:ext cx="68263" cy="55563"/>
          </a:xfrm>
          <a:custGeom>
            <a:avLst/>
            <a:gdLst>
              <a:gd name="T0" fmla="*/ 7 w 46"/>
              <a:gd name="T1" fmla="*/ 0 h 40"/>
              <a:gd name="T2" fmla="*/ 45 w 46"/>
              <a:gd name="T3" fmla="*/ 9 h 40"/>
              <a:gd name="T4" fmla="*/ 38 w 46"/>
              <a:gd name="T5" fmla="*/ 39 h 40"/>
              <a:gd name="T6" fmla="*/ 0 w 46"/>
              <a:gd name="T7" fmla="*/ 30 h 40"/>
              <a:gd name="T8" fmla="*/ 7 w 46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40"/>
              <a:gd name="T17" fmla="*/ 46 w 46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40">
                <a:moveTo>
                  <a:pt x="7" y="0"/>
                </a:moveTo>
                <a:lnTo>
                  <a:pt x="45" y="9"/>
                </a:lnTo>
                <a:lnTo>
                  <a:pt x="38" y="39"/>
                </a:lnTo>
                <a:lnTo>
                  <a:pt x="0" y="30"/>
                </a:lnTo>
                <a:lnTo>
                  <a:pt x="7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70" name="Freeform 426"/>
          <p:cNvSpPr>
            <a:spLocks/>
          </p:cNvSpPr>
          <p:nvPr/>
        </p:nvSpPr>
        <p:spPr bwMode="auto">
          <a:xfrm>
            <a:off x="3148807" y="4248153"/>
            <a:ext cx="76201" cy="63500"/>
          </a:xfrm>
          <a:custGeom>
            <a:avLst/>
            <a:gdLst>
              <a:gd name="T0" fmla="*/ 8 w 52"/>
              <a:gd name="T1" fmla="*/ 0 h 46"/>
              <a:gd name="T2" fmla="*/ 51 w 52"/>
              <a:gd name="T3" fmla="*/ 10 h 46"/>
              <a:gd name="T4" fmla="*/ 43 w 52"/>
              <a:gd name="T5" fmla="*/ 45 h 46"/>
              <a:gd name="T6" fmla="*/ 0 w 52"/>
              <a:gd name="T7" fmla="*/ 35 h 46"/>
              <a:gd name="T8" fmla="*/ 8 w 52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46"/>
              <a:gd name="T17" fmla="*/ 52 w 52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46">
                <a:moveTo>
                  <a:pt x="8" y="0"/>
                </a:moveTo>
                <a:lnTo>
                  <a:pt x="51" y="10"/>
                </a:lnTo>
                <a:lnTo>
                  <a:pt x="43" y="45"/>
                </a:lnTo>
                <a:lnTo>
                  <a:pt x="0" y="35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71" name="Rectangle 427"/>
          <p:cNvSpPr>
            <a:spLocks noChangeArrowheads="1"/>
          </p:cNvSpPr>
          <p:nvPr/>
        </p:nvSpPr>
        <p:spPr bwMode="auto">
          <a:xfrm>
            <a:off x="819946" y="3989394"/>
            <a:ext cx="50800" cy="47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2" name="Freeform 428"/>
          <p:cNvSpPr>
            <a:spLocks/>
          </p:cNvSpPr>
          <p:nvPr/>
        </p:nvSpPr>
        <p:spPr bwMode="auto">
          <a:xfrm>
            <a:off x="1972479" y="4035432"/>
            <a:ext cx="65086" cy="47625"/>
          </a:xfrm>
          <a:custGeom>
            <a:avLst/>
            <a:gdLst>
              <a:gd name="T0" fmla="*/ 4 w 44"/>
              <a:gd name="T1" fmla="*/ 0 h 35"/>
              <a:gd name="T2" fmla="*/ 43 w 44"/>
              <a:gd name="T3" fmla="*/ 5 h 35"/>
              <a:gd name="T4" fmla="*/ 39 w 44"/>
              <a:gd name="T5" fmla="*/ 34 h 35"/>
              <a:gd name="T6" fmla="*/ 0 w 44"/>
              <a:gd name="T7" fmla="*/ 29 h 35"/>
              <a:gd name="T8" fmla="*/ 4 w 44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5"/>
              <a:gd name="T17" fmla="*/ 44 w 44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5">
                <a:moveTo>
                  <a:pt x="4" y="0"/>
                </a:moveTo>
                <a:lnTo>
                  <a:pt x="43" y="5"/>
                </a:lnTo>
                <a:lnTo>
                  <a:pt x="39" y="34"/>
                </a:lnTo>
                <a:lnTo>
                  <a:pt x="0" y="29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73" name="Freeform 429"/>
          <p:cNvSpPr>
            <a:spLocks/>
          </p:cNvSpPr>
          <p:nvPr/>
        </p:nvSpPr>
        <p:spPr bwMode="auto">
          <a:xfrm>
            <a:off x="1975646" y="4037021"/>
            <a:ext cx="76201" cy="57151"/>
          </a:xfrm>
          <a:custGeom>
            <a:avLst/>
            <a:gdLst>
              <a:gd name="T0" fmla="*/ 4 w 51"/>
              <a:gd name="T1" fmla="*/ 0 h 41"/>
              <a:gd name="T2" fmla="*/ 50 w 51"/>
              <a:gd name="T3" fmla="*/ 5 h 41"/>
              <a:gd name="T4" fmla="*/ 45 w 51"/>
              <a:gd name="T5" fmla="*/ 40 h 41"/>
              <a:gd name="T6" fmla="*/ 0 w 51"/>
              <a:gd name="T7" fmla="*/ 34 h 41"/>
              <a:gd name="T8" fmla="*/ 4 w 5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41"/>
              <a:gd name="T17" fmla="*/ 51 w 5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41">
                <a:moveTo>
                  <a:pt x="4" y="0"/>
                </a:moveTo>
                <a:lnTo>
                  <a:pt x="50" y="5"/>
                </a:lnTo>
                <a:lnTo>
                  <a:pt x="45" y="40"/>
                </a:lnTo>
                <a:lnTo>
                  <a:pt x="0" y="34"/>
                </a:lnTo>
                <a:lnTo>
                  <a:pt x="4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74" name="Freeform 430"/>
          <p:cNvSpPr>
            <a:spLocks/>
          </p:cNvSpPr>
          <p:nvPr/>
        </p:nvSpPr>
        <p:spPr bwMode="auto">
          <a:xfrm>
            <a:off x="3209134" y="4259270"/>
            <a:ext cx="69851" cy="57151"/>
          </a:xfrm>
          <a:custGeom>
            <a:avLst/>
            <a:gdLst>
              <a:gd name="T0" fmla="*/ 7 w 48"/>
              <a:gd name="T1" fmla="*/ 0 h 41"/>
              <a:gd name="T2" fmla="*/ 47 w 48"/>
              <a:gd name="T3" fmla="*/ 10 h 41"/>
              <a:gd name="T4" fmla="*/ 40 w 48"/>
              <a:gd name="T5" fmla="*/ 40 h 41"/>
              <a:gd name="T6" fmla="*/ 0 w 48"/>
              <a:gd name="T7" fmla="*/ 30 h 41"/>
              <a:gd name="T8" fmla="*/ 7 w 48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1"/>
              <a:gd name="T17" fmla="*/ 48 w 48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1">
                <a:moveTo>
                  <a:pt x="7" y="0"/>
                </a:moveTo>
                <a:lnTo>
                  <a:pt x="47" y="10"/>
                </a:lnTo>
                <a:lnTo>
                  <a:pt x="40" y="40"/>
                </a:lnTo>
                <a:lnTo>
                  <a:pt x="0" y="30"/>
                </a:lnTo>
                <a:lnTo>
                  <a:pt x="7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75" name="Freeform 431"/>
          <p:cNvSpPr>
            <a:spLocks/>
          </p:cNvSpPr>
          <p:nvPr/>
        </p:nvSpPr>
        <p:spPr bwMode="auto">
          <a:xfrm>
            <a:off x="3212315" y="4262441"/>
            <a:ext cx="79374" cy="63500"/>
          </a:xfrm>
          <a:custGeom>
            <a:avLst/>
            <a:gdLst>
              <a:gd name="T0" fmla="*/ 8 w 54"/>
              <a:gd name="T1" fmla="*/ 0 h 47"/>
              <a:gd name="T2" fmla="*/ 53 w 54"/>
              <a:gd name="T3" fmla="*/ 11 h 47"/>
              <a:gd name="T4" fmla="*/ 45 w 54"/>
              <a:gd name="T5" fmla="*/ 46 h 47"/>
              <a:gd name="T6" fmla="*/ 0 w 54"/>
              <a:gd name="T7" fmla="*/ 35 h 47"/>
              <a:gd name="T8" fmla="*/ 8 w 54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7"/>
              <a:gd name="T17" fmla="*/ 54 w 54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7">
                <a:moveTo>
                  <a:pt x="8" y="0"/>
                </a:moveTo>
                <a:lnTo>
                  <a:pt x="53" y="11"/>
                </a:lnTo>
                <a:lnTo>
                  <a:pt x="45" y="46"/>
                </a:lnTo>
                <a:lnTo>
                  <a:pt x="0" y="35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76" name="Line 432"/>
          <p:cNvSpPr>
            <a:spLocks noChangeShapeType="1"/>
          </p:cNvSpPr>
          <p:nvPr/>
        </p:nvSpPr>
        <p:spPr bwMode="auto">
          <a:xfrm flipV="1">
            <a:off x="815182" y="3976694"/>
            <a:ext cx="63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77" name="Line 448"/>
          <p:cNvSpPr>
            <a:spLocks noChangeShapeType="1"/>
          </p:cNvSpPr>
          <p:nvPr/>
        </p:nvSpPr>
        <p:spPr bwMode="auto">
          <a:xfrm flipV="1">
            <a:off x="3288507" y="4256097"/>
            <a:ext cx="79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78" name="Line 473"/>
          <p:cNvSpPr>
            <a:spLocks noChangeShapeType="1"/>
          </p:cNvSpPr>
          <p:nvPr/>
        </p:nvSpPr>
        <p:spPr bwMode="auto">
          <a:xfrm flipH="1">
            <a:off x="1980405" y="1911353"/>
            <a:ext cx="101600" cy="21351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79" name="Line 474"/>
          <p:cNvSpPr>
            <a:spLocks noChangeShapeType="1"/>
          </p:cNvSpPr>
          <p:nvPr/>
        </p:nvSpPr>
        <p:spPr bwMode="auto">
          <a:xfrm flipH="1">
            <a:off x="2039146" y="1914531"/>
            <a:ext cx="50800" cy="213995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80" name="Line 475"/>
          <p:cNvSpPr>
            <a:spLocks noChangeShapeType="1"/>
          </p:cNvSpPr>
          <p:nvPr/>
        </p:nvSpPr>
        <p:spPr bwMode="auto">
          <a:xfrm>
            <a:off x="2086775" y="1922463"/>
            <a:ext cx="1201737" cy="23479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grpSp>
        <p:nvGrpSpPr>
          <p:cNvPr id="5" name="Group 476"/>
          <p:cNvGrpSpPr>
            <a:grpSpLocks/>
          </p:cNvGrpSpPr>
          <p:nvPr/>
        </p:nvGrpSpPr>
        <p:grpSpPr bwMode="auto">
          <a:xfrm>
            <a:off x="4633120" y="3717928"/>
            <a:ext cx="207963" cy="303213"/>
            <a:chOff x="2922" y="2689"/>
            <a:chExt cx="141" cy="220"/>
          </a:xfrm>
        </p:grpSpPr>
        <p:sp>
          <p:nvSpPr>
            <p:cNvPr id="8345" name="Freeform 477"/>
            <p:cNvSpPr>
              <a:spLocks/>
            </p:cNvSpPr>
            <p:nvPr/>
          </p:nvSpPr>
          <p:spPr bwMode="auto">
            <a:xfrm>
              <a:off x="2977" y="2791"/>
              <a:ext cx="78" cy="110"/>
            </a:xfrm>
            <a:custGeom>
              <a:avLst/>
              <a:gdLst>
                <a:gd name="T0" fmla="*/ 23 w 78"/>
                <a:gd name="T1" fmla="*/ 33 h 110"/>
                <a:gd name="T2" fmla="*/ 0 w 78"/>
                <a:gd name="T3" fmla="*/ 109 h 110"/>
                <a:gd name="T4" fmla="*/ 77 w 78"/>
                <a:gd name="T5" fmla="*/ 107 h 110"/>
                <a:gd name="T6" fmla="*/ 55 w 78"/>
                <a:gd name="T7" fmla="*/ 0 h 110"/>
                <a:gd name="T8" fmla="*/ 23 w 78"/>
                <a:gd name="T9" fmla="*/ 3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10"/>
                <a:gd name="T17" fmla="*/ 78 w 7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10">
                  <a:moveTo>
                    <a:pt x="23" y="33"/>
                  </a:moveTo>
                  <a:lnTo>
                    <a:pt x="0" y="109"/>
                  </a:lnTo>
                  <a:lnTo>
                    <a:pt x="77" y="107"/>
                  </a:lnTo>
                  <a:lnTo>
                    <a:pt x="55" y="0"/>
                  </a:lnTo>
                  <a:lnTo>
                    <a:pt x="23" y="33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6" name="Freeform 478"/>
            <p:cNvSpPr>
              <a:spLocks/>
            </p:cNvSpPr>
            <p:nvPr/>
          </p:nvSpPr>
          <p:spPr bwMode="auto">
            <a:xfrm>
              <a:off x="2977" y="2791"/>
              <a:ext cx="78" cy="110"/>
            </a:xfrm>
            <a:custGeom>
              <a:avLst/>
              <a:gdLst>
                <a:gd name="T0" fmla="*/ 23 w 78"/>
                <a:gd name="T1" fmla="*/ 33 h 110"/>
                <a:gd name="T2" fmla="*/ 0 w 78"/>
                <a:gd name="T3" fmla="*/ 109 h 110"/>
                <a:gd name="T4" fmla="*/ 77 w 78"/>
                <a:gd name="T5" fmla="*/ 107 h 110"/>
                <a:gd name="T6" fmla="*/ 55 w 78"/>
                <a:gd name="T7" fmla="*/ 0 h 110"/>
                <a:gd name="T8" fmla="*/ 23 w 78"/>
                <a:gd name="T9" fmla="*/ 3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10"/>
                <a:gd name="T17" fmla="*/ 78 w 7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10">
                  <a:moveTo>
                    <a:pt x="23" y="33"/>
                  </a:moveTo>
                  <a:lnTo>
                    <a:pt x="0" y="109"/>
                  </a:lnTo>
                  <a:lnTo>
                    <a:pt x="77" y="107"/>
                  </a:lnTo>
                  <a:lnTo>
                    <a:pt x="55" y="0"/>
                  </a:lnTo>
                  <a:lnTo>
                    <a:pt x="23" y="33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7" name="Freeform 479"/>
            <p:cNvSpPr>
              <a:spLocks/>
            </p:cNvSpPr>
            <p:nvPr/>
          </p:nvSpPr>
          <p:spPr bwMode="auto">
            <a:xfrm>
              <a:off x="2979" y="2793"/>
              <a:ext cx="84" cy="116"/>
            </a:xfrm>
            <a:custGeom>
              <a:avLst/>
              <a:gdLst>
                <a:gd name="T0" fmla="*/ 25 w 84"/>
                <a:gd name="T1" fmla="*/ 35 h 116"/>
                <a:gd name="T2" fmla="*/ 0 w 84"/>
                <a:gd name="T3" fmla="*/ 115 h 116"/>
                <a:gd name="T4" fmla="*/ 83 w 84"/>
                <a:gd name="T5" fmla="*/ 113 h 116"/>
                <a:gd name="T6" fmla="*/ 59 w 84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16"/>
                <a:gd name="T14" fmla="*/ 84 w 84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16">
                  <a:moveTo>
                    <a:pt x="25" y="35"/>
                  </a:moveTo>
                  <a:lnTo>
                    <a:pt x="0" y="115"/>
                  </a:lnTo>
                  <a:lnTo>
                    <a:pt x="83" y="113"/>
                  </a:lnTo>
                  <a:lnTo>
                    <a:pt x="5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8" name="Freeform 480"/>
            <p:cNvSpPr>
              <a:spLocks/>
            </p:cNvSpPr>
            <p:nvPr/>
          </p:nvSpPr>
          <p:spPr bwMode="auto">
            <a:xfrm>
              <a:off x="2926" y="2689"/>
              <a:ext cx="114" cy="142"/>
            </a:xfrm>
            <a:custGeom>
              <a:avLst/>
              <a:gdLst>
                <a:gd name="T0" fmla="*/ 74 w 114"/>
                <a:gd name="T1" fmla="*/ 0 h 142"/>
                <a:gd name="T2" fmla="*/ 80 w 114"/>
                <a:gd name="T3" fmla="*/ 4 h 142"/>
                <a:gd name="T4" fmla="*/ 84 w 114"/>
                <a:gd name="T5" fmla="*/ 8 h 142"/>
                <a:gd name="T6" fmla="*/ 89 w 114"/>
                <a:gd name="T7" fmla="*/ 12 h 142"/>
                <a:gd name="T8" fmla="*/ 93 w 114"/>
                <a:gd name="T9" fmla="*/ 15 h 142"/>
                <a:gd name="T10" fmla="*/ 97 w 114"/>
                <a:gd name="T11" fmla="*/ 21 h 142"/>
                <a:gd name="T12" fmla="*/ 101 w 114"/>
                <a:gd name="T13" fmla="*/ 27 h 142"/>
                <a:gd name="T14" fmla="*/ 104 w 114"/>
                <a:gd name="T15" fmla="*/ 33 h 142"/>
                <a:gd name="T16" fmla="*/ 106 w 114"/>
                <a:gd name="T17" fmla="*/ 38 h 142"/>
                <a:gd name="T18" fmla="*/ 108 w 114"/>
                <a:gd name="T19" fmla="*/ 44 h 142"/>
                <a:gd name="T20" fmla="*/ 110 w 114"/>
                <a:gd name="T21" fmla="*/ 50 h 142"/>
                <a:gd name="T22" fmla="*/ 110 w 114"/>
                <a:gd name="T23" fmla="*/ 59 h 142"/>
                <a:gd name="T24" fmla="*/ 113 w 114"/>
                <a:gd name="T25" fmla="*/ 64 h 142"/>
                <a:gd name="T26" fmla="*/ 113 w 114"/>
                <a:gd name="T27" fmla="*/ 70 h 142"/>
                <a:gd name="T28" fmla="*/ 110 w 114"/>
                <a:gd name="T29" fmla="*/ 78 h 142"/>
                <a:gd name="T30" fmla="*/ 110 w 114"/>
                <a:gd name="T31" fmla="*/ 83 h 142"/>
                <a:gd name="T32" fmla="*/ 108 w 114"/>
                <a:gd name="T33" fmla="*/ 90 h 142"/>
                <a:gd name="T34" fmla="*/ 104 w 114"/>
                <a:gd name="T35" fmla="*/ 96 h 142"/>
                <a:gd name="T36" fmla="*/ 103 w 114"/>
                <a:gd name="T37" fmla="*/ 102 h 142"/>
                <a:gd name="T38" fmla="*/ 99 w 114"/>
                <a:gd name="T39" fmla="*/ 107 h 142"/>
                <a:gd name="T40" fmla="*/ 95 w 114"/>
                <a:gd name="T41" fmla="*/ 113 h 142"/>
                <a:gd name="T42" fmla="*/ 91 w 114"/>
                <a:gd name="T43" fmla="*/ 117 h 142"/>
                <a:gd name="T44" fmla="*/ 85 w 114"/>
                <a:gd name="T45" fmla="*/ 123 h 142"/>
                <a:gd name="T46" fmla="*/ 82 w 114"/>
                <a:gd name="T47" fmla="*/ 128 h 142"/>
                <a:gd name="T48" fmla="*/ 76 w 114"/>
                <a:gd name="T49" fmla="*/ 131 h 142"/>
                <a:gd name="T50" fmla="*/ 69 w 114"/>
                <a:gd name="T51" fmla="*/ 133 h 142"/>
                <a:gd name="T52" fmla="*/ 64 w 114"/>
                <a:gd name="T53" fmla="*/ 137 h 142"/>
                <a:gd name="T54" fmla="*/ 58 w 114"/>
                <a:gd name="T55" fmla="*/ 139 h 142"/>
                <a:gd name="T56" fmla="*/ 50 w 114"/>
                <a:gd name="T57" fmla="*/ 139 h 142"/>
                <a:gd name="T58" fmla="*/ 45 w 114"/>
                <a:gd name="T59" fmla="*/ 141 h 142"/>
                <a:gd name="T60" fmla="*/ 39 w 114"/>
                <a:gd name="T61" fmla="*/ 141 h 142"/>
                <a:gd name="T62" fmla="*/ 30 w 114"/>
                <a:gd name="T63" fmla="*/ 141 h 142"/>
                <a:gd name="T64" fmla="*/ 25 w 114"/>
                <a:gd name="T65" fmla="*/ 141 h 142"/>
                <a:gd name="T66" fmla="*/ 19 w 114"/>
                <a:gd name="T67" fmla="*/ 139 h 142"/>
                <a:gd name="T68" fmla="*/ 13 w 114"/>
                <a:gd name="T69" fmla="*/ 137 h 142"/>
                <a:gd name="T70" fmla="*/ 6 w 114"/>
                <a:gd name="T71" fmla="*/ 135 h 142"/>
                <a:gd name="T72" fmla="*/ 2 w 114"/>
                <a:gd name="T73" fmla="*/ 133 h 142"/>
                <a:gd name="T74" fmla="*/ 0 w 114"/>
                <a:gd name="T75" fmla="*/ 131 h 142"/>
                <a:gd name="T76" fmla="*/ 17 w 114"/>
                <a:gd name="T77" fmla="*/ 98 h 142"/>
                <a:gd name="T78" fmla="*/ 37 w 114"/>
                <a:gd name="T79" fmla="*/ 66 h 142"/>
                <a:gd name="T80" fmla="*/ 56 w 114"/>
                <a:gd name="T81" fmla="*/ 33 h 142"/>
                <a:gd name="T82" fmla="*/ 74 w 114"/>
                <a:gd name="T83" fmla="*/ 0 h 1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42"/>
                <a:gd name="T128" fmla="*/ 114 w 114"/>
                <a:gd name="T129" fmla="*/ 142 h 1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42">
                  <a:moveTo>
                    <a:pt x="74" y="0"/>
                  </a:moveTo>
                  <a:lnTo>
                    <a:pt x="80" y="4"/>
                  </a:lnTo>
                  <a:lnTo>
                    <a:pt x="84" y="8"/>
                  </a:lnTo>
                  <a:lnTo>
                    <a:pt x="89" y="12"/>
                  </a:lnTo>
                  <a:lnTo>
                    <a:pt x="93" y="15"/>
                  </a:lnTo>
                  <a:lnTo>
                    <a:pt x="97" y="21"/>
                  </a:lnTo>
                  <a:lnTo>
                    <a:pt x="101" y="27"/>
                  </a:lnTo>
                  <a:lnTo>
                    <a:pt x="104" y="33"/>
                  </a:lnTo>
                  <a:lnTo>
                    <a:pt x="106" y="38"/>
                  </a:lnTo>
                  <a:lnTo>
                    <a:pt x="108" y="44"/>
                  </a:lnTo>
                  <a:lnTo>
                    <a:pt x="110" y="50"/>
                  </a:lnTo>
                  <a:lnTo>
                    <a:pt x="110" y="59"/>
                  </a:lnTo>
                  <a:lnTo>
                    <a:pt x="113" y="64"/>
                  </a:lnTo>
                  <a:lnTo>
                    <a:pt x="113" y="70"/>
                  </a:lnTo>
                  <a:lnTo>
                    <a:pt x="110" y="78"/>
                  </a:lnTo>
                  <a:lnTo>
                    <a:pt x="110" y="83"/>
                  </a:lnTo>
                  <a:lnTo>
                    <a:pt x="108" y="90"/>
                  </a:lnTo>
                  <a:lnTo>
                    <a:pt x="104" y="96"/>
                  </a:lnTo>
                  <a:lnTo>
                    <a:pt x="103" y="102"/>
                  </a:lnTo>
                  <a:lnTo>
                    <a:pt x="99" y="107"/>
                  </a:lnTo>
                  <a:lnTo>
                    <a:pt x="95" y="113"/>
                  </a:lnTo>
                  <a:lnTo>
                    <a:pt x="91" y="117"/>
                  </a:lnTo>
                  <a:lnTo>
                    <a:pt x="85" y="123"/>
                  </a:lnTo>
                  <a:lnTo>
                    <a:pt x="82" y="128"/>
                  </a:lnTo>
                  <a:lnTo>
                    <a:pt x="76" y="131"/>
                  </a:lnTo>
                  <a:lnTo>
                    <a:pt x="69" y="133"/>
                  </a:lnTo>
                  <a:lnTo>
                    <a:pt x="64" y="137"/>
                  </a:lnTo>
                  <a:lnTo>
                    <a:pt x="58" y="139"/>
                  </a:lnTo>
                  <a:lnTo>
                    <a:pt x="50" y="139"/>
                  </a:lnTo>
                  <a:lnTo>
                    <a:pt x="45" y="141"/>
                  </a:lnTo>
                  <a:lnTo>
                    <a:pt x="39" y="141"/>
                  </a:lnTo>
                  <a:lnTo>
                    <a:pt x="30" y="141"/>
                  </a:lnTo>
                  <a:lnTo>
                    <a:pt x="25" y="141"/>
                  </a:lnTo>
                  <a:lnTo>
                    <a:pt x="19" y="139"/>
                  </a:lnTo>
                  <a:lnTo>
                    <a:pt x="13" y="137"/>
                  </a:lnTo>
                  <a:lnTo>
                    <a:pt x="6" y="135"/>
                  </a:lnTo>
                  <a:lnTo>
                    <a:pt x="2" y="133"/>
                  </a:lnTo>
                  <a:lnTo>
                    <a:pt x="0" y="131"/>
                  </a:lnTo>
                  <a:lnTo>
                    <a:pt x="17" y="98"/>
                  </a:lnTo>
                  <a:lnTo>
                    <a:pt x="37" y="66"/>
                  </a:lnTo>
                  <a:lnTo>
                    <a:pt x="56" y="33"/>
                  </a:lnTo>
                  <a:lnTo>
                    <a:pt x="74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9" name="Line 481"/>
            <p:cNvSpPr>
              <a:spLocks noChangeShapeType="1"/>
            </p:cNvSpPr>
            <p:nvPr/>
          </p:nvSpPr>
          <p:spPr bwMode="auto">
            <a:xfrm>
              <a:off x="3009" y="2690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0" name="Line 482"/>
            <p:cNvSpPr>
              <a:spLocks noChangeShapeType="1"/>
            </p:cNvSpPr>
            <p:nvPr/>
          </p:nvSpPr>
          <p:spPr bwMode="auto">
            <a:xfrm>
              <a:off x="3011" y="2694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1" name="Line 483"/>
            <p:cNvSpPr>
              <a:spLocks noChangeShapeType="1"/>
            </p:cNvSpPr>
            <p:nvPr/>
          </p:nvSpPr>
          <p:spPr bwMode="auto">
            <a:xfrm>
              <a:off x="3019" y="2698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2" name="Line 484"/>
            <p:cNvSpPr>
              <a:spLocks noChangeShapeType="1"/>
            </p:cNvSpPr>
            <p:nvPr/>
          </p:nvSpPr>
          <p:spPr bwMode="auto">
            <a:xfrm>
              <a:off x="3021" y="2701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3" name="Line 485"/>
            <p:cNvSpPr>
              <a:spLocks noChangeShapeType="1"/>
            </p:cNvSpPr>
            <p:nvPr/>
          </p:nvSpPr>
          <p:spPr bwMode="auto">
            <a:xfrm>
              <a:off x="3026" y="2706"/>
              <a:ext cx="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4" name="Line 486"/>
            <p:cNvSpPr>
              <a:spLocks noChangeShapeType="1"/>
            </p:cNvSpPr>
            <p:nvPr/>
          </p:nvSpPr>
          <p:spPr bwMode="auto">
            <a:xfrm>
              <a:off x="3029" y="2716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" name="Line 487"/>
            <p:cNvSpPr>
              <a:spLocks noChangeShapeType="1"/>
            </p:cNvSpPr>
            <p:nvPr/>
          </p:nvSpPr>
          <p:spPr bwMode="auto">
            <a:xfrm>
              <a:off x="3033" y="2722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6" name="Line 488"/>
            <p:cNvSpPr>
              <a:spLocks noChangeShapeType="1"/>
            </p:cNvSpPr>
            <p:nvPr/>
          </p:nvSpPr>
          <p:spPr bwMode="auto">
            <a:xfrm>
              <a:off x="3038" y="2725"/>
              <a:ext cx="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7" name="Line 489"/>
            <p:cNvSpPr>
              <a:spLocks noChangeShapeType="1"/>
            </p:cNvSpPr>
            <p:nvPr/>
          </p:nvSpPr>
          <p:spPr bwMode="auto">
            <a:xfrm>
              <a:off x="3040" y="2731"/>
              <a:ext cx="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8" name="Line 490"/>
            <p:cNvSpPr>
              <a:spLocks noChangeShapeType="1"/>
            </p:cNvSpPr>
            <p:nvPr/>
          </p:nvSpPr>
          <p:spPr bwMode="auto">
            <a:xfrm>
              <a:off x="3042" y="2737"/>
              <a:ext cx="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9" name="Line 491"/>
            <p:cNvSpPr>
              <a:spLocks noChangeShapeType="1"/>
            </p:cNvSpPr>
            <p:nvPr/>
          </p:nvSpPr>
          <p:spPr bwMode="auto">
            <a:xfrm>
              <a:off x="3045" y="2745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0" name="Line 492"/>
            <p:cNvSpPr>
              <a:spLocks noChangeShapeType="1"/>
            </p:cNvSpPr>
            <p:nvPr/>
          </p:nvSpPr>
          <p:spPr bwMode="auto">
            <a:xfrm>
              <a:off x="3045" y="2752"/>
              <a:ext cx="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1" name="Line 493"/>
            <p:cNvSpPr>
              <a:spLocks noChangeShapeType="1"/>
            </p:cNvSpPr>
            <p:nvPr/>
          </p:nvSpPr>
          <p:spPr bwMode="auto">
            <a:xfrm>
              <a:off x="3047" y="2760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2" name="Line 494"/>
            <p:cNvSpPr>
              <a:spLocks noChangeShapeType="1"/>
            </p:cNvSpPr>
            <p:nvPr/>
          </p:nvSpPr>
          <p:spPr bwMode="auto">
            <a:xfrm flipH="1">
              <a:off x="3041" y="2768"/>
              <a:ext cx="9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3" name="Line 495"/>
            <p:cNvSpPr>
              <a:spLocks noChangeShapeType="1"/>
            </p:cNvSpPr>
            <p:nvPr/>
          </p:nvSpPr>
          <p:spPr bwMode="auto">
            <a:xfrm>
              <a:off x="3045" y="2774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4" name="Line 496"/>
            <p:cNvSpPr>
              <a:spLocks noChangeShapeType="1"/>
            </p:cNvSpPr>
            <p:nvPr/>
          </p:nvSpPr>
          <p:spPr bwMode="auto">
            <a:xfrm flipH="1">
              <a:off x="3039" y="2782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5" name="Line 497"/>
            <p:cNvSpPr>
              <a:spLocks noChangeShapeType="1"/>
            </p:cNvSpPr>
            <p:nvPr/>
          </p:nvSpPr>
          <p:spPr bwMode="auto">
            <a:xfrm flipV="1">
              <a:off x="3037" y="2780"/>
              <a:ext cx="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" name="Line 498"/>
            <p:cNvSpPr>
              <a:spLocks noChangeShapeType="1"/>
            </p:cNvSpPr>
            <p:nvPr/>
          </p:nvSpPr>
          <p:spPr bwMode="auto">
            <a:xfrm flipH="1">
              <a:off x="3032" y="2794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7" name="Line 499"/>
            <p:cNvSpPr>
              <a:spLocks noChangeShapeType="1"/>
            </p:cNvSpPr>
            <p:nvPr/>
          </p:nvSpPr>
          <p:spPr bwMode="auto">
            <a:xfrm flipV="1">
              <a:off x="3031" y="2792"/>
              <a:ext cx="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8" name="Line 500"/>
            <p:cNvSpPr>
              <a:spLocks noChangeShapeType="1"/>
            </p:cNvSpPr>
            <p:nvPr/>
          </p:nvSpPr>
          <p:spPr bwMode="auto">
            <a:xfrm flipV="1">
              <a:off x="3027" y="2798"/>
              <a:ext cx="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9" name="Line 501"/>
            <p:cNvSpPr>
              <a:spLocks noChangeShapeType="1"/>
            </p:cNvSpPr>
            <p:nvPr/>
          </p:nvSpPr>
          <p:spPr bwMode="auto">
            <a:xfrm flipV="1">
              <a:off x="3023" y="2804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0" name="Line 502"/>
            <p:cNvSpPr>
              <a:spLocks noChangeShapeType="1"/>
            </p:cNvSpPr>
            <p:nvPr/>
          </p:nvSpPr>
          <p:spPr bwMode="auto">
            <a:xfrm flipV="1">
              <a:off x="3021" y="280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1" name="Line 503"/>
            <p:cNvSpPr>
              <a:spLocks noChangeShapeType="1"/>
            </p:cNvSpPr>
            <p:nvPr/>
          </p:nvSpPr>
          <p:spPr bwMode="auto">
            <a:xfrm flipV="1">
              <a:off x="3013" y="2815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2" name="Line 504"/>
            <p:cNvSpPr>
              <a:spLocks noChangeShapeType="1"/>
            </p:cNvSpPr>
            <p:nvPr/>
          </p:nvSpPr>
          <p:spPr bwMode="auto">
            <a:xfrm flipV="1">
              <a:off x="3011" y="2820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3" name="Line 505"/>
            <p:cNvSpPr>
              <a:spLocks noChangeShapeType="1"/>
            </p:cNvSpPr>
            <p:nvPr/>
          </p:nvSpPr>
          <p:spPr bwMode="auto">
            <a:xfrm flipH="1">
              <a:off x="3001" y="2828"/>
              <a:ext cx="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4" name="Line 506"/>
            <p:cNvSpPr>
              <a:spLocks noChangeShapeType="1"/>
            </p:cNvSpPr>
            <p:nvPr/>
          </p:nvSpPr>
          <p:spPr bwMode="auto">
            <a:xfrm flipV="1">
              <a:off x="2998" y="2826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5" name="Line 507"/>
            <p:cNvSpPr>
              <a:spLocks noChangeShapeType="1"/>
            </p:cNvSpPr>
            <p:nvPr/>
          </p:nvSpPr>
          <p:spPr bwMode="auto">
            <a:xfrm flipH="1">
              <a:off x="2988" y="2834"/>
              <a:ext cx="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6" name="Line 508"/>
            <p:cNvSpPr>
              <a:spLocks noChangeShapeType="1"/>
            </p:cNvSpPr>
            <p:nvPr/>
          </p:nvSpPr>
          <p:spPr bwMode="auto">
            <a:xfrm flipH="1">
              <a:off x="2975" y="2836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7" name="Line 509"/>
            <p:cNvSpPr>
              <a:spLocks noChangeShapeType="1"/>
            </p:cNvSpPr>
            <p:nvPr/>
          </p:nvSpPr>
          <p:spPr bwMode="auto">
            <a:xfrm flipH="1">
              <a:off x="2974" y="2836"/>
              <a:ext cx="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8" name="Line 510"/>
            <p:cNvSpPr>
              <a:spLocks noChangeShapeType="1"/>
            </p:cNvSpPr>
            <p:nvPr/>
          </p:nvSpPr>
          <p:spPr bwMode="auto">
            <a:xfrm flipH="1">
              <a:off x="2963" y="2838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9" name="Line 511"/>
            <p:cNvSpPr>
              <a:spLocks noChangeShapeType="1"/>
            </p:cNvSpPr>
            <p:nvPr/>
          </p:nvSpPr>
          <p:spPr bwMode="auto">
            <a:xfrm flipH="1">
              <a:off x="2954" y="2838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0" name="Line 512"/>
            <p:cNvSpPr>
              <a:spLocks noChangeShapeType="1"/>
            </p:cNvSpPr>
            <p:nvPr/>
          </p:nvSpPr>
          <p:spPr bwMode="auto">
            <a:xfrm flipH="1">
              <a:off x="2948" y="2838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1" name="Line 513"/>
            <p:cNvSpPr>
              <a:spLocks noChangeShapeType="1"/>
            </p:cNvSpPr>
            <p:nvPr/>
          </p:nvSpPr>
          <p:spPr bwMode="auto">
            <a:xfrm flipH="1" flipV="1">
              <a:off x="2943" y="2832"/>
              <a:ext cx="1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2" name="Line 514"/>
            <p:cNvSpPr>
              <a:spLocks noChangeShapeType="1"/>
            </p:cNvSpPr>
            <p:nvPr/>
          </p:nvSpPr>
          <p:spPr bwMode="auto">
            <a:xfrm flipH="1" flipV="1">
              <a:off x="2937" y="2830"/>
              <a:ext cx="1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3" name="Line 515"/>
            <p:cNvSpPr>
              <a:spLocks noChangeShapeType="1"/>
            </p:cNvSpPr>
            <p:nvPr/>
          </p:nvSpPr>
          <p:spPr bwMode="auto">
            <a:xfrm flipH="1" flipV="1">
              <a:off x="2929" y="2828"/>
              <a:ext cx="1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4" name="Line 516"/>
            <p:cNvSpPr>
              <a:spLocks noChangeShapeType="1"/>
            </p:cNvSpPr>
            <p:nvPr/>
          </p:nvSpPr>
          <p:spPr bwMode="auto">
            <a:xfrm>
              <a:off x="2929" y="2829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5" name="Line 517"/>
            <p:cNvSpPr>
              <a:spLocks noChangeShapeType="1"/>
            </p:cNvSpPr>
            <p:nvPr/>
          </p:nvSpPr>
          <p:spPr bwMode="auto">
            <a:xfrm>
              <a:off x="2927" y="2827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" name="Freeform 518"/>
            <p:cNvSpPr>
              <a:spLocks/>
            </p:cNvSpPr>
            <p:nvPr/>
          </p:nvSpPr>
          <p:spPr bwMode="auto">
            <a:xfrm>
              <a:off x="2926" y="2689"/>
              <a:ext cx="79" cy="134"/>
            </a:xfrm>
            <a:custGeom>
              <a:avLst/>
              <a:gdLst>
                <a:gd name="T0" fmla="*/ 72 w 79"/>
                <a:gd name="T1" fmla="*/ 0 h 134"/>
                <a:gd name="T2" fmla="*/ 74 w 79"/>
                <a:gd name="T3" fmla="*/ 2 h 134"/>
                <a:gd name="T4" fmla="*/ 76 w 79"/>
                <a:gd name="T5" fmla="*/ 4 h 134"/>
                <a:gd name="T6" fmla="*/ 76 w 79"/>
                <a:gd name="T7" fmla="*/ 6 h 134"/>
                <a:gd name="T8" fmla="*/ 78 w 79"/>
                <a:gd name="T9" fmla="*/ 8 h 134"/>
                <a:gd name="T10" fmla="*/ 78 w 79"/>
                <a:gd name="T11" fmla="*/ 11 h 134"/>
                <a:gd name="T12" fmla="*/ 78 w 79"/>
                <a:gd name="T13" fmla="*/ 15 h 134"/>
                <a:gd name="T14" fmla="*/ 78 w 79"/>
                <a:gd name="T15" fmla="*/ 19 h 134"/>
                <a:gd name="T16" fmla="*/ 78 w 79"/>
                <a:gd name="T17" fmla="*/ 23 h 134"/>
                <a:gd name="T18" fmla="*/ 78 w 79"/>
                <a:gd name="T19" fmla="*/ 27 h 134"/>
                <a:gd name="T20" fmla="*/ 76 w 79"/>
                <a:gd name="T21" fmla="*/ 33 h 134"/>
                <a:gd name="T22" fmla="*/ 74 w 79"/>
                <a:gd name="T23" fmla="*/ 36 h 134"/>
                <a:gd name="T24" fmla="*/ 74 w 79"/>
                <a:gd name="T25" fmla="*/ 42 h 134"/>
                <a:gd name="T26" fmla="*/ 72 w 79"/>
                <a:gd name="T27" fmla="*/ 48 h 134"/>
                <a:gd name="T28" fmla="*/ 68 w 79"/>
                <a:gd name="T29" fmla="*/ 55 h 134"/>
                <a:gd name="T30" fmla="*/ 66 w 79"/>
                <a:gd name="T31" fmla="*/ 60 h 134"/>
                <a:gd name="T32" fmla="*/ 64 w 79"/>
                <a:gd name="T33" fmla="*/ 66 h 134"/>
                <a:gd name="T34" fmla="*/ 60 w 79"/>
                <a:gd name="T35" fmla="*/ 72 h 134"/>
                <a:gd name="T36" fmla="*/ 59 w 79"/>
                <a:gd name="T37" fmla="*/ 78 h 134"/>
                <a:gd name="T38" fmla="*/ 55 w 79"/>
                <a:gd name="T39" fmla="*/ 81 h 134"/>
                <a:gd name="T40" fmla="*/ 51 w 79"/>
                <a:gd name="T41" fmla="*/ 87 h 134"/>
                <a:gd name="T42" fmla="*/ 47 w 79"/>
                <a:gd name="T43" fmla="*/ 94 h 134"/>
                <a:gd name="T44" fmla="*/ 44 w 79"/>
                <a:gd name="T45" fmla="*/ 100 h 134"/>
                <a:gd name="T46" fmla="*/ 40 w 79"/>
                <a:gd name="T47" fmla="*/ 103 h 134"/>
                <a:gd name="T48" fmla="*/ 36 w 79"/>
                <a:gd name="T49" fmla="*/ 107 h 134"/>
                <a:gd name="T50" fmla="*/ 34 w 79"/>
                <a:gd name="T51" fmla="*/ 113 h 134"/>
                <a:gd name="T52" fmla="*/ 30 w 79"/>
                <a:gd name="T53" fmla="*/ 117 h 134"/>
                <a:gd name="T54" fmla="*/ 26 w 79"/>
                <a:gd name="T55" fmla="*/ 119 h 134"/>
                <a:gd name="T56" fmla="*/ 22 w 79"/>
                <a:gd name="T57" fmla="*/ 122 h 134"/>
                <a:gd name="T58" fmla="*/ 19 w 79"/>
                <a:gd name="T59" fmla="*/ 124 h 134"/>
                <a:gd name="T60" fmla="*/ 15 w 79"/>
                <a:gd name="T61" fmla="*/ 129 h 134"/>
                <a:gd name="T62" fmla="*/ 13 w 79"/>
                <a:gd name="T63" fmla="*/ 129 h 134"/>
                <a:gd name="T64" fmla="*/ 9 w 79"/>
                <a:gd name="T65" fmla="*/ 131 h 134"/>
                <a:gd name="T66" fmla="*/ 7 w 79"/>
                <a:gd name="T67" fmla="*/ 131 h 134"/>
                <a:gd name="T68" fmla="*/ 4 w 79"/>
                <a:gd name="T69" fmla="*/ 133 h 134"/>
                <a:gd name="T70" fmla="*/ 2 w 79"/>
                <a:gd name="T71" fmla="*/ 131 h 134"/>
                <a:gd name="T72" fmla="*/ 0 w 79"/>
                <a:gd name="T73" fmla="*/ 131 h 134"/>
                <a:gd name="T74" fmla="*/ 17 w 79"/>
                <a:gd name="T75" fmla="*/ 98 h 134"/>
                <a:gd name="T76" fmla="*/ 36 w 79"/>
                <a:gd name="T77" fmla="*/ 66 h 134"/>
                <a:gd name="T78" fmla="*/ 55 w 79"/>
                <a:gd name="T79" fmla="*/ 33 h 134"/>
                <a:gd name="T80" fmla="*/ 72 w 79"/>
                <a:gd name="T81" fmla="*/ 0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"/>
                <a:gd name="T124" fmla="*/ 0 h 134"/>
                <a:gd name="T125" fmla="*/ 79 w 79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" h="134">
                  <a:moveTo>
                    <a:pt x="72" y="0"/>
                  </a:moveTo>
                  <a:lnTo>
                    <a:pt x="74" y="2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8" y="8"/>
                  </a:lnTo>
                  <a:lnTo>
                    <a:pt x="78" y="11"/>
                  </a:lnTo>
                  <a:lnTo>
                    <a:pt x="78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78" y="27"/>
                  </a:lnTo>
                  <a:lnTo>
                    <a:pt x="76" y="33"/>
                  </a:lnTo>
                  <a:lnTo>
                    <a:pt x="74" y="36"/>
                  </a:lnTo>
                  <a:lnTo>
                    <a:pt x="74" y="42"/>
                  </a:lnTo>
                  <a:lnTo>
                    <a:pt x="72" y="48"/>
                  </a:lnTo>
                  <a:lnTo>
                    <a:pt x="68" y="55"/>
                  </a:lnTo>
                  <a:lnTo>
                    <a:pt x="66" y="60"/>
                  </a:lnTo>
                  <a:lnTo>
                    <a:pt x="64" y="66"/>
                  </a:lnTo>
                  <a:lnTo>
                    <a:pt x="60" y="72"/>
                  </a:lnTo>
                  <a:lnTo>
                    <a:pt x="59" y="78"/>
                  </a:lnTo>
                  <a:lnTo>
                    <a:pt x="55" y="81"/>
                  </a:lnTo>
                  <a:lnTo>
                    <a:pt x="51" y="87"/>
                  </a:lnTo>
                  <a:lnTo>
                    <a:pt x="47" y="94"/>
                  </a:lnTo>
                  <a:lnTo>
                    <a:pt x="44" y="100"/>
                  </a:lnTo>
                  <a:lnTo>
                    <a:pt x="40" y="103"/>
                  </a:lnTo>
                  <a:lnTo>
                    <a:pt x="36" y="107"/>
                  </a:lnTo>
                  <a:lnTo>
                    <a:pt x="34" y="113"/>
                  </a:lnTo>
                  <a:lnTo>
                    <a:pt x="30" y="117"/>
                  </a:lnTo>
                  <a:lnTo>
                    <a:pt x="26" y="119"/>
                  </a:lnTo>
                  <a:lnTo>
                    <a:pt x="22" y="122"/>
                  </a:lnTo>
                  <a:lnTo>
                    <a:pt x="19" y="124"/>
                  </a:lnTo>
                  <a:lnTo>
                    <a:pt x="15" y="129"/>
                  </a:lnTo>
                  <a:lnTo>
                    <a:pt x="13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4" y="133"/>
                  </a:lnTo>
                  <a:lnTo>
                    <a:pt x="2" y="131"/>
                  </a:lnTo>
                  <a:lnTo>
                    <a:pt x="0" y="131"/>
                  </a:lnTo>
                  <a:lnTo>
                    <a:pt x="17" y="98"/>
                  </a:lnTo>
                  <a:lnTo>
                    <a:pt x="36" y="66"/>
                  </a:lnTo>
                  <a:lnTo>
                    <a:pt x="55" y="33"/>
                  </a:ln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7" name="Line 519"/>
            <p:cNvSpPr>
              <a:spLocks noChangeShapeType="1"/>
            </p:cNvSpPr>
            <p:nvPr/>
          </p:nvSpPr>
          <p:spPr bwMode="auto">
            <a:xfrm>
              <a:off x="3005" y="2690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8" name="Line 520"/>
            <p:cNvSpPr>
              <a:spLocks noChangeShapeType="1"/>
            </p:cNvSpPr>
            <p:nvPr/>
          </p:nvSpPr>
          <p:spPr bwMode="auto">
            <a:xfrm>
              <a:off x="3007" y="2692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9" name="Line 521"/>
            <p:cNvSpPr>
              <a:spLocks noChangeShapeType="1"/>
            </p:cNvSpPr>
            <p:nvPr/>
          </p:nvSpPr>
          <p:spPr bwMode="auto">
            <a:xfrm>
              <a:off x="3010" y="2693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0" name="Line 522"/>
            <p:cNvSpPr>
              <a:spLocks noChangeShapeType="1"/>
            </p:cNvSpPr>
            <p:nvPr/>
          </p:nvSpPr>
          <p:spPr bwMode="auto">
            <a:xfrm>
              <a:off x="3009" y="2696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1" name="Line 523"/>
            <p:cNvSpPr>
              <a:spLocks noChangeShapeType="1"/>
            </p:cNvSpPr>
            <p:nvPr/>
          </p:nvSpPr>
          <p:spPr bwMode="auto">
            <a:xfrm>
              <a:off x="3012" y="2697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2" name="Line 524"/>
            <p:cNvSpPr>
              <a:spLocks noChangeShapeType="1"/>
            </p:cNvSpPr>
            <p:nvPr/>
          </p:nvSpPr>
          <p:spPr bwMode="auto">
            <a:xfrm>
              <a:off x="3012" y="270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3" name="Line 525"/>
            <p:cNvSpPr>
              <a:spLocks noChangeShapeType="1"/>
            </p:cNvSpPr>
            <p:nvPr/>
          </p:nvSpPr>
          <p:spPr bwMode="auto">
            <a:xfrm>
              <a:off x="3012" y="2705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4" name="Line 526"/>
            <p:cNvSpPr>
              <a:spLocks noChangeShapeType="1"/>
            </p:cNvSpPr>
            <p:nvPr/>
          </p:nvSpPr>
          <p:spPr bwMode="auto">
            <a:xfrm>
              <a:off x="3012" y="2709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5" name="Line 527"/>
            <p:cNvSpPr>
              <a:spLocks noChangeShapeType="1"/>
            </p:cNvSpPr>
            <p:nvPr/>
          </p:nvSpPr>
          <p:spPr bwMode="auto">
            <a:xfrm>
              <a:off x="3012" y="2713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6" name="Line 528"/>
            <p:cNvSpPr>
              <a:spLocks noChangeShapeType="1"/>
            </p:cNvSpPr>
            <p:nvPr/>
          </p:nvSpPr>
          <p:spPr bwMode="auto">
            <a:xfrm flipH="1">
              <a:off x="3006" y="2722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" name="Line 529"/>
            <p:cNvSpPr>
              <a:spLocks noChangeShapeType="1"/>
            </p:cNvSpPr>
            <p:nvPr/>
          </p:nvSpPr>
          <p:spPr bwMode="auto">
            <a:xfrm flipV="1">
              <a:off x="3007" y="2720"/>
              <a:ext cx="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" name="Line 530"/>
            <p:cNvSpPr>
              <a:spLocks noChangeShapeType="1"/>
            </p:cNvSpPr>
            <p:nvPr/>
          </p:nvSpPr>
          <p:spPr bwMode="auto">
            <a:xfrm>
              <a:off x="3008" y="2731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" name="Line 531"/>
            <p:cNvSpPr>
              <a:spLocks noChangeShapeType="1"/>
            </p:cNvSpPr>
            <p:nvPr/>
          </p:nvSpPr>
          <p:spPr bwMode="auto">
            <a:xfrm>
              <a:off x="3008" y="2738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" name="Line 532"/>
            <p:cNvSpPr>
              <a:spLocks noChangeShapeType="1"/>
            </p:cNvSpPr>
            <p:nvPr/>
          </p:nvSpPr>
          <p:spPr bwMode="auto">
            <a:xfrm flipV="1">
              <a:off x="3000" y="2736"/>
              <a:ext cx="6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" name="Line 533"/>
            <p:cNvSpPr>
              <a:spLocks noChangeShapeType="1"/>
            </p:cNvSpPr>
            <p:nvPr/>
          </p:nvSpPr>
          <p:spPr bwMode="auto">
            <a:xfrm flipH="1">
              <a:off x="2996" y="2751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" name="Line 534"/>
            <p:cNvSpPr>
              <a:spLocks noChangeShapeType="1"/>
            </p:cNvSpPr>
            <p:nvPr/>
          </p:nvSpPr>
          <p:spPr bwMode="auto">
            <a:xfrm flipH="1">
              <a:off x="2993" y="2757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" name="Line 535"/>
            <p:cNvSpPr>
              <a:spLocks noChangeShapeType="1"/>
            </p:cNvSpPr>
            <p:nvPr/>
          </p:nvSpPr>
          <p:spPr bwMode="auto">
            <a:xfrm flipV="1">
              <a:off x="2992" y="2755"/>
              <a:ext cx="6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4" name="Line 536"/>
            <p:cNvSpPr>
              <a:spLocks noChangeShapeType="1"/>
            </p:cNvSpPr>
            <p:nvPr/>
          </p:nvSpPr>
          <p:spPr bwMode="auto">
            <a:xfrm flipH="1">
              <a:off x="2987" y="2769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5" name="Line 537"/>
            <p:cNvSpPr>
              <a:spLocks noChangeShapeType="1"/>
            </p:cNvSpPr>
            <p:nvPr/>
          </p:nvSpPr>
          <p:spPr bwMode="auto">
            <a:xfrm flipV="1">
              <a:off x="2986" y="2767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6" name="Line 538"/>
            <p:cNvSpPr>
              <a:spLocks noChangeShapeType="1"/>
            </p:cNvSpPr>
            <p:nvPr/>
          </p:nvSpPr>
          <p:spPr bwMode="auto">
            <a:xfrm flipV="1">
              <a:off x="2982" y="2771"/>
              <a:ext cx="6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7" name="Line 539"/>
            <p:cNvSpPr>
              <a:spLocks noChangeShapeType="1"/>
            </p:cNvSpPr>
            <p:nvPr/>
          </p:nvSpPr>
          <p:spPr bwMode="auto">
            <a:xfrm flipV="1">
              <a:off x="2978" y="2778"/>
              <a:ext cx="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8" name="Line 540"/>
            <p:cNvSpPr>
              <a:spLocks noChangeShapeType="1"/>
            </p:cNvSpPr>
            <p:nvPr/>
          </p:nvSpPr>
          <p:spPr bwMode="auto">
            <a:xfrm flipV="1">
              <a:off x="2974" y="2784"/>
              <a:ext cx="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9" name="Line 541"/>
            <p:cNvSpPr>
              <a:spLocks noChangeShapeType="1"/>
            </p:cNvSpPr>
            <p:nvPr/>
          </p:nvSpPr>
          <p:spPr bwMode="auto">
            <a:xfrm flipV="1">
              <a:off x="2970" y="2790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0" name="Line 542"/>
            <p:cNvSpPr>
              <a:spLocks noChangeShapeType="1"/>
            </p:cNvSpPr>
            <p:nvPr/>
          </p:nvSpPr>
          <p:spPr bwMode="auto">
            <a:xfrm flipV="1">
              <a:off x="2966" y="2794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1" name="Line 543"/>
            <p:cNvSpPr>
              <a:spLocks noChangeShapeType="1"/>
            </p:cNvSpPr>
            <p:nvPr/>
          </p:nvSpPr>
          <p:spPr bwMode="auto">
            <a:xfrm flipH="1">
              <a:off x="2961" y="2806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2" name="Line 544"/>
            <p:cNvSpPr>
              <a:spLocks noChangeShapeType="1"/>
            </p:cNvSpPr>
            <p:nvPr/>
          </p:nvSpPr>
          <p:spPr bwMode="auto">
            <a:xfrm flipV="1">
              <a:off x="2960" y="2805"/>
              <a:ext cx="6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3" name="Line 545"/>
            <p:cNvSpPr>
              <a:spLocks noChangeShapeType="1"/>
            </p:cNvSpPr>
            <p:nvPr/>
          </p:nvSpPr>
          <p:spPr bwMode="auto">
            <a:xfrm flipV="1">
              <a:off x="2955" y="2809"/>
              <a:ext cx="7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4" name="Line 546"/>
            <p:cNvSpPr>
              <a:spLocks noChangeShapeType="1"/>
            </p:cNvSpPr>
            <p:nvPr/>
          </p:nvSpPr>
          <p:spPr bwMode="auto">
            <a:xfrm flipV="1">
              <a:off x="2952" y="2811"/>
              <a:ext cx="5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5" name="Line 547"/>
            <p:cNvSpPr>
              <a:spLocks noChangeShapeType="1"/>
            </p:cNvSpPr>
            <p:nvPr/>
          </p:nvSpPr>
          <p:spPr bwMode="auto">
            <a:xfrm flipV="1">
              <a:off x="2947" y="2816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6" name="Line 548"/>
            <p:cNvSpPr>
              <a:spLocks noChangeShapeType="1"/>
            </p:cNvSpPr>
            <p:nvPr/>
          </p:nvSpPr>
          <p:spPr bwMode="auto">
            <a:xfrm flipV="1">
              <a:off x="2943" y="2817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7" name="Line 549"/>
            <p:cNvSpPr>
              <a:spLocks noChangeShapeType="1"/>
            </p:cNvSpPr>
            <p:nvPr/>
          </p:nvSpPr>
          <p:spPr bwMode="auto">
            <a:xfrm flipH="1">
              <a:off x="2936" y="2826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8" name="Line 550"/>
            <p:cNvSpPr>
              <a:spLocks noChangeShapeType="1"/>
            </p:cNvSpPr>
            <p:nvPr/>
          </p:nvSpPr>
          <p:spPr bwMode="auto">
            <a:xfrm flipV="1">
              <a:off x="2937" y="2822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9" name="Line 551"/>
            <p:cNvSpPr>
              <a:spLocks noChangeShapeType="1"/>
            </p:cNvSpPr>
            <p:nvPr/>
          </p:nvSpPr>
          <p:spPr bwMode="auto">
            <a:xfrm flipH="1">
              <a:off x="2930" y="2828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0" name="Line 552"/>
            <p:cNvSpPr>
              <a:spLocks noChangeShapeType="1"/>
            </p:cNvSpPr>
            <p:nvPr/>
          </p:nvSpPr>
          <p:spPr bwMode="auto">
            <a:xfrm flipV="1">
              <a:off x="2931" y="2824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1" name="Line 553"/>
            <p:cNvSpPr>
              <a:spLocks noChangeShapeType="1"/>
            </p:cNvSpPr>
            <p:nvPr/>
          </p:nvSpPr>
          <p:spPr bwMode="auto">
            <a:xfrm>
              <a:off x="2929" y="2827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2" name="Line 554"/>
            <p:cNvSpPr>
              <a:spLocks noChangeShapeType="1"/>
            </p:cNvSpPr>
            <p:nvPr/>
          </p:nvSpPr>
          <p:spPr bwMode="auto">
            <a:xfrm flipH="1">
              <a:off x="2922" y="2828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3" name="Freeform 555"/>
            <p:cNvSpPr>
              <a:spLocks/>
            </p:cNvSpPr>
            <p:nvPr/>
          </p:nvSpPr>
          <p:spPr bwMode="auto">
            <a:xfrm>
              <a:off x="2940" y="2741"/>
              <a:ext cx="46" cy="30"/>
            </a:xfrm>
            <a:custGeom>
              <a:avLst/>
              <a:gdLst>
                <a:gd name="T0" fmla="*/ 38 w 46"/>
                <a:gd name="T1" fmla="*/ 29 h 30"/>
                <a:gd name="T2" fmla="*/ 0 w 46"/>
                <a:gd name="T3" fmla="*/ 4 h 30"/>
                <a:gd name="T4" fmla="*/ 2 w 46"/>
                <a:gd name="T5" fmla="*/ 0 h 30"/>
                <a:gd name="T6" fmla="*/ 45 w 46"/>
                <a:gd name="T7" fmla="*/ 17 h 30"/>
                <a:gd name="T8" fmla="*/ 38 w 46"/>
                <a:gd name="T9" fmla="*/ 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0"/>
                <a:gd name="T17" fmla="*/ 46 w 4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0">
                  <a:moveTo>
                    <a:pt x="38" y="29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5" y="17"/>
                  </a:lnTo>
                  <a:lnTo>
                    <a:pt x="38" y="2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4" name="Freeform 556"/>
            <p:cNvSpPr>
              <a:spLocks/>
            </p:cNvSpPr>
            <p:nvPr/>
          </p:nvSpPr>
          <p:spPr bwMode="auto">
            <a:xfrm>
              <a:off x="2940" y="2741"/>
              <a:ext cx="46" cy="30"/>
            </a:xfrm>
            <a:custGeom>
              <a:avLst/>
              <a:gdLst>
                <a:gd name="T0" fmla="*/ 38 w 46"/>
                <a:gd name="T1" fmla="*/ 29 h 30"/>
                <a:gd name="T2" fmla="*/ 0 w 46"/>
                <a:gd name="T3" fmla="*/ 4 h 30"/>
                <a:gd name="T4" fmla="*/ 2 w 46"/>
                <a:gd name="T5" fmla="*/ 0 h 30"/>
                <a:gd name="T6" fmla="*/ 45 w 46"/>
                <a:gd name="T7" fmla="*/ 17 h 30"/>
                <a:gd name="T8" fmla="*/ 38 w 46"/>
                <a:gd name="T9" fmla="*/ 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0"/>
                <a:gd name="T17" fmla="*/ 46 w 4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0">
                  <a:moveTo>
                    <a:pt x="38" y="29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5" y="17"/>
                  </a:lnTo>
                  <a:lnTo>
                    <a:pt x="38" y="2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5" name="Freeform 557"/>
            <p:cNvSpPr>
              <a:spLocks/>
            </p:cNvSpPr>
            <p:nvPr/>
          </p:nvSpPr>
          <p:spPr bwMode="auto">
            <a:xfrm>
              <a:off x="2942" y="2744"/>
              <a:ext cx="52" cy="35"/>
            </a:xfrm>
            <a:custGeom>
              <a:avLst/>
              <a:gdLst>
                <a:gd name="T0" fmla="*/ 43 w 52"/>
                <a:gd name="T1" fmla="*/ 34 h 35"/>
                <a:gd name="T2" fmla="*/ 0 w 52"/>
                <a:gd name="T3" fmla="*/ 4 h 35"/>
                <a:gd name="T4" fmla="*/ 2 w 52"/>
                <a:gd name="T5" fmla="*/ 0 h 35"/>
                <a:gd name="T6" fmla="*/ 51 w 52"/>
                <a:gd name="T7" fmla="*/ 2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35"/>
                <a:gd name="T14" fmla="*/ 52 w 5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35">
                  <a:moveTo>
                    <a:pt x="43" y="3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51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6" name="Freeform 558"/>
            <p:cNvSpPr>
              <a:spLocks/>
            </p:cNvSpPr>
            <p:nvPr/>
          </p:nvSpPr>
          <p:spPr bwMode="auto">
            <a:xfrm>
              <a:off x="2934" y="2737"/>
              <a:ext cx="9" cy="10"/>
            </a:xfrm>
            <a:custGeom>
              <a:avLst/>
              <a:gdLst>
                <a:gd name="T0" fmla="*/ 8 w 9"/>
                <a:gd name="T1" fmla="*/ 7 h 10"/>
                <a:gd name="T2" fmla="*/ 6 w 9"/>
                <a:gd name="T3" fmla="*/ 9 h 10"/>
                <a:gd name="T4" fmla="*/ 2 w 9"/>
                <a:gd name="T5" fmla="*/ 7 h 10"/>
                <a:gd name="T6" fmla="*/ 0 w 9"/>
                <a:gd name="T7" fmla="*/ 4 h 10"/>
                <a:gd name="T8" fmla="*/ 0 w 9"/>
                <a:gd name="T9" fmla="*/ 0 h 10"/>
                <a:gd name="T10" fmla="*/ 2 w 9"/>
                <a:gd name="T11" fmla="*/ 0 h 10"/>
                <a:gd name="T12" fmla="*/ 6 w 9"/>
                <a:gd name="T13" fmla="*/ 0 h 10"/>
                <a:gd name="T14" fmla="*/ 8 w 9"/>
                <a:gd name="T15" fmla="*/ 2 h 10"/>
                <a:gd name="T16" fmla="*/ 8 w 9"/>
                <a:gd name="T17" fmla="*/ 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0"/>
                <a:gd name="T29" fmla="*/ 9 w 9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0">
                  <a:moveTo>
                    <a:pt x="8" y="7"/>
                  </a:moveTo>
                  <a:lnTo>
                    <a:pt x="6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82" name="Rectangle 559"/>
          <p:cNvSpPr>
            <a:spLocks noChangeArrowheads="1"/>
          </p:cNvSpPr>
          <p:nvPr/>
        </p:nvSpPr>
        <p:spPr bwMode="auto">
          <a:xfrm>
            <a:off x="773906" y="4378328"/>
            <a:ext cx="1455739" cy="3027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7965" tIns="43211" rIns="87965" bIns="43211">
            <a:spAutoFit/>
          </a:bodyPr>
          <a:lstStyle/>
          <a:p>
            <a:pPr algn="ctr" defTabSz="888926"/>
            <a:r>
              <a:rPr lang="en-US" sz="1400" dirty="0">
                <a:latin typeface="Times New Roman" pitchFamily="18" charset="0"/>
              </a:rPr>
              <a:t>2,200 km Swath</a:t>
            </a:r>
          </a:p>
        </p:txBody>
      </p:sp>
      <p:sp>
        <p:nvSpPr>
          <p:cNvPr id="8283" name="Arc 560"/>
          <p:cNvSpPr>
            <a:spLocks/>
          </p:cNvSpPr>
          <p:nvPr/>
        </p:nvSpPr>
        <p:spPr bwMode="auto">
          <a:xfrm>
            <a:off x="778669" y="4357689"/>
            <a:ext cx="2398713" cy="258763"/>
          </a:xfrm>
          <a:custGeom>
            <a:avLst/>
            <a:gdLst>
              <a:gd name="T0" fmla="*/ 0 w 21600"/>
              <a:gd name="T1" fmla="*/ 0 h 21600"/>
              <a:gd name="T2" fmla="*/ 2398713 w 21600"/>
              <a:gd name="T3" fmla="*/ 258763 h 21600"/>
              <a:gd name="T4" fmla="*/ 0 w 21600"/>
              <a:gd name="T5" fmla="*/ 25876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84" name="Rectangle 561"/>
          <p:cNvSpPr>
            <a:spLocks noChangeArrowheads="1"/>
          </p:cNvSpPr>
          <p:nvPr/>
        </p:nvSpPr>
        <p:spPr bwMode="auto">
          <a:xfrm rot="2580000">
            <a:off x="2637413" y="2710115"/>
            <a:ext cx="895793" cy="3027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7965" tIns="43211" rIns="87965" bIns="43211">
            <a:spAutoFit/>
          </a:bodyPr>
          <a:lstStyle/>
          <a:p>
            <a:pPr defTabSz="888926"/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Downlink</a:t>
            </a:r>
          </a:p>
        </p:txBody>
      </p:sp>
      <p:sp>
        <p:nvSpPr>
          <p:cNvPr id="8285" name="Line 562"/>
          <p:cNvSpPr>
            <a:spLocks noChangeShapeType="1"/>
          </p:cNvSpPr>
          <p:nvPr/>
        </p:nvSpPr>
        <p:spPr bwMode="auto">
          <a:xfrm>
            <a:off x="5342731" y="4114801"/>
            <a:ext cx="0" cy="396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86" name="Line 563"/>
          <p:cNvSpPr>
            <a:spLocks noChangeShapeType="1"/>
          </p:cNvSpPr>
          <p:nvPr/>
        </p:nvSpPr>
        <p:spPr bwMode="auto">
          <a:xfrm>
            <a:off x="5342731" y="4986345"/>
            <a:ext cx="0" cy="4889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87" name="Line 564"/>
          <p:cNvSpPr>
            <a:spLocks noChangeShapeType="1"/>
          </p:cNvSpPr>
          <p:nvPr/>
        </p:nvSpPr>
        <p:spPr bwMode="auto">
          <a:xfrm>
            <a:off x="5766597" y="3851275"/>
            <a:ext cx="4238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88" name="Line 566"/>
          <p:cNvSpPr>
            <a:spLocks noChangeShapeType="1"/>
          </p:cNvSpPr>
          <p:nvPr/>
        </p:nvSpPr>
        <p:spPr bwMode="auto">
          <a:xfrm>
            <a:off x="5766597" y="5740400"/>
            <a:ext cx="4238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89" name="AutoShape 567"/>
          <p:cNvSpPr>
            <a:spLocks noChangeArrowheads="1"/>
          </p:cNvSpPr>
          <p:nvPr/>
        </p:nvSpPr>
        <p:spPr bwMode="auto">
          <a:xfrm>
            <a:off x="4949039" y="5475288"/>
            <a:ext cx="849314" cy="5286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88926"/>
            <a:r>
              <a:rPr lang="en-US" sz="1200" dirty="0" smtClean="0"/>
              <a:t>NWP, EDR Applications</a:t>
            </a:r>
            <a:endParaRPr lang="en-US" sz="1600" dirty="0"/>
          </a:p>
        </p:txBody>
      </p:sp>
      <p:sp>
        <p:nvSpPr>
          <p:cNvPr id="8290" name="AutoShape 568"/>
          <p:cNvSpPr>
            <a:spLocks noChangeArrowheads="1"/>
          </p:cNvSpPr>
          <p:nvPr/>
        </p:nvSpPr>
        <p:spPr bwMode="auto">
          <a:xfrm>
            <a:off x="4949039" y="3524253"/>
            <a:ext cx="849314" cy="6143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88926"/>
            <a:r>
              <a:rPr lang="en-US" sz="1200" dirty="0"/>
              <a:t>Decode Spacecraft Data</a:t>
            </a:r>
            <a:endParaRPr lang="en-US" sz="1600" dirty="0"/>
          </a:p>
        </p:txBody>
      </p:sp>
      <p:sp>
        <p:nvSpPr>
          <p:cNvPr id="8291" name="Text Box 570"/>
          <p:cNvSpPr txBox="1">
            <a:spLocks noChangeArrowheads="1"/>
          </p:cNvSpPr>
          <p:nvPr/>
        </p:nvSpPr>
        <p:spPr bwMode="auto">
          <a:xfrm>
            <a:off x="448469" y="2495557"/>
            <a:ext cx="1095374" cy="496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891" tIns="44445" rIns="88891" bIns="44445">
            <a:spAutoFit/>
          </a:bodyPr>
          <a:lstStyle/>
          <a:p>
            <a:pPr algn="ctr" defTabSz="888926">
              <a:lnSpc>
                <a:spcPct val="80000"/>
              </a:lnSpc>
            </a:pPr>
            <a:r>
              <a:rPr lang="en-US" sz="1100" dirty="0">
                <a:solidFill>
                  <a:schemeClr val="bg1"/>
                </a:solidFill>
              </a:rPr>
              <a:t>±50°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Cross track Scans</a:t>
            </a:r>
          </a:p>
        </p:txBody>
      </p:sp>
      <p:sp>
        <p:nvSpPr>
          <p:cNvPr id="8292" name="Freeform 571"/>
          <p:cNvSpPr>
            <a:spLocks/>
          </p:cNvSpPr>
          <p:nvPr/>
        </p:nvSpPr>
        <p:spPr bwMode="auto">
          <a:xfrm>
            <a:off x="2367756" y="2020888"/>
            <a:ext cx="2222500" cy="1747837"/>
          </a:xfrm>
          <a:custGeom>
            <a:avLst/>
            <a:gdLst>
              <a:gd name="T0" fmla="*/ 0 w 1509"/>
              <a:gd name="T1" fmla="*/ 31 h 1273"/>
              <a:gd name="T2" fmla="*/ 273 w 1509"/>
              <a:gd name="T3" fmla="*/ 286 h 1273"/>
              <a:gd name="T4" fmla="*/ 284 w 1509"/>
              <a:gd name="T5" fmla="*/ 255 h 1273"/>
              <a:gd name="T6" fmla="*/ 566 w 1509"/>
              <a:gd name="T7" fmla="*/ 525 h 1273"/>
              <a:gd name="T8" fmla="*/ 578 w 1509"/>
              <a:gd name="T9" fmla="*/ 490 h 1273"/>
              <a:gd name="T10" fmla="*/ 901 w 1509"/>
              <a:gd name="T11" fmla="*/ 812 h 1273"/>
              <a:gd name="T12" fmla="*/ 905 w 1509"/>
              <a:gd name="T13" fmla="*/ 784 h 1273"/>
              <a:gd name="T14" fmla="*/ 1243 w 1509"/>
              <a:gd name="T15" fmla="*/ 1093 h 1273"/>
              <a:gd name="T16" fmla="*/ 1257 w 1509"/>
              <a:gd name="T17" fmla="*/ 1049 h 1273"/>
              <a:gd name="T18" fmla="*/ 1508 w 1509"/>
              <a:gd name="T19" fmla="*/ 1272 h 1273"/>
              <a:gd name="T20" fmla="*/ 1239 w 1509"/>
              <a:gd name="T21" fmla="*/ 995 h 1273"/>
              <a:gd name="T22" fmla="*/ 1216 w 1509"/>
              <a:gd name="T23" fmla="*/ 1029 h 1273"/>
              <a:gd name="T24" fmla="*/ 897 w 1509"/>
              <a:gd name="T25" fmla="*/ 727 h 1273"/>
              <a:gd name="T26" fmla="*/ 886 w 1509"/>
              <a:gd name="T27" fmla="*/ 758 h 1273"/>
              <a:gd name="T28" fmla="*/ 572 w 1509"/>
              <a:gd name="T29" fmla="*/ 439 h 1273"/>
              <a:gd name="T30" fmla="*/ 551 w 1509"/>
              <a:gd name="T31" fmla="*/ 470 h 1273"/>
              <a:gd name="T32" fmla="*/ 280 w 1509"/>
              <a:gd name="T33" fmla="*/ 210 h 1273"/>
              <a:gd name="T34" fmla="*/ 261 w 1509"/>
              <a:gd name="T35" fmla="*/ 237 h 1273"/>
              <a:gd name="T36" fmla="*/ 25 w 1509"/>
              <a:gd name="T37" fmla="*/ 0 h 12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09"/>
              <a:gd name="T58" fmla="*/ 0 h 1273"/>
              <a:gd name="T59" fmla="*/ 1509 w 1509"/>
              <a:gd name="T60" fmla="*/ 1273 h 127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09" h="1273">
                <a:moveTo>
                  <a:pt x="0" y="31"/>
                </a:moveTo>
                <a:lnTo>
                  <a:pt x="273" y="286"/>
                </a:lnTo>
                <a:lnTo>
                  <a:pt x="284" y="255"/>
                </a:lnTo>
                <a:lnTo>
                  <a:pt x="566" y="525"/>
                </a:lnTo>
                <a:lnTo>
                  <a:pt x="578" y="490"/>
                </a:lnTo>
                <a:lnTo>
                  <a:pt x="901" y="812"/>
                </a:lnTo>
                <a:lnTo>
                  <a:pt x="905" y="784"/>
                </a:lnTo>
                <a:lnTo>
                  <a:pt x="1243" y="1093"/>
                </a:lnTo>
                <a:lnTo>
                  <a:pt x="1257" y="1049"/>
                </a:lnTo>
                <a:lnTo>
                  <a:pt x="1508" y="1272"/>
                </a:lnTo>
                <a:lnTo>
                  <a:pt x="1239" y="995"/>
                </a:lnTo>
                <a:lnTo>
                  <a:pt x="1216" y="1029"/>
                </a:lnTo>
                <a:lnTo>
                  <a:pt x="897" y="727"/>
                </a:lnTo>
                <a:lnTo>
                  <a:pt x="886" y="758"/>
                </a:lnTo>
                <a:lnTo>
                  <a:pt x="572" y="439"/>
                </a:lnTo>
                <a:lnTo>
                  <a:pt x="551" y="470"/>
                </a:lnTo>
                <a:lnTo>
                  <a:pt x="280" y="210"/>
                </a:lnTo>
                <a:lnTo>
                  <a:pt x="261" y="237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293" name="Freeform 573"/>
          <p:cNvSpPr>
            <a:spLocks/>
          </p:cNvSpPr>
          <p:nvPr/>
        </p:nvSpPr>
        <p:spPr bwMode="auto">
          <a:xfrm>
            <a:off x="818361" y="1928813"/>
            <a:ext cx="1241426" cy="2057400"/>
          </a:xfrm>
          <a:custGeom>
            <a:avLst/>
            <a:gdLst>
              <a:gd name="T0" fmla="*/ 0 w 782"/>
              <a:gd name="T1" fmla="*/ 1296 h 1296"/>
              <a:gd name="T2" fmla="*/ 782 w 782"/>
              <a:gd name="T3" fmla="*/ 0 h 1296"/>
              <a:gd name="T4" fmla="*/ 0 60000 65536"/>
              <a:gd name="T5" fmla="*/ 0 60000 65536"/>
              <a:gd name="T6" fmla="*/ 0 w 782"/>
              <a:gd name="T7" fmla="*/ 0 h 1296"/>
              <a:gd name="T8" fmla="*/ 782 w 782"/>
              <a:gd name="T9" fmla="*/ 1296 h 12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2" h="1296">
                <a:moveTo>
                  <a:pt x="0" y="1296"/>
                </a:moveTo>
                <a:lnTo>
                  <a:pt x="782" y="0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94" name="Freeform 574"/>
          <p:cNvSpPr>
            <a:spLocks/>
          </p:cNvSpPr>
          <p:nvPr/>
        </p:nvSpPr>
        <p:spPr bwMode="auto">
          <a:xfrm rot="-915806">
            <a:off x="1912146" y="4325939"/>
            <a:ext cx="990601" cy="1052512"/>
          </a:xfrm>
          <a:custGeom>
            <a:avLst/>
            <a:gdLst>
              <a:gd name="T0" fmla="*/ 0 w 672"/>
              <a:gd name="T1" fmla="*/ 564 h 768"/>
              <a:gd name="T2" fmla="*/ 636 w 672"/>
              <a:gd name="T3" fmla="*/ 0 h 768"/>
              <a:gd name="T4" fmla="*/ 672 w 672"/>
              <a:gd name="T5" fmla="*/ 12 h 768"/>
              <a:gd name="T6" fmla="*/ 492 w 672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768"/>
              <a:gd name="T14" fmla="*/ 672 w 67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768">
                <a:moveTo>
                  <a:pt x="0" y="564"/>
                </a:moveTo>
                <a:lnTo>
                  <a:pt x="636" y="0"/>
                </a:lnTo>
                <a:lnTo>
                  <a:pt x="672" y="12"/>
                </a:lnTo>
                <a:lnTo>
                  <a:pt x="492" y="768"/>
                </a:lnTo>
              </a:path>
            </a:pathLst>
          </a:custGeom>
          <a:solidFill>
            <a:srgbClr val="FFFFFF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95" name="Rectangle 575"/>
          <p:cNvSpPr>
            <a:spLocks noChangeArrowheads="1"/>
          </p:cNvSpPr>
          <p:nvPr/>
        </p:nvSpPr>
        <p:spPr bwMode="auto">
          <a:xfrm>
            <a:off x="286550" y="5016502"/>
            <a:ext cx="1317625" cy="1164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7965" tIns="43211" rIns="87965" bIns="43211">
            <a:spAutoFit/>
          </a:bodyPr>
          <a:lstStyle/>
          <a:p>
            <a:pPr algn="ctr" defTabSz="888926"/>
            <a:r>
              <a:rPr lang="en-US" sz="1400" b="1" dirty="0">
                <a:latin typeface="Times New Roman" pitchFamily="18" charset="0"/>
              </a:rPr>
              <a:t>3x3 Array of </a:t>
            </a:r>
            <a:r>
              <a:rPr lang="en-US" sz="1400" b="1" dirty="0" err="1">
                <a:latin typeface="Times New Roman" pitchFamily="18" charset="0"/>
              </a:rPr>
              <a:t>CrIS</a:t>
            </a:r>
            <a:r>
              <a:rPr lang="en-US" sz="1400" b="1" dirty="0">
                <a:latin typeface="Times New Roman" pitchFamily="18" charset="0"/>
              </a:rPr>
              <a:t> FOVs (Each at </a:t>
            </a:r>
          </a:p>
          <a:p>
            <a:pPr algn="ctr" defTabSz="888926"/>
            <a:r>
              <a:rPr lang="en-US" sz="1400" b="1" dirty="0">
                <a:latin typeface="Times New Roman" pitchFamily="18" charset="0"/>
              </a:rPr>
              <a:t>14-km Diameter)</a:t>
            </a:r>
          </a:p>
        </p:txBody>
      </p:sp>
      <p:sp>
        <p:nvSpPr>
          <p:cNvPr id="8296" name="Rectangle 576"/>
          <p:cNvSpPr>
            <a:spLocks noChangeArrowheads="1"/>
          </p:cNvSpPr>
          <p:nvPr/>
        </p:nvSpPr>
        <p:spPr bwMode="auto">
          <a:xfrm>
            <a:off x="1572423" y="5053013"/>
            <a:ext cx="1235076" cy="1092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6" name="Group 577"/>
          <p:cNvGrpSpPr>
            <a:grpSpLocks/>
          </p:cNvGrpSpPr>
          <p:nvPr/>
        </p:nvGrpSpPr>
        <p:grpSpPr bwMode="auto">
          <a:xfrm>
            <a:off x="1689896" y="5121283"/>
            <a:ext cx="1014412" cy="942975"/>
            <a:chOff x="624" y="3426"/>
            <a:chExt cx="876" cy="876"/>
          </a:xfrm>
        </p:grpSpPr>
        <p:sp>
          <p:nvSpPr>
            <p:cNvPr id="8336" name="Oval 578"/>
            <p:cNvSpPr>
              <a:spLocks noChangeArrowheads="1"/>
            </p:cNvSpPr>
            <p:nvPr/>
          </p:nvSpPr>
          <p:spPr bwMode="auto">
            <a:xfrm>
              <a:off x="624" y="3426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37" name="Oval 579"/>
            <p:cNvSpPr>
              <a:spLocks noChangeArrowheads="1"/>
            </p:cNvSpPr>
            <p:nvPr/>
          </p:nvSpPr>
          <p:spPr bwMode="auto">
            <a:xfrm>
              <a:off x="936" y="3426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38" name="Oval 580"/>
            <p:cNvSpPr>
              <a:spLocks noChangeArrowheads="1"/>
            </p:cNvSpPr>
            <p:nvPr/>
          </p:nvSpPr>
          <p:spPr bwMode="auto">
            <a:xfrm>
              <a:off x="1248" y="3426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39" name="Oval 581"/>
            <p:cNvSpPr>
              <a:spLocks noChangeArrowheads="1"/>
            </p:cNvSpPr>
            <p:nvPr/>
          </p:nvSpPr>
          <p:spPr bwMode="auto">
            <a:xfrm>
              <a:off x="624" y="3738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40" name="Oval 582"/>
            <p:cNvSpPr>
              <a:spLocks noChangeArrowheads="1"/>
            </p:cNvSpPr>
            <p:nvPr/>
          </p:nvSpPr>
          <p:spPr bwMode="auto">
            <a:xfrm>
              <a:off x="936" y="3738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41" name="Oval 583"/>
            <p:cNvSpPr>
              <a:spLocks noChangeArrowheads="1"/>
            </p:cNvSpPr>
            <p:nvPr/>
          </p:nvSpPr>
          <p:spPr bwMode="auto">
            <a:xfrm>
              <a:off x="1248" y="3738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42" name="Oval 584"/>
            <p:cNvSpPr>
              <a:spLocks noChangeArrowheads="1"/>
            </p:cNvSpPr>
            <p:nvPr/>
          </p:nvSpPr>
          <p:spPr bwMode="auto">
            <a:xfrm>
              <a:off x="624" y="4050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43" name="Oval 585"/>
            <p:cNvSpPr>
              <a:spLocks noChangeArrowheads="1"/>
            </p:cNvSpPr>
            <p:nvPr/>
          </p:nvSpPr>
          <p:spPr bwMode="auto">
            <a:xfrm>
              <a:off x="936" y="4050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44" name="Oval 586"/>
            <p:cNvSpPr>
              <a:spLocks noChangeArrowheads="1"/>
            </p:cNvSpPr>
            <p:nvPr/>
          </p:nvSpPr>
          <p:spPr bwMode="auto">
            <a:xfrm>
              <a:off x="1248" y="4050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8298" name="Line 587"/>
          <p:cNvSpPr>
            <a:spLocks noChangeShapeType="1"/>
          </p:cNvSpPr>
          <p:nvPr/>
        </p:nvSpPr>
        <p:spPr bwMode="auto">
          <a:xfrm flipH="1" flipV="1">
            <a:off x="1146969" y="5607057"/>
            <a:ext cx="393700" cy="1730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299" name="Rectangle 589"/>
          <p:cNvSpPr>
            <a:spLocks noChangeArrowheads="1"/>
          </p:cNvSpPr>
          <p:nvPr/>
        </p:nvSpPr>
        <p:spPr bwMode="auto">
          <a:xfrm>
            <a:off x="4002884" y="3895727"/>
            <a:ext cx="946149" cy="425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7965" tIns="43211" rIns="87965" bIns="43211">
            <a:spAutoFit/>
          </a:bodyPr>
          <a:lstStyle/>
          <a:p>
            <a:pPr algn="ctr" defTabSz="888926"/>
            <a:r>
              <a:rPr lang="en-US" sz="1100" dirty="0">
                <a:latin typeface="Times New Roman" pitchFamily="18" charset="0"/>
              </a:rPr>
              <a:t>Ground Station</a:t>
            </a:r>
          </a:p>
        </p:txBody>
      </p:sp>
      <p:sp>
        <p:nvSpPr>
          <p:cNvPr id="8300" name="Freeform 590"/>
          <p:cNvSpPr>
            <a:spLocks/>
          </p:cNvSpPr>
          <p:nvPr/>
        </p:nvSpPr>
        <p:spPr bwMode="auto">
          <a:xfrm>
            <a:off x="2088360" y="1643064"/>
            <a:ext cx="2436812" cy="390525"/>
          </a:xfrm>
          <a:custGeom>
            <a:avLst/>
            <a:gdLst>
              <a:gd name="T0" fmla="*/ 80 w 1654"/>
              <a:gd name="T1" fmla="*/ 107 h 284"/>
              <a:gd name="T2" fmla="*/ 1654 w 1654"/>
              <a:gd name="T3" fmla="*/ 0 h 284"/>
              <a:gd name="T4" fmla="*/ 1645 w 1654"/>
              <a:gd name="T5" fmla="*/ 284 h 284"/>
              <a:gd name="T6" fmla="*/ 0 w 1654"/>
              <a:gd name="T7" fmla="*/ 151 h 284"/>
              <a:gd name="T8" fmla="*/ 0 60000 65536"/>
              <a:gd name="T9" fmla="*/ 0 60000 65536"/>
              <a:gd name="T10" fmla="*/ 0 60000 65536"/>
              <a:gd name="T11" fmla="*/ 0 60000 65536"/>
              <a:gd name="T12" fmla="*/ 0 w 1654"/>
              <a:gd name="T13" fmla="*/ 0 h 284"/>
              <a:gd name="T14" fmla="*/ 1654 w 1654"/>
              <a:gd name="T15" fmla="*/ 284 h 2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4" h="284">
                <a:moveTo>
                  <a:pt x="80" y="107"/>
                </a:moveTo>
                <a:lnTo>
                  <a:pt x="1654" y="0"/>
                </a:lnTo>
                <a:lnTo>
                  <a:pt x="1645" y="284"/>
                </a:lnTo>
                <a:lnTo>
                  <a:pt x="0" y="151"/>
                </a:lnTo>
              </a:path>
            </a:pathLst>
          </a:custGeom>
          <a:solidFill>
            <a:srgbClr val="DDDDDD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572" name="Rectangle 591"/>
          <p:cNvSpPr>
            <a:spLocks noChangeArrowheads="1"/>
          </p:cNvSpPr>
          <p:nvPr/>
        </p:nvSpPr>
        <p:spPr bwMode="auto">
          <a:xfrm>
            <a:off x="6371432" y="2325697"/>
            <a:ext cx="2609851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891" tIns="44445" rIns="88891" bIns="44445" anchor="ctr"/>
          <a:lstStyle/>
          <a:p>
            <a:pPr defTabSz="888926">
              <a:defRPr/>
            </a:pPr>
            <a:r>
              <a:rPr lang="en-US" sz="1100" i="1" dirty="0">
                <a:solidFill>
                  <a:schemeClr val="bg1"/>
                </a:solidFill>
                <a:latin typeface="Arial" charset="0"/>
              </a:rPr>
              <a:t>RDR = Raw Data Record</a:t>
            </a:r>
          </a:p>
          <a:p>
            <a:pPr defTabSz="888926">
              <a:defRPr/>
            </a:pPr>
            <a:r>
              <a:rPr lang="en-US" sz="1100" i="1" dirty="0">
                <a:solidFill>
                  <a:schemeClr val="bg1"/>
                </a:solidFill>
                <a:latin typeface="Arial" charset="0"/>
              </a:rPr>
              <a:t>SDR = Sensor Data Record</a:t>
            </a:r>
          </a:p>
          <a:p>
            <a:pPr defTabSz="888926">
              <a:defRPr/>
            </a:pPr>
            <a:r>
              <a:rPr lang="en-US" sz="1100" i="1" dirty="0">
                <a:solidFill>
                  <a:schemeClr val="bg1"/>
                </a:solidFill>
                <a:latin typeface="Arial" charset="0"/>
              </a:rPr>
              <a:t>EDR = Environmental Data Record</a:t>
            </a:r>
          </a:p>
        </p:txBody>
      </p:sp>
      <p:sp>
        <p:nvSpPr>
          <p:cNvPr id="8302" name="Text Box 594"/>
          <p:cNvSpPr txBox="1">
            <a:spLocks noChangeArrowheads="1"/>
          </p:cNvSpPr>
          <p:nvPr/>
        </p:nvSpPr>
        <p:spPr bwMode="auto">
          <a:xfrm>
            <a:off x="1191204" y="3692533"/>
            <a:ext cx="1545085" cy="335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891" tIns="44445" rIns="88891" bIns="44445">
            <a:spAutoFit/>
          </a:bodyPr>
          <a:lstStyle/>
          <a:p>
            <a:pPr algn="ctr" defTabSz="888926"/>
            <a:r>
              <a:rPr lang="en-US" sz="1600" dirty="0"/>
              <a:t>30 Earth  Scenes</a:t>
            </a:r>
          </a:p>
        </p:txBody>
      </p:sp>
      <p:sp>
        <p:nvSpPr>
          <p:cNvPr id="8303" name="AutoShape 3"/>
          <p:cNvSpPr>
            <a:spLocks noChangeAspect="1" noChangeArrowheads="1" noTextEdit="1"/>
          </p:cNvSpPr>
          <p:nvPr/>
        </p:nvSpPr>
        <p:spPr bwMode="auto">
          <a:xfrm>
            <a:off x="6168232" y="3138493"/>
            <a:ext cx="259715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304" name="Rectangle 6"/>
          <p:cNvSpPr>
            <a:spLocks noChangeArrowheads="1"/>
          </p:cNvSpPr>
          <p:nvPr/>
        </p:nvSpPr>
        <p:spPr bwMode="auto">
          <a:xfrm>
            <a:off x="6176171" y="3175005"/>
            <a:ext cx="2316162" cy="901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305" name="Rectangle 7"/>
          <p:cNvSpPr>
            <a:spLocks noChangeArrowheads="1"/>
          </p:cNvSpPr>
          <p:nvPr/>
        </p:nvSpPr>
        <p:spPr bwMode="auto">
          <a:xfrm>
            <a:off x="6176171" y="3175005"/>
            <a:ext cx="2316162" cy="901700"/>
          </a:xfrm>
          <a:prstGeom prst="rect">
            <a:avLst/>
          </a:prstGeom>
          <a:noFill/>
          <a:ln w="7"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30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2716" y="3213101"/>
            <a:ext cx="1846263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07" name="Rectangle 17"/>
          <p:cNvSpPr>
            <a:spLocks noChangeArrowheads="1"/>
          </p:cNvSpPr>
          <p:nvPr/>
        </p:nvSpPr>
        <p:spPr bwMode="auto">
          <a:xfrm>
            <a:off x="7419184" y="3270253"/>
            <a:ext cx="641349" cy="182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308" name="Rectangle 18"/>
          <p:cNvSpPr>
            <a:spLocks noChangeArrowheads="1"/>
          </p:cNvSpPr>
          <p:nvPr/>
        </p:nvSpPr>
        <p:spPr bwMode="auto">
          <a:xfrm>
            <a:off x="7936708" y="3173416"/>
            <a:ext cx="558800" cy="2492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309" name="Rectangle 19"/>
          <p:cNvSpPr>
            <a:spLocks noChangeArrowheads="1"/>
          </p:cNvSpPr>
          <p:nvPr/>
        </p:nvSpPr>
        <p:spPr bwMode="auto">
          <a:xfrm>
            <a:off x="7936708" y="3173416"/>
            <a:ext cx="558800" cy="249237"/>
          </a:xfrm>
          <a:prstGeom prst="rect">
            <a:avLst/>
          </a:prstGeom>
          <a:noFill/>
          <a:ln w="7"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310" name="Rectangle 20"/>
          <p:cNvSpPr>
            <a:spLocks noChangeArrowheads="1"/>
          </p:cNvSpPr>
          <p:nvPr/>
        </p:nvSpPr>
        <p:spPr bwMode="auto">
          <a:xfrm>
            <a:off x="8028782" y="3228976"/>
            <a:ext cx="26609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RDRs</a:t>
            </a:r>
            <a:endParaRPr lang="en-US" dirty="0"/>
          </a:p>
        </p:txBody>
      </p:sp>
      <p:sp>
        <p:nvSpPr>
          <p:cNvPr id="8311" name="Rectangle 218"/>
          <p:cNvSpPr>
            <a:spLocks noChangeArrowheads="1"/>
          </p:cNvSpPr>
          <p:nvPr/>
        </p:nvSpPr>
        <p:spPr bwMode="auto">
          <a:xfrm>
            <a:off x="6176169" y="2974976"/>
            <a:ext cx="2589212" cy="1101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312" name="Picture 2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2708" y="2998789"/>
            <a:ext cx="2312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13" name="Rectangle 229"/>
          <p:cNvSpPr>
            <a:spLocks noChangeArrowheads="1"/>
          </p:cNvSpPr>
          <p:nvPr/>
        </p:nvSpPr>
        <p:spPr bwMode="auto">
          <a:xfrm>
            <a:off x="7676359" y="3082925"/>
            <a:ext cx="641349" cy="182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314" name="Picture 1196" descr="JPSS1 SC Rendering Black B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6671" y="1366839"/>
            <a:ext cx="10779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15" name="Freeform 1197"/>
          <p:cNvSpPr>
            <a:spLocks/>
          </p:cNvSpPr>
          <p:nvPr/>
        </p:nvSpPr>
        <p:spPr bwMode="auto">
          <a:xfrm>
            <a:off x="3296445" y="3489327"/>
            <a:ext cx="431801" cy="762000"/>
          </a:xfrm>
          <a:custGeom>
            <a:avLst/>
            <a:gdLst>
              <a:gd name="T0" fmla="*/ 0 w 493776"/>
              <a:gd name="T1" fmla="*/ 762623 h 886968"/>
              <a:gd name="T2" fmla="*/ 87852 w 493776"/>
              <a:gd name="T3" fmla="*/ 487450 h 886968"/>
              <a:gd name="T4" fmla="*/ 203656 w 493776"/>
              <a:gd name="T5" fmla="*/ 231932 h 886968"/>
              <a:gd name="T6" fmla="*/ 327447 w 493776"/>
              <a:gd name="T7" fmla="*/ 74690 h 886968"/>
              <a:gd name="T8" fmla="*/ 431272 w 493776"/>
              <a:gd name="T9" fmla="*/ 0 h 886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3776" h="886968">
                <a:moveTo>
                  <a:pt x="0" y="886968"/>
                </a:moveTo>
                <a:cubicBezTo>
                  <a:pt x="30861" y="778383"/>
                  <a:pt x="61722" y="669798"/>
                  <a:pt x="100584" y="566928"/>
                </a:cubicBezTo>
                <a:cubicBezTo>
                  <a:pt x="139446" y="464058"/>
                  <a:pt x="187452" y="349758"/>
                  <a:pt x="233172" y="269748"/>
                </a:cubicBezTo>
                <a:cubicBezTo>
                  <a:pt x="278892" y="189738"/>
                  <a:pt x="331470" y="131826"/>
                  <a:pt x="374904" y="86868"/>
                </a:cubicBezTo>
                <a:cubicBezTo>
                  <a:pt x="418338" y="41910"/>
                  <a:pt x="456057" y="20955"/>
                  <a:pt x="49377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sp>
        <p:nvSpPr>
          <p:cNvPr id="8316" name="Freeform 1198"/>
          <p:cNvSpPr>
            <a:spLocks/>
          </p:cNvSpPr>
          <p:nvPr/>
        </p:nvSpPr>
        <p:spPr bwMode="auto">
          <a:xfrm>
            <a:off x="823129" y="3632206"/>
            <a:ext cx="280987" cy="350839"/>
          </a:xfrm>
          <a:custGeom>
            <a:avLst/>
            <a:gdLst>
              <a:gd name="T0" fmla="*/ 0 w 493776"/>
              <a:gd name="T1" fmla="*/ 350837 h 886968"/>
              <a:gd name="T2" fmla="*/ 57128 w 493776"/>
              <a:gd name="T3" fmla="*/ 224246 h 886968"/>
              <a:gd name="T4" fmla="*/ 132433 w 493776"/>
              <a:gd name="T5" fmla="*/ 106698 h 886968"/>
              <a:gd name="T6" fmla="*/ 212932 w 493776"/>
              <a:gd name="T7" fmla="*/ 34360 h 886968"/>
              <a:gd name="T8" fmla="*/ 280447 w 493776"/>
              <a:gd name="T9" fmla="*/ 0 h 886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3776" h="886968">
                <a:moveTo>
                  <a:pt x="0" y="886968"/>
                </a:moveTo>
                <a:cubicBezTo>
                  <a:pt x="30861" y="778383"/>
                  <a:pt x="61722" y="669798"/>
                  <a:pt x="100584" y="566928"/>
                </a:cubicBezTo>
                <a:cubicBezTo>
                  <a:pt x="139446" y="464058"/>
                  <a:pt x="187452" y="349758"/>
                  <a:pt x="233172" y="269748"/>
                </a:cubicBezTo>
                <a:cubicBezTo>
                  <a:pt x="278892" y="189738"/>
                  <a:pt x="331470" y="131826"/>
                  <a:pt x="374904" y="86868"/>
                </a:cubicBezTo>
                <a:cubicBezTo>
                  <a:pt x="418338" y="41910"/>
                  <a:pt x="456057" y="20955"/>
                  <a:pt x="49377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33" tIns="45716" rIns="91433" bIns="45716"/>
          <a:lstStyle/>
          <a:p>
            <a:endParaRPr lang="en-US"/>
          </a:p>
        </p:txBody>
      </p:sp>
      <p:pic>
        <p:nvPicPr>
          <p:cNvPr id="8317" name="Picture 1202" descr="AIRS Global Temp (flat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2046" y="5195894"/>
            <a:ext cx="2551113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18" name="Rectangle 227"/>
          <p:cNvSpPr>
            <a:spLocks noChangeArrowheads="1"/>
          </p:cNvSpPr>
          <p:nvPr/>
        </p:nvSpPr>
        <p:spPr bwMode="auto">
          <a:xfrm>
            <a:off x="8189128" y="5195888"/>
            <a:ext cx="554037" cy="182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EDRs</a:t>
            </a:r>
            <a:endParaRPr lang="en-US" dirty="0"/>
          </a:p>
        </p:txBody>
      </p:sp>
      <p:sp>
        <p:nvSpPr>
          <p:cNvPr id="8319" name="Line 563"/>
          <p:cNvSpPr>
            <a:spLocks noChangeShapeType="1"/>
          </p:cNvSpPr>
          <p:nvPr/>
        </p:nvSpPr>
        <p:spPr bwMode="auto">
          <a:xfrm>
            <a:off x="4698210" y="5735639"/>
            <a:ext cx="250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320" name="AutoShape 569"/>
          <p:cNvSpPr>
            <a:spLocks noChangeArrowheads="1"/>
          </p:cNvSpPr>
          <p:nvPr/>
        </p:nvSpPr>
        <p:spPr bwMode="auto">
          <a:xfrm>
            <a:off x="3667920" y="5472113"/>
            <a:ext cx="1039812" cy="5270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88926"/>
            <a:r>
              <a:rPr lang="en-US" sz="1200" dirty="0"/>
              <a:t>Co-Located ATMS SDRs</a:t>
            </a:r>
            <a:endParaRPr lang="en-US" sz="1600" dirty="0"/>
          </a:p>
        </p:txBody>
      </p:sp>
      <p:sp>
        <p:nvSpPr>
          <p:cNvPr id="8321" name="TextBox 1209"/>
          <p:cNvSpPr txBox="1">
            <a:spLocks noChangeArrowheads="1"/>
          </p:cNvSpPr>
          <p:nvPr/>
        </p:nvSpPr>
        <p:spPr bwMode="auto">
          <a:xfrm>
            <a:off x="6444461" y="6230946"/>
            <a:ext cx="199894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Calibri" pitchFamily="34" charset="0"/>
              </a:rPr>
              <a:t>Global Temperature, Moisture, Pressure Profiles</a:t>
            </a:r>
          </a:p>
        </p:txBody>
      </p:sp>
      <p:sp>
        <p:nvSpPr>
          <p:cNvPr id="8322" name="TextBox 1212"/>
          <p:cNvSpPr txBox="1">
            <a:spLocks noChangeArrowheads="1"/>
          </p:cNvSpPr>
          <p:nvPr/>
        </p:nvSpPr>
        <p:spPr bwMode="auto">
          <a:xfrm>
            <a:off x="1369220" y="1260475"/>
            <a:ext cx="8560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CrIS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on NPP</a:t>
            </a:r>
          </a:p>
        </p:txBody>
      </p:sp>
      <p:sp>
        <p:nvSpPr>
          <p:cNvPr id="8323" name="Rectangle 227"/>
          <p:cNvSpPr>
            <a:spLocks noChangeArrowheads="1"/>
          </p:cNvSpPr>
          <p:nvPr/>
        </p:nvSpPr>
        <p:spPr bwMode="auto">
          <a:xfrm>
            <a:off x="8212933" y="2963865"/>
            <a:ext cx="554037" cy="182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RDRs</a:t>
            </a:r>
            <a:endParaRPr lang="en-US" dirty="0"/>
          </a:p>
        </p:txBody>
      </p:sp>
      <p:grpSp>
        <p:nvGrpSpPr>
          <p:cNvPr id="7" name="Group 579"/>
          <p:cNvGrpSpPr>
            <a:grpSpLocks/>
          </p:cNvGrpSpPr>
          <p:nvPr/>
        </p:nvGrpSpPr>
        <p:grpSpPr bwMode="auto">
          <a:xfrm>
            <a:off x="3974311" y="1252539"/>
            <a:ext cx="2047876" cy="1839912"/>
            <a:chOff x="4013385" y="665577"/>
            <a:chExt cx="2048256" cy="1840202"/>
          </a:xfrm>
        </p:grpSpPr>
        <p:pic>
          <p:nvPicPr>
            <p:cNvPr id="8331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>
              <a:off x="4041700" y="698398"/>
              <a:ext cx="1948872" cy="1776679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8332" name="Freeform 1211"/>
            <p:cNvSpPr>
              <a:spLocks/>
            </p:cNvSpPr>
            <p:nvPr/>
          </p:nvSpPr>
          <p:spPr bwMode="auto">
            <a:xfrm>
              <a:off x="4022819" y="1856501"/>
              <a:ext cx="1993825" cy="649278"/>
            </a:xfrm>
            <a:custGeom>
              <a:avLst/>
              <a:gdLst>
                <a:gd name="T0" fmla="*/ 18937 w 1993825"/>
                <a:gd name="T1" fmla="*/ 284059 h 649278"/>
                <a:gd name="T2" fmla="*/ 45990 w 1993825"/>
                <a:gd name="T3" fmla="*/ 313818 h 649278"/>
                <a:gd name="T4" fmla="*/ 48696 w 1993825"/>
                <a:gd name="T5" fmla="*/ 365219 h 649278"/>
                <a:gd name="T6" fmla="*/ 159614 w 1993825"/>
                <a:gd name="T7" fmla="*/ 394978 h 649278"/>
                <a:gd name="T8" fmla="*/ 232658 w 1993825"/>
                <a:gd name="T9" fmla="*/ 411210 h 649278"/>
                <a:gd name="T10" fmla="*/ 229953 w 1993825"/>
                <a:gd name="T11" fmla="*/ 608698 h 649278"/>
                <a:gd name="T12" fmla="*/ 1095657 w 1993825"/>
                <a:gd name="T13" fmla="*/ 597877 h 649278"/>
                <a:gd name="T14" fmla="*/ 1360779 w 1993825"/>
                <a:gd name="T15" fmla="*/ 405799 h 649278"/>
                <a:gd name="T16" fmla="*/ 1347252 w 1993825"/>
                <a:gd name="T17" fmla="*/ 159614 h 649278"/>
                <a:gd name="T18" fmla="*/ 1317493 w 1993825"/>
                <a:gd name="T19" fmla="*/ 156909 h 649278"/>
                <a:gd name="T20" fmla="*/ 1314788 w 1993825"/>
                <a:gd name="T21" fmla="*/ 132561 h 649278"/>
                <a:gd name="T22" fmla="*/ 1314788 w 1993825"/>
                <a:gd name="T23" fmla="*/ 5411 h 649278"/>
                <a:gd name="T24" fmla="*/ 1382421 w 1993825"/>
                <a:gd name="T25" fmla="*/ 0 h 649278"/>
                <a:gd name="T26" fmla="*/ 1474402 w 1993825"/>
                <a:gd name="T27" fmla="*/ 8116 h 649278"/>
                <a:gd name="T28" fmla="*/ 1485224 w 1993825"/>
                <a:gd name="T29" fmla="*/ 381451 h 649278"/>
                <a:gd name="T30" fmla="*/ 1514982 w 1993825"/>
                <a:gd name="T31" fmla="*/ 389567 h 649278"/>
                <a:gd name="T32" fmla="*/ 1628606 w 1993825"/>
                <a:gd name="T33" fmla="*/ 386862 h 649278"/>
                <a:gd name="T34" fmla="*/ 1693534 w 1993825"/>
                <a:gd name="T35" fmla="*/ 389567 h 649278"/>
                <a:gd name="T36" fmla="*/ 1701650 w 1993825"/>
                <a:gd name="T37" fmla="*/ 343576 h 649278"/>
                <a:gd name="T38" fmla="*/ 1923486 w 1993825"/>
                <a:gd name="T39" fmla="*/ 221837 h 649278"/>
                <a:gd name="T40" fmla="*/ 1920781 w 1993825"/>
                <a:gd name="T41" fmla="*/ 62223 h 649278"/>
                <a:gd name="T42" fmla="*/ 1985709 w 1993825"/>
                <a:gd name="T43" fmla="*/ 62223 h 649278"/>
                <a:gd name="T44" fmla="*/ 1993825 w 1993825"/>
                <a:gd name="T45" fmla="*/ 649278 h 649278"/>
                <a:gd name="T46" fmla="*/ 0 w 1993825"/>
                <a:gd name="T47" fmla="*/ 643868 h 649278"/>
                <a:gd name="T48" fmla="*/ 18937 w 1993825"/>
                <a:gd name="T49" fmla="*/ 284059 h 6492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3825" h="649278">
                  <a:moveTo>
                    <a:pt x="18937" y="284059"/>
                  </a:moveTo>
                  <a:lnTo>
                    <a:pt x="45990" y="313818"/>
                  </a:lnTo>
                  <a:lnTo>
                    <a:pt x="48696" y="365219"/>
                  </a:lnTo>
                  <a:lnTo>
                    <a:pt x="159614" y="394978"/>
                  </a:lnTo>
                  <a:lnTo>
                    <a:pt x="232658" y="411210"/>
                  </a:lnTo>
                  <a:cubicBezTo>
                    <a:pt x="231756" y="477039"/>
                    <a:pt x="230855" y="542869"/>
                    <a:pt x="229953" y="608698"/>
                  </a:cubicBezTo>
                  <a:lnTo>
                    <a:pt x="1095657" y="597877"/>
                  </a:lnTo>
                  <a:lnTo>
                    <a:pt x="1360779" y="405799"/>
                  </a:lnTo>
                  <a:lnTo>
                    <a:pt x="1347252" y="159614"/>
                  </a:lnTo>
                  <a:lnTo>
                    <a:pt x="1317493" y="156909"/>
                  </a:lnTo>
                  <a:lnTo>
                    <a:pt x="1314788" y="132561"/>
                  </a:lnTo>
                  <a:lnTo>
                    <a:pt x="1314788" y="5411"/>
                  </a:lnTo>
                  <a:lnTo>
                    <a:pt x="1382421" y="0"/>
                  </a:lnTo>
                  <a:lnTo>
                    <a:pt x="1474402" y="8116"/>
                  </a:lnTo>
                  <a:lnTo>
                    <a:pt x="1485224" y="381451"/>
                  </a:lnTo>
                  <a:lnTo>
                    <a:pt x="1514982" y="389567"/>
                  </a:lnTo>
                  <a:lnTo>
                    <a:pt x="1628606" y="386862"/>
                  </a:lnTo>
                  <a:lnTo>
                    <a:pt x="1693534" y="389567"/>
                  </a:lnTo>
                  <a:lnTo>
                    <a:pt x="1701650" y="343576"/>
                  </a:lnTo>
                  <a:lnTo>
                    <a:pt x="1923486" y="221837"/>
                  </a:lnTo>
                  <a:cubicBezTo>
                    <a:pt x="1922584" y="168632"/>
                    <a:pt x="1921683" y="115428"/>
                    <a:pt x="1920781" y="62223"/>
                  </a:cubicBezTo>
                  <a:lnTo>
                    <a:pt x="1985709" y="62223"/>
                  </a:lnTo>
                  <a:lnTo>
                    <a:pt x="1993825" y="649278"/>
                  </a:lnTo>
                  <a:lnTo>
                    <a:pt x="0" y="643868"/>
                  </a:lnTo>
                  <a:lnTo>
                    <a:pt x="18937" y="28405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3" name="Freeform 1215"/>
            <p:cNvSpPr>
              <a:spLocks/>
            </p:cNvSpPr>
            <p:nvPr/>
          </p:nvSpPr>
          <p:spPr bwMode="auto">
            <a:xfrm>
              <a:off x="4023360" y="1011387"/>
              <a:ext cx="236081" cy="1133856"/>
            </a:xfrm>
            <a:custGeom>
              <a:avLst/>
              <a:gdLst>
                <a:gd name="T0" fmla="*/ 0 w 236081"/>
                <a:gd name="T1" fmla="*/ 1133856 h 1133856"/>
                <a:gd name="T2" fmla="*/ 33251 w 236081"/>
                <a:gd name="T3" fmla="*/ 1097280 h 1133856"/>
                <a:gd name="T4" fmla="*/ 236081 w 236081"/>
                <a:gd name="T5" fmla="*/ 1097280 h 1133856"/>
                <a:gd name="T6" fmla="*/ 236081 w 236081"/>
                <a:gd name="T7" fmla="*/ 1070679 h 1133856"/>
                <a:gd name="T8" fmla="*/ 212806 w 236081"/>
                <a:gd name="T9" fmla="*/ 1004177 h 1133856"/>
                <a:gd name="T10" fmla="*/ 212806 w 236081"/>
                <a:gd name="T11" fmla="*/ 927700 h 1133856"/>
                <a:gd name="T12" fmla="*/ 192855 w 236081"/>
                <a:gd name="T13" fmla="*/ 924375 h 1133856"/>
                <a:gd name="T14" fmla="*/ 192855 w 236081"/>
                <a:gd name="T15" fmla="*/ 831273 h 1133856"/>
                <a:gd name="T16" fmla="*/ 152954 w 236081"/>
                <a:gd name="T17" fmla="*/ 821297 h 1133856"/>
                <a:gd name="T18" fmla="*/ 149629 w 236081"/>
                <a:gd name="T19" fmla="*/ 778071 h 1133856"/>
                <a:gd name="T20" fmla="*/ 139654 w 236081"/>
                <a:gd name="T21" fmla="*/ 678318 h 1133856"/>
                <a:gd name="T22" fmla="*/ 156279 w 236081"/>
                <a:gd name="T23" fmla="*/ 611817 h 1133856"/>
                <a:gd name="T24" fmla="*/ 136329 w 236081"/>
                <a:gd name="T25" fmla="*/ 578566 h 1133856"/>
                <a:gd name="T26" fmla="*/ 166255 w 236081"/>
                <a:gd name="T27" fmla="*/ 502089 h 1133856"/>
                <a:gd name="T28" fmla="*/ 152954 w 236081"/>
                <a:gd name="T29" fmla="*/ 482138 h 1133856"/>
                <a:gd name="T30" fmla="*/ 202831 w 236081"/>
                <a:gd name="T31" fmla="*/ 389036 h 1133856"/>
                <a:gd name="T32" fmla="*/ 202831 w 236081"/>
                <a:gd name="T33" fmla="*/ 89777 h 1133856"/>
                <a:gd name="T34" fmla="*/ 156279 w 236081"/>
                <a:gd name="T35" fmla="*/ 0 h 1133856"/>
                <a:gd name="T36" fmla="*/ 19951 w 236081"/>
                <a:gd name="T37" fmla="*/ 0 h 1133856"/>
                <a:gd name="T38" fmla="*/ 0 w 236081"/>
                <a:gd name="T39" fmla="*/ 1133856 h 11338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6081" h="1133856">
                  <a:moveTo>
                    <a:pt x="0" y="1133856"/>
                  </a:moveTo>
                  <a:lnTo>
                    <a:pt x="33251" y="1097280"/>
                  </a:lnTo>
                  <a:lnTo>
                    <a:pt x="236081" y="1097280"/>
                  </a:lnTo>
                  <a:lnTo>
                    <a:pt x="236081" y="1070679"/>
                  </a:lnTo>
                  <a:lnTo>
                    <a:pt x="212806" y="1004177"/>
                  </a:lnTo>
                  <a:lnTo>
                    <a:pt x="212806" y="927700"/>
                  </a:lnTo>
                  <a:lnTo>
                    <a:pt x="192855" y="924375"/>
                  </a:lnTo>
                  <a:lnTo>
                    <a:pt x="192855" y="831273"/>
                  </a:lnTo>
                  <a:lnTo>
                    <a:pt x="152954" y="821297"/>
                  </a:lnTo>
                  <a:lnTo>
                    <a:pt x="149629" y="778071"/>
                  </a:lnTo>
                  <a:lnTo>
                    <a:pt x="139654" y="678318"/>
                  </a:lnTo>
                  <a:lnTo>
                    <a:pt x="156279" y="611817"/>
                  </a:lnTo>
                  <a:lnTo>
                    <a:pt x="136329" y="578566"/>
                  </a:lnTo>
                  <a:lnTo>
                    <a:pt x="166255" y="502089"/>
                  </a:lnTo>
                  <a:lnTo>
                    <a:pt x="152954" y="482138"/>
                  </a:lnTo>
                  <a:lnTo>
                    <a:pt x="202831" y="389036"/>
                  </a:lnTo>
                  <a:lnTo>
                    <a:pt x="202831" y="89777"/>
                  </a:lnTo>
                  <a:lnTo>
                    <a:pt x="156279" y="0"/>
                  </a:lnTo>
                  <a:lnTo>
                    <a:pt x="19951" y="0"/>
                  </a:lnTo>
                  <a:lnTo>
                    <a:pt x="0" y="1133856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4" name="Freeform 1218"/>
            <p:cNvSpPr>
              <a:spLocks/>
            </p:cNvSpPr>
            <p:nvPr/>
          </p:nvSpPr>
          <p:spPr bwMode="auto">
            <a:xfrm>
              <a:off x="4013385" y="682203"/>
              <a:ext cx="179555" cy="332509"/>
            </a:xfrm>
            <a:custGeom>
              <a:avLst/>
              <a:gdLst>
                <a:gd name="T0" fmla="*/ 0 w 179555"/>
                <a:gd name="T1" fmla="*/ 332509 h 332509"/>
                <a:gd name="T2" fmla="*/ 166254 w 179555"/>
                <a:gd name="T3" fmla="*/ 332509 h 332509"/>
                <a:gd name="T4" fmla="*/ 142979 w 179555"/>
                <a:gd name="T5" fmla="*/ 279308 h 332509"/>
                <a:gd name="T6" fmla="*/ 179555 w 179555"/>
                <a:gd name="T7" fmla="*/ 256032 h 332509"/>
                <a:gd name="T8" fmla="*/ 179555 w 179555"/>
                <a:gd name="T9" fmla="*/ 0 h 332509"/>
                <a:gd name="T10" fmla="*/ 3325 w 179555"/>
                <a:gd name="T11" fmla="*/ 0 h 332509"/>
                <a:gd name="T12" fmla="*/ 0 w 179555"/>
                <a:gd name="T13" fmla="*/ 332509 h 3325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55" h="332509">
                  <a:moveTo>
                    <a:pt x="0" y="332509"/>
                  </a:moveTo>
                  <a:lnTo>
                    <a:pt x="166254" y="332509"/>
                  </a:lnTo>
                  <a:lnTo>
                    <a:pt x="142979" y="279308"/>
                  </a:lnTo>
                  <a:lnTo>
                    <a:pt x="179555" y="256032"/>
                  </a:lnTo>
                  <a:lnTo>
                    <a:pt x="179555" y="0"/>
                  </a:lnTo>
                  <a:lnTo>
                    <a:pt x="3325" y="0"/>
                  </a:lnTo>
                  <a:cubicBezTo>
                    <a:pt x="4433" y="111945"/>
                    <a:pt x="5542" y="223889"/>
                    <a:pt x="0" y="332509"/>
                  </a:cubicBez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5" name="Freeform 1219"/>
            <p:cNvSpPr>
              <a:spLocks/>
            </p:cNvSpPr>
            <p:nvPr/>
          </p:nvSpPr>
          <p:spPr bwMode="auto">
            <a:xfrm>
              <a:off x="4362519" y="665577"/>
              <a:ext cx="1699122" cy="1256885"/>
            </a:xfrm>
            <a:custGeom>
              <a:avLst/>
              <a:gdLst>
                <a:gd name="T0" fmla="*/ 0 w 1699122"/>
                <a:gd name="T1" fmla="*/ 33251 h 1256885"/>
                <a:gd name="T2" fmla="*/ 1566118 w 1699122"/>
                <a:gd name="T3" fmla="*/ 73152 h 1256885"/>
                <a:gd name="T4" fmla="*/ 1566118 w 1699122"/>
                <a:gd name="T5" fmla="*/ 106403 h 1256885"/>
                <a:gd name="T6" fmla="*/ 1536192 w 1699122"/>
                <a:gd name="T7" fmla="*/ 116379 h 1256885"/>
                <a:gd name="T8" fmla="*/ 1542842 w 1699122"/>
                <a:gd name="T9" fmla="*/ 159605 h 1256885"/>
                <a:gd name="T10" fmla="*/ 1512917 w 1699122"/>
                <a:gd name="T11" fmla="*/ 192856 h 1256885"/>
                <a:gd name="T12" fmla="*/ 1509592 w 1699122"/>
                <a:gd name="T13" fmla="*/ 279308 h 1256885"/>
                <a:gd name="T14" fmla="*/ 1562793 w 1699122"/>
                <a:gd name="T15" fmla="*/ 289283 h 1256885"/>
                <a:gd name="T16" fmla="*/ 1566118 w 1699122"/>
                <a:gd name="T17" fmla="*/ 315884 h 1256885"/>
                <a:gd name="T18" fmla="*/ 1492966 w 1699122"/>
                <a:gd name="T19" fmla="*/ 309234 h 1256885"/>
                <a:gd name="T20" fmla="*/ 1446415 w 1699122"/>
                <a:gd name="T21" fmla="*/ 315884 h 1256885"/>
                <a:gd name="T22" fmla="*/ 1416489 w 1699122"/>
                <a:gd name="T23" fmla="*/ 379061 h 1256885"/>
                <a:gd name="T24" fmla="*/ 1403189 w 1699122"/>
                <a:gd name="T25" fmla="*/ 402336 h 1256885"/>
                <a:gd name="T26" fmla="*/ 1403189 w 1699122"/>
                <a:gd name="T27" fmla="*/ 455538 h 1256885"/>
                <a:gd name="T28" fmla="*/ 1473016 w 1699122"/>
                <a:gd name="T29" fmla="*/ 472163 h 1256885"/>
                <a:gd name="T30" fmla="*/ 1443090 w 1699122"/>
                <a:gd name="T31" fmla="*/ 571916 h 1256885"/>
                <a:gd name="T32" fmla="*/ 1453065 w 1699122"/>
                <a:gd name="T33" fmla="*/ 578566 h 1256885"/>
                <a:gd name="T34" fmla="*/ 1453065 w 1699122"/>
                <a:gd name="T35" fmla="*/ 625118 h 1256885"/>
                <a:gd name="T36" fmla="*/ 1439765 w 1699122"/>
                <a:gd name="T37" fmla="*/ 668344 h 1256885"/>
                <a:gd name="T38" fmla="*/ 1443090 w 1699122"/>
                <a:gd name="T39" fmla="*/ 731520 h 1256885"/>
                <a:gd name="T40" fmla="*/ 1489641 w 1699122"/>
                <a:gd name="T41" fmla="*/ 731520 h 1256885"/>
                <a:gd name="T42" fmla="*/ 1502941 w 1699122"/>
                <a:gd name="T43" fmla="*/ 924376 h 1256885"/>
                <a:gd name="T44" fmla="*/ 1562793 w 1699122"/>
                <a:gd name="T45" fmla="*/ 960952 h 1256885"/>
                <a:gd name="T46" fmla="*/ 1579418 w 1699122"/>
                <a:gd name="T47" fmla="*/ 1256885 h 1256885"/>
                <a:gd name="T48" fmla="*/ 1699122 w 1699122"/>
                <a:gd name="T49" fmla="*/ 1256885 h 1256885"/>
                <a:gd name="T50" fmla="*/ 1679171 w 1699122"/>
                <a:gd name="T51" fmla="*/ 0 h 1256885"/>
                <a:gd name="T52" fmla="*/ 73152 w 1699122"/>
                <a:gd name="T53" fmla="*/ 26601 h 12568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9122" h="1256885">
                  <a:moveTo>
                    <a:pt x="0" y="33251"/>
                  </a:moveTo>
                  <a:lnTo>
                    <a:pt x="1566118" y="73152"/>
                  </a:lnTo>
                  <a:lnTo>
                    <a:pt x="1566118" y="106403"/>
                  </a:lnTo>
                  <a:lnTo>
                    <a:pt x="1536192" y="116379"/>
                  </a:lnTo>
                  <a:lnTo>
                    <a:pt x="1542842" y="159605"/>
                  </a:lnTo>
                  <a:lnTo>
                    <a:pt x="1512917" y="192856"/>
                  </a:lnTo>
                  <a:lnTo>
                    <a:pt x="1509592" y="279308"/>
                  </a:lnTo>
                  <a:lnTo>
                    <a:pt x="1562793" y="289283"/>
                  </a:lnTo>
                  <a:lnTo>
                    <a:pt x="1566118" y="315884"/>
                  </a:lnTo>
                  <a:lnTo>
                    <a:pt x="1492966" y="309234"/>
                  </a:lnTo>
                  <a:lnTo>
                    <a:pt x="1446415" y="315884"/>
                  </a:lnTo>
                  <a:lnTo>
                    <a:pt x="1416489" y="379061"/>
                  </a:lnTo>
                  <a:lnTo>
                    <a:pt x="1403189" y="402336"/>
                  </a:lnTo>
                  <a:lnTo>
                    <a:pt x="1403189" y="455538"/>
                  </a:lnTo>
                  <a:lnTo>
                    <a:pt x="1473016" y="472163"/>
                  </a:lnTo>
                  <a:lnTo>
                    <a:pt x="1443090" y="571916"/>
                  </a:lnTo>
                  <a:lnTo>
                    <a:pt x="1453065" y="578566"/>
                  </a:lnTo>
                  <a:lnTo>
                    <a:pt x="1453065" y="625118"/>
                  </a:lnTo>
                  <a:lnTo>
                    <a:pt x="1439765" y="668344"/>
                  </a:lnTo>
                  <a:lnTo>
                    <a:pt x="1443090" y="731520"/>
                  </a:lnTo>
                  <a:lnTo>
                    <a:pt x="1489641" y="731520"/>
                  </a:lnTo>
                  <a:lnTo>
                    <a:pt x="1502941" y="924376"/>
                  </a:lnTo>
                  <a:lnTo>
                    <a:pt x="1562793" y="960952"/>
                  </a:lnTo>
                  <a:lnTo>
                    <a:pt x="1579418" y="1256885"/>
                  </a:lnTo>
                  <a:lnTo>
                    <a:pt x="1699122" y="1256885"/>
                  </a:lnTo>
                  <a:lnTo>
                    <a:pt x="1679171" y="0"/>
                  </a:lnTo>
                  <a:lnTo>
                    <a:pt x="73152" y="26601"/>
                  </a:lnTo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325" name="Picture 577" descr="CrIS LWIR Spec v2.png"/>
          <p:cNvPicPr>
            <a:picLocks noChangeAspect="1"/>
          </p:cNvPicPr>
          <p:nvPr/>
        </p:nvPicPr>
        <p:blipFill>
          <a:blip r:embed="rId8" cstate="print"/>
          <a:srcRect l="4118" t="7526" r="6775"/>
          <a:stretch>
            <a:fillRect/>
          </a:stretch>
        </p:blipFill>
        <p:spPr bwMode="auto">
          <a:xfrm>
            <a:off x="6155541" y="4168777"/>
            <a:ext cx="260191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26" name="TextBox 1207"/>
          <p:cNvSpPr txBox="1">
            <a:spLocks noChangeArrowheads="1"/>
          </p:cNvSpPr>
          <p:nvPr/>
        </p:nvSpPr>
        <p:spPr bwMode="auto">
          <a:xfrm>
            <a:off x="7949417" y="3786195"/>
            <a:ext cx="62998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i="1" dirty="0" err="1">
                <a:latin typeface="Calibri" pitchFamily="34" charset="0"/>
              </a:rPr>
              <a:t>Interferograms</a:t>
            </a:r>
            <a:endParaRPr lang="en-US" sz="800" i="1" dirty="0">
              <a:latin typeface="Calibri" pitchFamily="34" charset="0"/>
            </a:endParaRPr>
          </a:p>
        </p:txBody>
      </p:sp>
      <p:sp>
        <p:nvSpPr>
          <p:cNvPr id="8327" name="TextBox 1208"/>
          <p:cNvSpPr txBox="1">
            <a:spLocks noChangeArrowheads="1"/>
          </p:cNvSpPr>
          <p:nvPr/>
        </p:nvSpPr>
        <p:spPr bwMode="auto">
          <a:xfrm>
            <a:off x="6885783" y="4733933"/>
            <a:ext cx="1351332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i="1" dirty="0">
                <a:latin typeface="Calibri" pitchFamily="34" charset="0"/>
              </a:rPr>
              <a:t>Calibrated  / </a:t>
            </a:r>
            <a:r>
              <a:rPr lang="en-US" sz="800" i="1" dirty="0" err="1">
                <a:latin typeface="Calibri" pitchFamily="34" charset="0"/>
              </a:rPr>
              <a:t>Geolocated</a:t>
            </a:r>
            <a:r>
              <a:rPr lang="en-US" sz="800" i="1" dirty="0">
                <a:latin typeface="Calibri" pitchFamily="34" charset="0"/>
              </a:rPr>
              <a:t> Spectra</a:t>
            </a:r>
          </a:p>
        </p:txBody>
      </p:sp>
      <p:sp>
        <p:nvSpPr>
          <p:cNvPr id="8328" name="Rectangle 227"/>
          <p:cNvSpPr>
            <a:spLocks noChangeArrowheads="1"/>
          </p:cNvSpPr>
          <p:nvPr/>
        </p:nvSpPr>
        <p:spPr bwMode="auto">
          <a:xfrm>
            <a:off x="8198654" y="4170364"/>
            <a:ext cx="554037" cy="182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SDRs</a:t>
            </a:r>
            <a:endParaRPr lang="en-US" dirty="0"/>
          </a:p>
        </p:txBody>
      </p:sp>
      <p:sp>
        <p:nvSpPr>
          <p:cNvPr id="8329" name="Line 565"/>
          <p:cNvSpPr>
            <a:spLocks noChangeShapeType="1"/>
          </p:cNvSpPr>
          <p:nvPr/>
        </p:nvSpPr>
        <p:spPr bwMode="auto">
          <a:xfrm>
            <a:off x="5741196" y="4775200"/>
            <a:ext cx="4238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6" rIns="91433" bIns="45716" anchor="ctr"/>
          <a:lstStyle/>
          <a:p>
            <a:endParaRPr lang="en-US"/>
          </a:p>
        </p:txBody>
      </p:sp>
      <p:sp>
        <p:nvSpPr>
          <p:cNvPr id="8330" name="AutoShape 569"/>
          <p:cNvSpPr>
            <a:spLocks noChangeArrowheads="1"/>
          </p:cNvSpPr>
          <p:nvPr/>
        </p:nvSpPr>
        <p:spPr bwMode="auto">
          <a:xfrm>
            <a:off x="4949039" y="4511677"/>
            <a:ext cx="849314" cy="5270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88926"/>
            <a:r>
              <a:rPr lang="en-US" sz="1200" dirty="0" err="1"/>
              <a:t>CrIS</a:t>
            </a:r>
            <a:r>
              <a:rPr lang="en-US" sz="1200" dirty="0"/>
              <a:t> SDR Algorithm</a:t>
            </a:r>
            <a:endParaRPr lang="en-US" sz="1600" dirty="0"/>
          </a:p>
        </p:txBody>
      </p:sp>
      <p:sp>
        <p:nvSpPr>
          <p:cNvPr id="575" name="Slide Number Placeholder 5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S_F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1" y="1540506"/>
            <a:ext cx="6519154" cy="379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978511" y="4035626"/>
            <a:ext cx="1426612" cy="13357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9" y="4188029"/>
            <a:ext cx="1526265" cy="30776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en-US" sz="1400" dirty="0" smtClean="0"/>
              <a:t>(~50km, nadir)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14801" y="5178624"/>
            <a:ext cx="228601" cy="152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0402" y="5254828"/>
            <a:ext cx="1506552" cy="307768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FOV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dirty="0" smtClean="0"/>
              <a:t>14km, nadir)</a:t>
            </a:r>
            <a:endParaRPr lang="en-US" sz="1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</a:t>
            </a:r>
            <a:r>
              <a:rPr lang="en-US" dirty="0" smtClean="0"/>
              <a:t> Scan Pattern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0999" y="5105409"/>
            <a:ext cx="2020924" cy="584767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600" dirty="0" smtClean="0"/>
              <a:t>FOV – Field OF View</a:t>
            </a:r>
          </a:p>
          <a:p>
            <a:r>
              <a:rPr lang="en-US" sz="1600" dirty="0" smtClean="0"/>
              <a:t>FOR – Field OF Regard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953001" y="1219201"/>
            <a:ext cx="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10" y="1209336"/>
            <a:ext cx="675171" cy="338546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600" dirty="0" smtClean="0"/>
              <a:t>North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7" y="5791201"/>
            <a:ext cx="4208189" cy="923322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 wrap="none" lIns="91433" tIns="45716" rIns="91433" bIns="45716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Swath is 2200 Km (FOR1 to FOR 30). 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CrIS</a:t>
            </a:r>
            <a:r>
              <a:rPr lang="en-US" dirty="0" smtClean="0"/>
              <a:t> acquires 1 scan line every 8 seconds.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CrIS</a:t>
            </a:r>
            <a:r>
              <a:rPr lang="en-US" dirty="0" smtClean="0"/>
              <a:t> measures 8.7 million spectra per day.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D78-8A86-495E-90FC-CDE5596CA32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</a:t>
            </a:r>
            <a:r>
              <a:rPr lang="en-US" dirty="0" smtClean="0"/>
              <a:t> SDR </a:t>
            </a:r>
            <a:r>
              <a:rPr lang="en-US" dirty="0" err="1" smtClean="0"/>
              <a:t>CalVal</a:t>
            </a:r>
            <a:r>
              <a:rPr lang="en-US" dirty="0" smtClean="0"/>
              <a:t> Milestones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685799" y="1295401"/>
          <a:ext cx="7315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rIS_high_low_BT_final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0802" y="4876800"/>
            <a:ext cx="5283200" cy="19812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553203" y="3048000"/>
            <a:ext cx="152400" cy="1825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981200"/>
            <a:ext cx="0" cy="32766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53001" y="1905000"/>
            <a:ext cx="0" cy="7620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47801" y="2286000"/>
            <a:ext cx="2133600" cy="92332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Intensive Calibration &amp; Validation (ICV) </a:t>
            </a:r>
            <a:endParaRPr lang="en-US" b="1" dirty="0"/>
          </a:p>
        </p:txBody>
      </p:sp>
      <p:sp>
        <p:nvSpPr>
          <p:cNvPr id="14" name="Left-Right Arrow 13"/>
          <p:cNvSpPr/>
          <p:nvPr/>
        </p:nvSpPr>
        <p:spPr>
          <a:xfrm>
            <a:off x="990600" y="2286000"/>
            <a:ext cx="3886201" cy="2286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800" y="914406"/>
            <a:ext cx="4191001" cy="166198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en-US" sz="1400" dirty="0" smtClean="0"/>
              <a:t>*Algorithm and software improvement </a:t>
            </a:r>
          </a:p>
          <a:p>
            <a:r>
              <a:rPr lang="en-US" sz="1400" dirty="0" smtClean="0"/>
              <a:t>*</a:t>
            </a:r>
            <a:r>
              <a:rPr lang="en-US" sz="1400" dirty="0" err="1" smtClean="0"/>
              <a:t>CrIS</a:t>
            </a:r>
            <a:r>
              <a:rPr lang="en-US" sz="1400" dirty="0" smtClean="0"/>
              <a:t> performance characterization </a:t>
            </a:r>
          </a:p>
          <a:p>
            <a:r>
              <a:rPr lang="en-US" sz="1400" dirty="0" smtClean="0"/>
              <a:t>*Radiometric </a:t>
            </a:r>
            <a:r>
              <a:rPr lang="en-US" sz="1400" dirty="0" err="1" smtClean="0"/>
              <a:t>CalVal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*Spectral </a:t>
            </a:r>
            <a:r>
              <a:rPr lang="en-US" sz="1400" dirty="0" err="1" smtClean="0"/>
              <a:t>CalVal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*Geolocation </a:t>
            </a:r>
            <a:r>
              <a:rPr lang="en-US" sz="1400" dirty="0" err="1" smtClean="0"/>
              <a:t>CalVal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*</a:t>
            </a:r>
            <a:r>
              <a:rPr lang="en-US" sz="1400" dirty="0" err="1" smtClean="0"/>
              <a:t>CrIS</a:t>
            </a:r>
            <a:r>
              <a:rPr lang="en-US" sz="1400" dirty="0" smtClean="0"/>
              <a:t> instrument and SDR trending and monitoring </a:t>
            </a:r>
          </a:p>
          <a:p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7087950" y="5334000"/>
            <a:ext cx="1141659" cy="553990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2211 channels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87950" y="5943600"/>
            <a:ext cx="1141659" cy="553990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1305 channels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8" y="3558845"/>
            <a:ext cx="5352036" cy="314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1" y="104775"/>
            <a:ext cx="695325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Calibration Uncertainty and Specifications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A1C8-7C7F-4B4A-8681-997F6D03EA3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3581" y="1295400"/>
          <a:ext cx="876562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644"/>
                <a:gridCol w="1002092"/>
                <a:gridCol w="586233"/>
                <a:gridCol w="907868"/>
                <a:gridCol w="626116"/>
                <a:gridCol w="636551"/>
                <a:gridCol w="1012220"/>
                <a:gridCol w="1015196"/>
                <a:gridCol w="1061420"/>
                <a:gridCol w="1325278"/>
              </a:tblGrid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Spectral range (cm</a:t>
                      </a:r>
                      <a:r>
                        <a:rPr lang="en-US" sz="1200" baseline="30000" dirty="0" smtClean="0"/>
                        <a:t>-1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N. of </a:t>
                      </a:r>
                      <a:r>
                        <a:rPr lang="en-US" sz="1200" dirty="0" smtClean="0"/>
                        <a:t>chan.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Resolution (cm</a:t>
                      </a:r>
                      <a:r>
                        <a:rPr lang="en-US" sz="1200" baseline="30000" dirty="0" smtClean="0"/>
                        <a:t>-1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FORs per Scan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FOVs  per FOR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NEdN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100" baseline="0" dirty="0" smtClean="0"/>
                        <a:t>@287K</a:t>
                      </a:r>
                      <a:r>
                        <a:rPr lang="en-US" sz="1200" baseline="0" dirty="0" smtClean="0"/>
                        <a:t> BB</a:t>
                      </a:r>
                    </a:p>
                    <a:p>
                      <a:pPr algn="ctr"/>
                      <a:r>
                        <a:rPr lang="en-US" sz="1100" baseline="0" dirty="0" err="1" smtClean="0"/>
                        <a:t>mW</a:t>
                      </a:r>
                      <a:r>
                        <a:rPr lang="en-US" sz="1100" baseline="0" dirty="0" smtClean="0"/>
                        <a:t>/m</a:t>
                      </a:r>
                      <a:r>
                        <a:rPr lang="en-US" sz="1100" baseline="30000" dirty="0" smtClean="0"/>
                        <a:t>2</a:t>
                      </a:r>
                      <a:r>
                        <a:rPr lang="en-US" sz="1100" baseline="0" dirty="0" smtClean="0"/>
                        <a:t>/</a:t>
                      </a:r>
                      <a:r>
                        <a:rPr lang="en-US" sz="1100" baseline="0" dirty="0" err="1" smtClean="0"/>
                        <a:t>sr</a:t>
                      </a:r>
                      <a:r>
                        <a:rPr lang="en-US" sz="1100" baseline="0" dirty="0" smtClean="0"/>
                        <a:t>/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cm</a:t>
                      </a:r>
                      <a:r>
                        <a:rPr lang="en-US" sz="1100" baseline="30000" dirty="0" smtClean="0"/>
                        <a:t>-1</a:t>
                      </a:r>
                      <a:endParaRPr lang="en-US" sz="11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Radiometric </a:t>
                      </a:r>
                    </a:p>
                    <a:p>
                      <a:pPr algn="ctr"/>
                      <a:r>
                        <a:rPr lang="en-US" sz="1200" dirty="0" smtClean="0"/>
                        <a:t>Uncertainty</a:t>
                      </a:r>
                    </a:p>
                    <a:p>
                      <a:pPr algn="ctr"/>
                      <a:r>
                        <a:rPr lang="en-US" sz="1200" dirty="0" smtClean="0"/>
                        <a:t>@287K BB</a:t>
                      </a:r>
                    </a:p>
                    <a:p>
                      <a:pPr algn="ctr"/>
                      <a:r>
                        <a:rPr lang="en-US" sz="1200" dirty="0" smtClean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Spectral </a:t>
                      </a:r>
                    </a:p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chan</a:t>
                      </a:r>
                      <a:r>
                        <a:rPr lang="en-US" sz="1200" dirty="0" smtClean="0"/>
                        <a:t> center)  uncertainty</a:t>
                      </a:r>
                    </a:p>
                    <a:p>
                      <a:pPr algn="ctr"/>
                      <a:r>
                        <a:rPr lang="en-US" sz="1200" dirty="0" err="1" smtClean="0"/>
                        <a:t>ppm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Geolocation uncertainty</a:t>
                      </a:r>
                    </a:p>
                    <a:p>
                      <a:pPr algn="ctr"/>
                      <a:r>
                        <a:rPr lang="en-US" sz="1200" dirty="0" smtClean="0"/>
                        <a:t>km</a:t>
                      </a:r>
                    </a:p>
                    <a:p>
                      <a:pPr algn="ctr"/>
                      <a:r>
                        <a:rPr lang="en-US" sz="1200" dirty="0" smtClean="0"/>
                        <a:t>(nadir)</a:t>
                      </a:r>
                      <a:endParaRPr lang="en-US" sz="1200" dirty="0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LW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650-1095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713</a:t>
                      </a:r>
                      <a:endParaRPr 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0.625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0. 14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(0.098)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0.45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(0.12)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10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(3)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1.5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(0.5)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MW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1210-1750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433</a:t>
                      </a:r>
                      <a:endParaRPr 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1.25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 0.06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(0.036)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0.58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(0.15)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(0.5)</a:t>
                      </a:r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SW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2155-2550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159</a:t>
                      </a:r>
                      <a:endParaRPr 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0.007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(0.003)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0.77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(0.2)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1.5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(0.5)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202" y="3657601"/>
            <a:ext cx="2895600" cy="73865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Radiometric uncertainty specification converted to that expressed in brightness temperature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4" descr="D:\Home\yhan\work\JPSS\CrIS_SDR\Team_members\STAR_members\likun\radiometric_uncertaint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196" y="4343400"/>
            <a:ext cx="3762805" cy="2514600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5943600" y="38100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0124" y="6489012"/>
            <a:ext cx="2486629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/>
              <a:t>Vladimir </a:t>
            </a:r>
            <a:r>
              <a:rPr lang="en-US" sz="1200" dirty="0" err="1" smtClean="0"/>
              <a:t>Zavyalov</a:t>
            </a:r>
            <a:r>
              <a:rPr lang="en-US" sz="1200" dirty="0" smtClean="0"/>
              <a:t>  of USU/SDL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181608" y="3733800"/>
            <a:ext cx="2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640306" y="4178300"/>
            <a:ext cx="54129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57601" y="914400"/>
            <a:ext cx="5334000" cy="369324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b="1" dirty="0" smtClean="0">
                <a:solidFill>
                  <a:srgbClr val="FF0000"/>
                </a:solidFill>
              </a:rPr>
              <a:t> SDR uncertainties (red) </a:t>
            </a:r>
            <a:r>
              <a:rPr lang="en-US" b="1" dirty="0" smtClean="0"/>
              <a:t>vs. specifications (black)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Non-linearity Coefficient Changes </a:t>
            </a:r>
            <a:br>
              <a:rPr lang="en-US" dirty="0" smtClean="0"/>
            </a:br>
            <a:r>
              <a:rPr lang="en-US" dirty="0" smtClean="0"/>
              <a:t>changed on Feb 20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1157451" y="990600"/>
          <a:ext cx="7010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1767053" y="3581401"/>
          <a:ext cx="6462549" cy="307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3" y="3200408"/>
            <a:ext cx="1431403" cy="830989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sz="2400" dirty="0" err="1" smtClean="0"/>
              <a:t>Longwave</a:t>
            </a:r>
            <a:endParaRPr lang="en-US" sz="2400" dirty="0" smtClean="0"/>
          </a:p>
          <a:p>
            <a:r>
              <a:rPr lang="en-US" sz="2400" dirty="0" smtClean="0"/>
              <a:t>band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5486408"/>
            <a:ext cx="1914869" cy="830989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2400" dirty="0" err="1" smtClean="0"/>
              <a:t>Middlewave</a:t>
            </a:r>
            <a:endParaRPr lang="en-US" sz="2400" dirty="0" smtClean="0"/>
          </a:p>
          <a:p>
            <a:r>
              <a:rPr lang="en-US" sz="2400" dirty="0" smtClean="0"/>
              <a:t>band</a:t>
            </a:r>
            <a:endParaRPr lang="en-US" sz="2400" dirty="0"/>
          </a:p>
        </p:txBody>
      </p:sp>
      <p:grpSp>
        <p:nvGrpSpPr>
          <p:cNvPr id="2" name="Group 577"/>
          <p:cNvGrpSpPr>
            <a:grpSpLocks/>
          </p:cNvGrpSpPr>
          <p:nvPr/>
        </p:nvGrpSpPr>
        <p:grpSpPr bwMode="auto">
          <a:xfrm>
            <a:off x="228602" y="1219201"/>
            <a:ext cx="1371600" cy="1219200"/>
            <a:chOff x="624" y="3426"/>
            <a:chExt cx="876" cy="876"/>
          </a:xfrm>
        </p:grpSpPr>
        <p:sp>
          <p:nvSpPr>
            <p:cNvPr id="13" name="Oval 578"/>
            <p:cNvSpPr>
              <a:spLocks noChangeArrowheads="1"/>
            </p:cNvSpPr>
            <p:nvPr/>
          </p:nvSpPr>
          <p:spPr bwMode="auto">
            <a:xfrm>
              <a:off x="624" y="3426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>
                  <a:latin typeface="Calibri" pitchFamily="34" charset="0"/>
                </a:rPr>
                <a:t>7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Oval 579"/>
            <p:cNvSpPr>
              <a:spLocks noChangeArrowheads="1"/>
            </p:cNvSpPr>
            <p:nvPr/>
          </p:nvSpPr>
          <p:spPr bwMode="auto">
            <a:xfrm>
              <a:off x="936" y="3426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>
                  <a:latin typeface="Calibri" pitchFamily="34" charset="0"/>
                </a:rPr>
                <a:t>8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580"/>
            <p:cNvSpPr>
              <a:spLocks noChangeArrowheads="1"/>
            </p:cNvSpPr>
            <p:nvPr/>
          </p:nvSpPr>
          <p:spPr bwMode="auto">
            <a:xfrm>
              <a:off x="1248" y="3426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>
                  <a:latin typeface="Calibri" pitchFamily="34" charset="0"/>
                </a:rPr>
                <a:t>9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Oval 581"/>
            <p:cNvSpPr>
              <a:spLocks noChangeArrowheads="1"/>
            </p:cNvSpPr>
            <p:nvPr/>
          </p:nvSpPr>
          <p:spPr bwMode="auto">
            <a:xfrm>
              <a:off x="624" y="3738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>
                  <a:latin typeface="Calibri" pitchFamily="34" charset="0"/>
                </a:rPr>
                <a:t>4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Oval 582"/>
            <p:cNvSpPr>
              <a:spLocks noChangeArrowheads="1"/>
            </p:cNvSpPr>
            <p:nvPr/>
          </p:nvSpPr>
          <p:spPr bwMode="auto">
            <a:xfrm>
              <a:off x="936" y="3738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>
                  <a:latin typeface="Calibri" pitchFamily="34" charset="0"/>
                </a:rPr>
                <a:t>5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Oval 583"/>
            <p:cNvSpPr>
              <a:spLocks noChangeArrowheads="1"/>
            </p:cNvSpPr>
            <p:nvPr/>
          </p:nvSpPr>
          <p:spPr bwMode="auto">
            <a:xfrm>
              <a:off x="1248" y="3738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>
                  <a:latin typeface="Calibri" pitchFamily="34" charset="0"/>
                </a:rPr>
                <a:t>6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Oval 584"/>
            <p:cNvSpPr>
              <a:spLocks noChangeArrowheads="1"/>
            </p:cNvSpPr>
            <p:nvPr/>
          </p:nvSpPr>
          <p:spPr bwMode="auto">
            <a:xfrm>
              <a:off x="624" y="4050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>
                  <a:latin typeface="Calibri" pitchFamily="34" charset="0"/>
                </a:rPr>
                <a:t>1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Oval 585"/>
            <p:cNvSpPr>
              <a:spLocks noChangeArrowheads="1"/>
            </p:cNvSpPr>
            <p:nvPr/>
          </p:nvSpPr>
          <p:spPr bwMode="auto">
            <a:xfrm>
              <a:off x="936" y="4050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>
                  <a:latin typeface="Calibri" pitchFamily="34" charset="0"/>
                </a:rPr>
                <a:t>2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Oval 586"/>
            <p:cNvSpPr>
              <a:spLocks noChangeArrowheads="1"/>
            </p:cNvSpPr>
            <p:nvPr/>
          </p:nvSpPr>
          <p:spPr bwMode="auto">
            <a:xfrm>
              <a:off x="1248" y="4050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>
                  <a:latin typeface="Calibri" pitchFamily="34" charset="0"/>
                </a:rPr>
                <a:t>3</a:t>
              </a:r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 non-linear detector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19" y="1066801"/>
            <a:ext cx="480822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1" y="6248401"/>
            <a:ext cx="2480088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dirty="0" smtClean="0"/>
              <a:t>From Abrams et al. 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4743277"/>
            <a:ext cx="4800601" cy="120032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dirty="0" smtClean="0"/>
              <a:t>Hypothetical detector-response curve exhibiting nonlinearity. The horizontal axis represents the absolute magnitude of the photon flux and the vertical axis represents the measured dc  signal.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002925"/>
            <a:ext cx="5105401" cy="3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72199" y="1611868"/>
            <a:ext cx="2423406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F(Ifg1): linear response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79757" y="2907268"/>
            <a:ext cx="2864231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F(Ifg2): non-linear response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1" y="3440668"/>
            <a:ext cx="2607366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F(Ifg3): convolution term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1143001" y="4267200"/>
            <a:ext cx="685801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1" y="4343400"/>
            <a:ext cx="685801" cy="369324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Flux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-186029" y="2929245"/>
            <a:ext cx="1447801" cy="92332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 dc  signal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 rot="16200000">
            <a:off x="-98358" y="2247901"/>
            <a:ext cx="685800" cy="457200"/>
          </a:xfrm>
          <a:prstGeom prst="up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1" y="4953006"/>
            <a:ext cx="3429001" cy="646323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dirty="0" smtClean="0"/>
              <a:t>Non-linearity responses  in spectral  domain.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Longwave</a:t>
            </a:r>
            <a:r>
              <a:rPr lang="en-US" dirty="0" smtClean="0"/>
              <a:t> FOV 5</a:t>
            </a:r>
            <a:br>
              <a:rPr lang="en-US" dirty="0" smtClean="0"/>
            </a:br>
            <a:r>
              <a:rPr lang="en-US" dirty="0" smtClean="0"/>
              <a:t>BT changes: Old a2 – New a2</a:t>
            </a:r>
            <a:endParaRPr lang="en-US" dirty="0"/>
          </a:p>
        </p:txBody>
      </p:sp>
      <p:pic>
        <p:nvPicPr>
          <p:cNvPr id="5" name="Content Placeholder 4" descr="a2_change.ps.2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47804" y="1676401"/>
            <a:ext cx="615992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10" y="3276601"/>
            <a:ext cx="1237825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/>
              <a:t>900.0 cm-1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050268"/>
            <a:ext cx="1471864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1042.50 cm-1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799" y="2362201"/>
            <a:ext cx="1471864" cy="36932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1042.50 cm-1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16331</TotalTime>
  <Words>1448</Words>
  <Application>Microsoft Office PowerPoint</Application>
  <PresentationFormat>On-screen Show (4:3)</PresentationFormat>
  <Paragraphs>363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NPP_FOR</vt:lpstr>
      <vt:lpstr>Inter-Comparison of Suomi NPP CrIS  with AIRS and IASI  toward Infrared Hyperspectral Benchmark Radiance Measurements</vt:lpstr>
      <vt:lpstr>Outline </vt:lpstr>
      <vt:lpstr>CrIS Operational Concept</vt:lpstr>
      <vt:lpstr>CrIS Scan Pattern</vt:lpstr>
      <vt:lpstr>CrIS SDR CalVal Milestones </vt:lpstr>
      <vt:lpstr>Calibration Uncertainty and Specifications</vt:lpstr>
      <vt:lpstr>Non-linearity Coefficient Changes  changed on Feb 20 2014</vt:lpstr>
      <vt:lpstr>For a non-linear detector </vt:lpstr>
      <vt:lpstr>Longwave FOV 5 BT changes: Old a2 – New a2</vt:lpstr>
      <vt:lpstr>Instrument and Spectral Characteristics   </vt:lpstr>
      <vt:lpstr>Simultaneous Nadir Overpass (SNO) </vt:lpstr>
      <vt:lpstr>SNOs Latitude Distribution Time Series </vt:lpstr>
      <vt:lpstr>Scene Uniformity Effects </vt:lpstr>
      <vt:lpstr>Resample IASI to CrIS</vt:lpstr>
      <vt:lpstr>CrIS vs. IASI/MetOp-A</vt:lpstr>
      <vt:lpstr>CrIS vs. IASI/MetOp-B</vt:lpstr>
      <vt:lpstr>IASI/A minus IASI/B differences  (CrIS-IASI/B)-(CrIS-IASI/A)</vt:lpstr>
      <vt:lpstr>Scene-Dependent Bias </vt:lpstr>
      <vt:lpstr>CrIS versus AIRS:  The best we can do without reducing the spectral resolution</vt:lpstr>
      <vt:lpstr>CrIS versus AIRS Daily averaged SNO observations </vt:lpstr>
      <vt:lpstr>Time Series of CrIS-AIRS</vt:lpstr>
      <vt:lpstr>Conclusion </vt:lpstr>
      <vt:lpstr>Slide 23</vt:lpstr>
      <vt:lpstr>Slide 24</vt:lpstr>
      <vt:lpstr>CrIS-IASI with New a2 values</vt:lpstr>
      <vt:lpstr>Radiances Consistency of CrIS, IASI, and AIRS</vt:lpstr>
      <vt:lpstr>Model Verification  </vt:lpstr>
      <vt:lpstr>Updates on CrIS SDR Calibration Parameters and Software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CrIS Geolocation Accuracy using VIIRS data</dc:title>
  <dc:creator>Likun Wang</dc:creator>
  <cp:lastModifiedBy>lwang</cp:lastModifiedBy>
  <cp:revision>1595</cp:revision>
  <dcterms:created xsi:type="dcterms:W3CDTF">2006-08-16T00:00:00Z</dcterms:created>
  <dcterms:modified xsi:type="dcterms:W3CDTF">2014-09-19T15:22:20Z</dcterms:modified>
</cp:coreProperties>
</file>