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894" autoAdjust="0"/>
  </p:normalViewPr>
  <p:slideViewPr>
    <p:cSldViewPr>
      <p:cViewPr>
        <p:scale>
          <a:sx n="40" d="100"/>
          <a:sy n="40" d="100"/>
        </p:scale>
        <p:origin x="-1350" y="3072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125" cy="354479"/>
          </a:xfrm>
          <a:prstGeom prst="rect">
            <a:avLst/>
          </a:prstGeom>
        </p:spPr>
        <p:txBody>
          <a:bodyPr vert="horz" lIns="92605" tIns="46302" rIns="92605" bIns="463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747" y="0"/>
            <a:ext cx="4068125" cy="354479"/>
          </a:xfrm>
          <a:prstGeom prst="rect">
            <a:avLst/>
          </a:prstGeom>
        </p:spPr>
        <p:txBody>
          <a:bodyPr vert="horz" lIns="92605" tIns="46302" rIns="92605" bIns="46302" rtlCol="0"/>
          <a:lstStyle>
            <a:lvl1pPr algn="r">
              <a:defRPr sz="1200"/>
            </a:lvl1pPr>
          </a:lstStyle>
          <a:p>
            <a:fld id="{5588C073-C8DE-4A60-A3E4-B22D8217A367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95700" y="533400"/>
            <a:ext cx="199707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5" tIns="46302" rIns="92605" bIns="463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9170" y="3373999"/>
            <a:ext cx="7510138" cy="3195147"/>
          </a:xfrm>
          <a:prstGeom prst="rect">
            <a:avLst/>
          </a:prstGeom>
        </p:spPr>
        <p:txBody>
          <a:bodyPr vert="horz" lIns="92605" tIns="46302" rIns="92605" bIns="463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385"/>
            <a:ext cx="4068125" cy="354479"/>
          </a:xfrm>
          <a:prstGeom prst="rect">
            <a:avLst/>
          </a:prstGeom>
        </p:spPr>
        <p:txBody>
          <a:bodyPr vert="horz" lIns="92605" tIns="46302" rIns="92605" bIns="463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747" y="6746385"/>
            <a:ext cx="4068125" cy="354479"/>
          </a:xfrm>
          <a:prstGeom prst="rect">
            <a:avLst/>
          </a:prstGeom>
        </p:spPr>
        <p:txBody>
          <a:bodyPr vert="horz" lIns="92605" tIns="46302" rIns="92605" bIns="46302" rtlCol="0" anchor="b"/>
          <a:lstStyle>
            <a:lvl1pPr algn="r">
              <a:defRPr sz="1200"/>
            </a:lvl1pPr>
          </a:lstStyle>
          <a:p>
            <a:fld id="{446CFA36-4FD4-4172-BE75-D749776AE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5700" y="533400"/>
            <a:ext cx="199707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CFA36-4FD4-4172-BE75-D749776AEA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2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7" y="13635567"/>
            <a:ext cx="27979688" cy="94064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4" y="24870834"/>
            <a:ext cx="23043356" cy="112183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9C2FF-7CED-4D74-81A6-26C399E41D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9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D1825-5F07-49CF-869D-D52EC8D6AB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1" y="1756833"/>
            <a:ext cx="7406878" cy="374501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4" y="1756833"/>
            <a:ext cx="22106335" cy="374501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4CC2-307F-4B02-99A7-6933D9C065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6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D65F3-D901-49D3-99C6-118BF399DC0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9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28204594"/>
            <a:ext cx="27980879" cy="87164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8603384"/>
            <a:ext cx="27980879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4949-583D-42E5-8CB6-9833A99E50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5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5" y="10240433"/>
            <a:ext cx="14756607" cy="2896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2" y="10240433"/>
            <a:ext cx="14756607" cy="2896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6C4BA-EFA1-490D-9EB0-AE18344D622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9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7" y="9825577"/>
            <a:ext cx="14544675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7" y="13919210"/>
            <a:ext cx="14544675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31" y="9825577"/>
            <a:ext cx="14550628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31" y="13919210"/>
            <a:ext cx="14550628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D3F5-4F26-4EF6-8000-BDD619F8E9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1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9F9C9-01B4-4C1A-BBB0-359F80C468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2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7C8A4-024C-4B62-939E-491C363EE6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5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6" y="1748367"/>
            <a:ext cx="10829925" cy="74358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7" y="1748367"/>
            <a:ext cx="18402300" cy="37458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6" y="9184217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B6B92-6F46-4B2E-BD2D-63BAF0DA59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5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9" y="30723427"/>
            <a:ext cx="19751278" cy="3627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9" y="3922194"/>
            <a:ext cx="19751278" cy="26333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9" y="34351394"/>
            <a:ext cx="19751278" cy="5149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1FD2E-0FE3-4391-A0B2-6C6AA77930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2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445" y="1756833"/>
            <a:ext cx="2962751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768" tIns="219389" rIns="438768" bIns="2193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445" y="10240433"/>
            <a:ext cx="29627512" cy="2896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768" tIns="219389" rIns="438768" bIns="219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445" y="39969017"/>
            <a:ext cx="76819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768" tIns="219389" rIns="438768" bIns="219389" numCol="1" anchor="t" anchorCtr="0" compatLnSpc="1">
            <a:prstTxWarp prst="textNoShape">
              <a:avLst/>
            </a:prstTxWarp>
          </a:bodyPr>
          <a:lstStyle>
            <a:lvl1pPr defTabSz="4389438">
              <a:defRPr sz="67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5" y="39969017"/>
            <a:ext cx="104251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768" tIns="219389" rIns="438768" bIns="219389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5" y="39969017"/>
            <a:ext cx="76819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768" tIns="219389" rIns="438768" bIns="219389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/>
            </a:lvl1pPr>
          </a:lstStyle>
          <a:p>
            <a:fld id="{C9F6701B-DC3D-4D2D-BD8D-2569EC45D17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0720701" y="35052000"/>
            <a:ext cx="16757783" cy="815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40315986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 bwMode="auto">
          <a:xfrm>
            <a:off x="424776" y="29337000"/>
            <a:ext cx="32105518" cy="541391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89438"/>
            <a:r>
              <a:rPr lang="en-US" sz="3600" dirty="0" smtClean="0"/>
              <a:t>HIRS/AVHRR Case Study       </a:t>
            </a:r>
            <a:r>
              <a:rPr lang="en-US" sz="2400" dirty="0" smtClean="0"/>
              <a:t>Comparisons of </a:t>
            </a:r>
            <a:r>
              <a:rPr lang="en-US" sz="2400" dirty="0"/>
              <a:t>Cloud Heights to </a:t>
            </a:r>
            <a:r>
              <a:rPr lang="en-US" sz="2400" dirty="0" smtClean="0"/>
              <a:t>CALIPSO/CALIOP for August 22, 2009.  ACHA is the NOAA Enterprise Algorithm.  On AVHRR, Cloud Height is derived from 11 and 12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 channels.  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2200" y="10591800"/>
            <a:ext cx="31685441" cy="94488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54341" y="20854477"/>
            <a:ext cx="8225751" cy="9387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/>
              <a:t>Method to Improve Imager Heights with Sounder Observations.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676900" y="86710"/>
            <a:ext cx="20116800" cy="193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1" tIns="45701" rIns="91411" bIns="45701">
            <a:spAutoFit/>
          </a:bodyPr>
          <a:lstStyle/>
          <a:p>
            <a:pPr algn="ctr"/>
            <a:r>
              <a:rPr lang="en-US" sz="6000" b="1" dirty="0"/>
              <a:t>Merger of Imager and Sounder Data for Improved Cloud Height Estimation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676901" y="2057400"/>
            <a:ext cx="20116799" cy="5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1" tIns="45701" rIns="91411" bIns="45701">
            <a:spAutoFit/>
          </a:bodyPr>
          <a:lstStyle>
            <a:lvl1pPr defTabSz="4702175">
              <a:defRPr>
                <a:solidFill>
                  <a:schemeClr val="tx1"/>
                </a:solidFill>
                <a:latin typeface="Arial" charset="0"/>
              </a:defRPr>
            </a:lvl1pPr>
            <a:lvl2pPr defTabSz="4702175">
              <a:defRPr>
                <a:solidFill>
                  <a:schemeClr val="tx1"/>
                </a:solidFill>
                <a:latin typeface="Arial" charset="0"/>
              </a:defRPr>
            </a:lvl2pPr>
            <a:lvl3pPr defTabSz="4702175">
              <a:defRPr>
                <a:solidFill>
                  <a:schemeClr val="tx1"/>
                </a:solidFill>
                <a:latin typeface="Arial" charset="0"/>
              </a:defRPr>
            </a:lvl3pPr>
            <a:lvl4pPr defTabSz="4702175">
              <a:defRPr>
                <a:solidFill>
                  <a:schemeClr val="tx1"/>
                </a:solidFill>
                <a:latin typeface="Arial" charset="0"/>
              </a:defRPr>
            </a:lvl4pPr>
            <a:lvl5pPr defTabSz="4702175">
              <a:defRPr>
                <a:solidFill>
                  <a:schemeClr val="tx1"/>
                </a:solidFill>
                <a:latin typeface="Arial" charset="0"/>
              </a:defRPr>
            </a:lvl5pPr>
            <a:lvl6pPr defTabSz="470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70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70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70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/>
              <a:t>Andrew </a:t>
            </a:r>
            <a:r>
              <a:rPr lang="en-US" sz="3200" b="1" dirty="0" smtClean="0"/>
              <a:t>Heidinger,</a:t>
            </a:r>
            <a:r>
              <a:rPr lang="en-US" sz="3200" baseline="30000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Denis </a:t>
            </a:r>
            <a:r>
              <a:rPr lang="en-US" sz="3200" b="1" dirty="0" err="1" smtClean="0">
                <a:solidFill>
                  <a:srgbClr val="0070C0"/>
                </a:solidFill>
              </a:rPr>
              <a:t>Botambekov</a:t>
            </a:r>
            <a:r>
              <a:rPr lang="en-US" sz="3200" b="1" dirty="0" smtClean="0">
                <a:solidFill>
                  <a:srgbClr val="0070C0"/>
                </a:solidFill>
              </a:rPr>
              <a:t>, Mike Foster, Mike </a:t>
            </a:r>
            <a:r>
              <a:rPr lang="en-US" sz="3200" b="1" dirty="0" err="1" smtClean="0">
                <a:solidFill>
                  <a:srgbClr val="0070C0"/>
                </a:solidFill>
              </a:rPr>
              <a:t>Hiley,Yue</a:t>
            </a:r>
            <a:r>
              <a:rPr lang="en-US" sz="3200" b="1" dirty="0" smtClean="0">
                <a:solidFill>
                  <a:srgbClr val="0070C0"/>
                </a:solidFill>
              </a:rPr>
              <a:t> Li, Andi Walther and Steve </a:t>
            </a:r>
            <a:r>
              <a:rPr lang="en-US" sz="3200" b="1" dirty="0" err="1" smtClean="0">
                <a:solidFill>
                  <a:srgbClr val="0070C0"/>
                </a:solidFill>
              </a:rPr>
              <a:t>Wanzong</a:t>
            </a:r>
            <a:endParaRPr lang="en-US" sz="3200" baseline="-25000" dirty="0">
              <a:solidFill>
                <a:srgbClr val="0070C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981700" y="3068500"/>
            <a:ext cx="19507200" cy="95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1" tIns="45701" rIns="91411" bIns="45701" anchor="ctr">
            <a:spAutoFit/>
          </a:bodyPr>
          <a:lstStyle/>
          <a:p>
            <a:pPr algn="ctr" eaLnBrk="0" hangingPunct="0"/>
            <a:r>
              <a:rPr lang="en-US" sz="2800" dirty="0"/>
              <a:t>Center for Satellite Applications and Research (STAR), NOAA / NESDIS, Madison, WI, USA</a:t>
            </a:r>
          </a:p>
          <a:p>
            <a:pPr algn="ctr" eaLnBrk="0" hangingPunct="0"/>
            <a:r>
              <a:rPr lang="en-US" sz="2800" smtClean="0">
                <a:solidFill>
                  <a:srgbClr val="0070C0"/>
                </a:solidFill>
              </a:rPr>
              <a:t>Cooperative </a:t>
            </a:r>
            <a:r>
              <a:rPr lang="en-US" sz="2800" dirty="0" smtClean="0">
                <a:solidFill>
                  <a:srgbClr val="0070C0"/>
                </a:solidFill>
              </a:rPr>
              <a:t>Institute for Meteorological Satellite Studies, University </a:t>
            </a:r>
            <a:r>
              <a:rPr lang="en-US" sz="2800" smtClean="0">
                <a:solidFill>
                  <a:srgbClr val="0070C0"/>
                </a:solidFill>
              </a:rPr>
              <a:t>of Wisconsin-Madison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2571" name="Picture 523" descr="C:\CIMSS\Conferences and Workshops\AGU-San Francisco\pics\logos\noaa_logo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Line 399"/>
          <p:cNvSpPr>
            <a:spLocks noChangeShapeType="1"/>
          </p:cNvSpPr>
          <p:nvPr/>
        </p:nvSpPr>
        <p:spPr bwMode="auto">
          <a:xfrm rot="5400000">
            <a:off x="16455390" y="-11349990"/>
            <a:ext cx="0" cy="309295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577" name="Picture 529" descr="C:\CIMSS\Conferences and Workshops\AGU-San Francisco\pics\logos\SSEC_logo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0" y="0"/>
            <a:ext cx="3429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CIMSS\Different\logos\NOAA_STAR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0" y="0"/>
            <a:ext cx="3722522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90177" y="3118424"/>
            <a:ext cx="7002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ITOVS Science Conference 2015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71600" y="2819400"/>
            <a:ext cx="23026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8p.07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457200" y="35052000"/>
            <a:ext cx="10058400" cy="815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570120" y="35228241"/>
            <a:ext cx="7315200" cy="762000"/>
          </a:xfrm>
          <a:prstGeom prst="rect">
            <a:avLst/>
          </a:prstGeom>
        </p:spPr>
        <p:txBody>
          <a:bodyPr/>
          <a:lstStyle>
            <a:lvl1pPr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2pPr>
            <a:lvl3pPr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3pPr>
            <a:lvl4pPr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4pPr>
            <a:lvl5pPr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5pPr>
            <a:lvl6pPr marL="4572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6pPr>
            <a:lvl7pPr marL="9144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7pPr>
            <a:lvl8pPr marL="13716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8pPr>
            <a:lvl9pPr marL="1828800" algn="ctr" defTabSz="4389438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4400" dirty="0" smtClean="0"/>
              <a:t>VIIRS/CrIS Global Analysis</a:t>
            </a:r>
            <a:endParaRPr lang="en-US" sz="4400" dirty="0"/>
          </a:p>
        </p:txBody>
      </p:sp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555555"/>
              </a:clrFrom>
              <a:clrTo>
                <a:srgbClr val="55555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1" y="38534829"/>
            <a:ext cx="4572000" cy="457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555555"/>
              </a:clrFrom>
              <a:clrTo>
                <a:srgbClr val="55555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534829"/>
            <a:ext cx="4572000" cy="457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609599" y="35947978"/>
            <a:ext cx="5172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Same analysis applied above to AVHRR/HIRS is applied to SNPP VIIRS/CrIS.</a:t>
            </a:r>
          </a:p>
          <a:p>
            <a:endParaRPr lang="en-US" sz="2000" dirty="0"/>
          </a:p>
          <a:p>
            <a:r>
              <a:rPr lang="en-US" sz="2000" b="1" dirty="0" smtClean="0"/>
              <a:t>Results confirm those from case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Modest reduction of height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Large reduction in height uncertainty </a:t>
            </a:r>
            <a:endParaRPr lang="en-US" sz="2000" b="1" dirty="0"/>
          </a:p>
        </p:txBody>
      </p:sp>
      <p:pic>
        <p:nvPicPr>
          <p:cNvPr id="91" name="Picture 7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92" y="36963412"/>
            <a:ext cx="27432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15133"/>
          <a:stretch/>
        </p:blipFill>
        <p:spPr bwMode="auto">
          <a:xfrm>
            <a:off x="7301277" y="36134653"/>
            <a:ext cx="2743200" cy="132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7740941" y="35526085"/>
            <a:ext cx="247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SNPP March 29, 2013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9273112" y="36063861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  <a:r>
              <a:rPr lang="en-US" sz="1100" dirty="0" smtClean="0"/>
              <a:t>rue color</a:t>
            </a:r>
            <a:endParaRPr lang="en-US" sz="1100" dirty="0"/>
          </a:p>
        </p:txBody>
      </p:sp>
      <p:sp>
        <p:nvSpPr>
          <p:cNvPr id="95" name="TextBox 94"/>
          <p:cNvSpPr txBox="1"/>
          <p:nvPr/>
        </p:nvSpPr>
        <p:spPr>
          <a:xfrm>
            <a:off x="6155942" y="36668309"/>
            <a:ext cx="1109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</a:t>
            </a:r>
            <a:r>
              <a:rPr lang="en-US" sz="1100" dirty="0" smtClean="0"/>
              <a:t>loud pressure</a:t>
            </a:r>
            <a:endParaRPr lang="en-US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452200" y="4495800"/>
            <a:ext cx="16764000" cy="58785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Are We Doing</a:t>
            </a:r>
          </a:p>
          <a:p>
            <a:endParaRPr lang="en-US" sz="3200" b="1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CLAVR-x is the NOAA/NESDIS Operational Processing System for AVHRR and serves as the driver for the PATMOS-x Climate Data Records</a:t>
            </a:r>
            <a:r>
              <a:rPr lang="en-US" sz="2800" dirty="0" smtClean="0"/>
              <a:t>.  It is part of the CSPP Package (VIIRS, MODIS, AVHRR)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CLAVR-x was modified to read the HIRS/AVHRR and VIIRS/CrIS data generated at UW/SSEC.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We have developed techniques to improve imager (AVHRR or VIIRS) cloud heights with the spectral information from the sounder (HIRS or CrIS).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Cloud height estimation can be accurately accomplished with channels in IR absorption bands such as the 7 </a:t>
            </a:r>
            <a:r>
              <a:rPr lang="en-US" sz="2800" dirty="0">
                <a:latin typeface="Symbol" panose="05050102010706020507" pitchFamily="18" charset="2"/>
              </a:rPr>
              <a:t>m</a:t>
            </a:r>
            <a:r>
              <a:rPr lang="en-US" sz="2800" dirty="0"/>
              <a:t>m H</a:t>
            </a:r>
            <a:r>
              <a:rPr lang="en-US" sz="2800" baseline="-25000" dirty="0"/>
              <a:t>2</a:t>
            </a:r>
            <a:r>
              <a:rPr lang="en-US" sz="2800" dirty="0"/>
              <a:t>O and 14 </a:t>
            </a:r>
            <a:r>
              <a:rPr lang="en-US" sz="2800" dirty="0">
                <a:latin typeface="Symbol" panose="05050102010706020507" pitchFamily="18" charset="2"/>
              </a:rPr>
              <a:t>m</a:t>
            </a:r>
            <a:r>
              <a:rPr lang="en-US" sz="2800" dirty="0"/>
              <a:t>m CO</a:t>
            </a:r>
            <a:r>
              <a:rPr lang="en-US" sz="2800" baseline="-25000" dirty="0"/>
              <a:t>2</a:t>
            </a:r>
            <a:r>
              <a:rPr lang="en-US" sz="2800" dirty="0"/>
              <a:t> bands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We recreate MODIS 7</a:t>
            </a:r>
            <a:r>
              <a:rPr lang="en-US" sz="2800" dirty="0" smtClean="0">
                <a:latin typeface="Symbol" panose="05050102010706020507" pitchFamily="18" charset="2"/>
              </a:rPr>
              <a:t>m</a:t>
            </a:r>
            <a:r>
              <a:rPr lang="en-US" sz="2800" dirty="0" smtClean="0"/>
              <a:t>m H2O or 14 </a:t>
            </a:r>
            <a:r>
              <a:rPr lang="en-US" sz="2800" dirty="0" smtClean="0">
                <a:latin typeface="Symbol" panose="05050102010706020507" pitchFamily="18" charset="2"/>
              </a:rPr>
              <a:t>m</a:t>
            </a:r>
            <a:r>
              <a:rPr lang="en-US" sz="2800" dirty="0" smtClean="0"/>
              <a:t>m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Bands from the Sounder Channels and co-locate them within each imager pixel.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/>
              <a:t>W</a:t>
            </a:r>
            <a:r>
              <a:rPr lang="en-US" sz="2800" b="1" dirty="0" smtClean="0"/>
              <a:t>e </a:t>
            </a:r>
            <a:r>
              <a:rPr lang="en-US" sz="2800" b="1" dirty="0" smtClean="0"/>
              <a:t>exploit the Sounder’s spectral information to improve cloud height </a:t>
            </a:r>
            <a:r>
              <a:rPr lang="en-US" sz="2800" b="1" dirty="0" smtClean="0"/>
              <a:t>while maintaining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high spatial resolution offered by the Imager.</a:t>
            </a:r>
            <a:endParaRPr lang="en-US" sz="2800" b="1" dirty="0"/>
          </a:p>
        </p:txBody>
      </p:sp>
      <p:pic>
        <p:nvPicPr>
          <p:cNvPr id="4" name="Picture 3" descr="noaa19.pdf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306" y="35656114"/>
            <a:ext cx="7315200" cy="2286000"/>
          </a:xfrm>
          <a:prstGeom prst="rect">
            <a:avLst/>
          </a:prstGeom>
        </p:spPr>
      </p:pic>
      <p:pic>
        <p:nvPicPr>
          <p:cNvPr id="9" name="Picture 8" descr="noaa07.pdf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029" y="37874276"/>
            <a:ext cx="7315200" cy="228600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7995526" y="4495800"/>
            <a:ext cx="14097214" cy="58169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are we doing this?</a:t>
            </a:r>
          </a:p>
          <a:p>
            <a:endParaRPr lang="en-US" sz="3200" b="1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Current and some future polar orbiting imagers do not have </a:t>
            </a:r>
            <a:r>
              <a:rPr lang="en-US" sz="2800" dirty="0" smtClean="0"/>
              <a:t>IR absorption </a:t>
            </a:r>
            <a:r>
              <a:rPr lang="en-US" sz="2800" dirty="0"/>
              <a:t>channels but </a:t>
            </a:r>
            <a:r>
              <a:rPr lang="en-US" sz="2800" dirty="0" smtClean="0"/>
              <a:t>will </a:t>
            </a:r>
            <a:r>
              <a:rPr lang="en-US" sz="2800" dirty="0"/>
              <a:t>fly next to IR sounders which provide this data at coarser spatial resolutions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Ability to estimate cloud height from satellites is important for climate and real-time remote sensing.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/>
              <a:t>Doing this on AVHRR/HIRS and continuing on VIIRS/CrIS will provide a spectral baseline that can be extended for many decades into the future.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While sounder heights are accurate</a:t>
            </a:r>
            <a:r>
              <a:rPr lang="en-US" sz="2800" dirty="0"/>
              <a:t>, </a:t>
            </a:r>
            <a:r>
              <a:rPr lang="en-US" sz="2800" dirty="0" smtClean="0"/>
              <a:t>many </a:t>
            </a:r>
            <a:r>
              <a:rPr lang="en-US" sz="2800" dirty="0"/>
              <a:t>cloud features exist at spatial scales too fine to be resolved by </a:t>
            </a:r>
            <a:r>
              <a:rPr lang="en-US" sz="2800" dirty="0" smtClean="0"/>
              <a:t>sounders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Some applications </a:t>
            </a:r>
            <a:r>
              <a:rPr lang="en-US" sz="2800" dirty="0" smtClean="0"/>
              <a:t>- like </a:t>
            </a:r>
            <a:r>
              <a:rPr lang="en-US" sz="2800" dirty="0"/>
              <a:t>Winds </a:t>
            </a:r>
            <a:r>
              <a:rPr lang="en-US" sz="2800" dirty="0" smtClean="0"/>
              <a:t>-  rely </a:t>
            </a:r>
            <a:r>
              <a:rPr lang="en-US" sz="2800" dirty="0"/>
              <a:t>on tracking small scale features and cloud edges which are not resolved by sounders. </a:t>
            </a:r>
            <a:r>
              <a:rPr lang="en-US" sz="2800" dirty="0" smtClean="0"/>
              <a:t> This method is ideally suited for this application.</a:t>
            </a:r>
            <a:endParaRPr lang="en-US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" y="230124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341" y="230124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922" y="230124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867" y="230124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1" y="30937200"/>
            <a:ext cx="640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6279" y="33646646"/>
            <a:ext cx="35028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HIRS CO</a:t>
            </a:r>
            <a:r>
              <a:rPr lang="en-US" baseline="-25000" dirty="0" smtClean="0"/>
              <a:t>2</a:t>
            </a:r>
            <a:r>
              <a:rPr lang="en-US" dirty="0" smtClean="0"/>
              <a:t> Slicing from </a:t>
            </a:r>
            <a:r>
              <a:rPr lang="en-US" dirty="0" err="1" smtClean="0"/>
              <a:t>Menzel</a:t>
            </a:r>
            <a:r>
              <a:rPr lang="en-US" dirty="0" smtClean="0"/>
              <a:t> et al.</a:t>
            </a:r>
            <a:endParaRPr lang="en-US" dirty="0"/>
          </a:p>
        </p:txBody>
      </p:sp>
      <p:pic>
        <p:nvPicPr>
          <p:cNvPr id="1036" name="Picture 12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937200"/>
            <a:ext cx="640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621866" y="33646646"/>
            <a:ext cx="21603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CLAVR-x CO</a:t>
            </a:r>
            <a:r>
              <a:rPr lang="en-US" baseline="-25000" dirty="0" smtClean="0"/>
              <a:t>2</a:t>
            </a:r>
            <a:r>
              <a:rPr lang="en-US" dirty="0" smtClean="0"/>
              <a:t> Slicing</a:t>
            </a:r>
            <a:endParaRPr lang="en-US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37" y="230124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31078613"/>
            <a:ext cx="640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17137477" y="33788059"/>
            <a:ext cx="20696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ACHA + No Sounder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80419" y="35241084"/>
            <a:ext cx="85191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00"/>
                </a:solidFill>
              </a:rPr>
              <a:t>Calibration  Opportunities</a:t>
            </a:r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PATMOS-x team has spent much effort in improving the AVHRR solar reflectance channels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PATMOS-x AVHRR IR calibration remains the Pathfinder Calibration from the 1990’s.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Recently, the NCEI program has supported new HIRS IR calibration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Having HIRS data co-located with AVHRR allows us to check and perhaps improve the AVHRR IR Calibration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This will be folded into our WMO SCOPE-CM Effort.</a:t>
            </a: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1259" y="11582400"/>
            <a:ext cx="1594027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Problem:</a:t>
            </a:r>
          </a:p>
          <a:p>
            <a:pPr marL="685800" indent="-685800">
              <a:buFont typeface="Arial"/>
              <a:buChar char="•"/>
            </a:pPr>
            <a:r>
              <a:rPr lang="en-US" sz="2400" dirty="0" smtClean="0"/>
              <a:t>Sounder footprints (HIRS or CrIS) are </a:t>
            </a:r>
            <a:r>
              <a:rPr lang="en-US" sz="2400" dirty="0"/>
              <a:t>large compared to </a:t>
            </a:r>
            <a:r>
              <a:rPr lang="en-US" sz="2400" dirty="0" smtClean="0"/>
              <a:t>the imager footprints (AVHRR or VIIRS)</a:t>
            </a:r>
          </a:p>
          <a:p>
            <a:pPr marL="685800" indent="-685800">
              <a:buFont typeface="Arial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arge spatial gaps can exist between sounder footprints. (i.e. HIRS/4)</a:t>
            </a:r>
            <a:endParaRPr lang="en-US" sz="2400" dirty="0"/>
          </a:p>
          <a:p>
            <a:pPr marL="685800" indent="-685800">
              <a:buFont typeface="Arial"/>
              <a:buChar char="•"/>
            </a:pPr>
            <a:r>
              <a:rPr lang="en-US" sz="2400" dirty="0"/>
              <a:t>HIRS/3 (NOAA-17 and earlier) has 20km footprint spaced every 20km, compared to AVHRR GAC resolution of 4km. HIRS/4 (NOAA18/19 and METOP-A/B has even lower spatial coverage, with a smaller 10km footprint and still 20km between footprints.</a:t>
            </a:r>
          </a:p>
          <a:p>
            <a:r>
              <a:rPr lang="en-US" sz="2400" b="1" dirty="0"/>
              <a:t>Possible ways to deal with it:</a:t>
            </a:r>
          </a:p>
          <a:p>
            <a:pPr marL="685800" indent="-685800">
              <a:buFont typeface="Arial"/>
              <a:buChar char="•"/>
            </a:pPr>
            <a:r>
              <a:rPr lang="en-US" sz="2400" dirty="0"/>
              <a:t>(1) Simple nearest neighbor interpolation.</a:t>
            </a:r>
          </a:p>
          <a:p>
            <a:pPr marL="685800" indent="-685800">
              <a:buFont typeface="Arial"/>
              <a:buChar char="•"/>
            </a:pPr>
            <a:r>
              <a:rPr lang="en-US" sz="2400" dirty="0"/>
              <a:t>(2) Leverage that AVHRR and HIRS both have 11μm channel to develop simple, improved interpolation algorithm. Here is the algorithm for the results shown below:</a:t>
            </a:r>
          </a:p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en-US" sz="2400" dirty="0"/>
              <a:t>For each AVHRR pixel that is not covered by a HIRS observation: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2400" dirty="0"/>
              <a:t>Of the 4 nearest HIRS observations, choose the one with the smallest (AVHRR 11μm – HIRS 11μm) difference.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en-US" sz="2400" dirty="0"/>
              <a:t>Mask out AVHRR pixels that are greater than some distance from a HIRS observation, to stop interpolation at edge of swath and in HIRS calibration lines.</a:t>
            </a:r>
          </a:p>
          <a:p>
            <a:r>
              <a:rPr lang="en-US" sz="2400" b="1" dirty="0"/>
              <a:t>Does it work?</a:t>
            </a:r>
          </a:p>
          <a:p>
            <a:pPr marL="685800" indent="-685800">
              <a:buFont typeface="Arial"/>
              <a:buChar char="•"/>
            </a:pPr>
            <a:r>
              <a:rPr lang="en-US" sz="2400" dirty="0"/>
              <a:t>We think it is promising in clear-sky </a:t>
            </a:r>
            <a:r>
              <a:rPr lang="en-US" sz="2400" dirty="0" smtClean="0"/>
              <a:t>areas and allows application of some important clear-sky detection tests.</a:t>
            </a:r>
            <a:endParaRPr lang="en-US" sz="2400" dirty="0"/>
          </a:p>
          <a:p>
            <a:pPr marL="685800" indent="-685800">
              <a:buFont typeface="Arial"/>
              <a:buChar char="•"/>
            </a:pPr>
            <a:r>
              <a:rPr lang="en-US" sz="2400" dirty="0"/>
              <a:t>We are exploring if it is useful in cloudy situations.</a:t>
            </a:r>
          </a:p>
          <a:p>
            <a:pPr marL="685800" indent="-685800">
              <a:buFont typeface="Arial"/>
              <a:buChar char="•"/>
            </a:pPr>
            <a:r>
              <a:rPr lang="en-US" sz="2400" dirty="0"/>
              <a:t>Can compare to overlapping MODIS orbits to get a visual sense of how the interpolation behaves on channels that AVHRR lacks (CO</a:t>
            </a:r>
            <a:r>
              <a:rPr lang="en-US" sz="2400" baseline="-25000" dirty="0"/>
              <a:t>2</a:t>
            </a:r>
            <a:r>
              <a:rPr lang="en-US" sz="2400" dirty="0"/>
              <a:t> and water vapor bands). </a:t>
            </a:r>
            <a:r>
              <a:rPr lang="en-US" sz="2400" dirty="0" smtClean="0"/>
              <a:t>See Images to the right.</a:t>
            </a:r>
          </a:p>
          <a:p>
            <a:pPr marL="685800" indent="-685800">
              <a:buFont typeface="Arial"/>
              <a:buChar char="•"/>
            </a:pPr>
            <a:r>
              <a:rPr lang="en-US" sz="2400" dirty="0" smtClean="0"/>
              <a:t>We will also compare the 13.3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 results to those from the Fusion Approach (</a:t>
            </a:r>
            <a:r>
              <a:rPr lang="en-US" sz="2400" dirty="0" err="1" smtClean="0"/>
              <a:t>Gladkova</a:t>
            </a:r>
            <a:r>
              <a:rPr lang="en-US" sz="2400" dirty="0" smtClean="0"/>
              <a:t> et al.). 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492686" y="10820400"/>
            <a:ext cx="1162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Interpolation of Sounder to Imager resolution</a:t>
            </a:r>
            <a:endParaRPr lang="en-US" sz="3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4708548" y="10816849"/>
            <a:ext cx="1741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Case: Hurricane Bill 2009-08-19 around 17UTC. NOAA19 and AQUA MODIS using interpolation scheme (2)  </a:t>
            </a:r>
            <a:endParaRPr lang="en-US" sz="2800" i="1" dirty="0"/>
          </a:p>
        </p:txBody>
      </p:sp>
      <p:pic>
        <p:nvPicPr>
          <p:cNvPr id="72" name="Picture 71" descr="231.1720.rgb143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538" y="13741767"/>
            <a:ext cx="3759906" cy="3759906"/>
          </a:xfrm>
          <a:prstGeom prst="rect">
            <a:avLst/>
          </a:prstGeom>
        </p:spPr>
      </p:pic>
      <p:pic>
        <p:nvPicPr>
          <p:cNvPr id="73" name="Picture 72" descr="AVHRR_11u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628" y="11430000"/>
            <a:ext cx="3796276" cy="2743200"/>
          </a:xfrm>
          <a:prstGeom prst="rect">
            <a:avLst/>
          </a:prstGeom>
        </p:spPr>
      </p:pic>
      <p:pic>
        <p:nvPicPr>
          <p:cNvPr id="74" name="Picture 73" descr="HIRS_4_11um_no_interpolation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904" y="11445499"/>
            <a:ext cx="3796276" cy="2743200"/>
          </a:xfrm>
          <a:prstGeom prst="rect">
            <a:avLst/>
          </a:prstGeom>
        </p:spPr>
      </p:pic>
      <p:pic>
        <p:nvPicPr>
          <p:cNvPr id="75" name="Picture 74" descr="HIRS_4_11um_with_interpolation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8" y="11430000"/>
            <a:ext cx="3796276" cy="2743200"/>
          </a:xfrm>
          <a:prstGeom prst="rect">
            <a:avLst/>
          </a:prstGeom>
        </p:spPr>
      </p:pic>
      <p:pic>
        <p:nvPicPr>
          <p:cNvPr id="76" name="Picture 75" descr="MODIS_6.7um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628" y="14231070"/>
            <a:ext cx="3796276" cy="2743200"/>
          </a:xfrm>
          <a:prstGeom prst="rect">
            <a:avLst/>
          </a:prstGeom>
        </p:spPr>
      </p:pic>
      <p:pic>
        <p:nvPicPr>
          <p:cNvPr id="77" name="Picture 76" descr="HIRS_4_6.5um_no_interpolation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904" y="14231070"/>
            <a:ext cx="3796276" cy="2743200"/>
          </a:xfrm>
          <a:prstGeom prst="rect">
            <a:avLst/>
          </a:prstGeom>
        </p:spPr>
      </p:pic>
      <p:pic>
        <p:nvPicPr>
          <p:cNvPr id="79" name="Picture 78" descr="HIRS_4_6.5um_with_interpolation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8" y="14231070"/>
            <a:ext cx="3796276" cy="2743200"/>
          </a:xfrm>
          <a:prstGeom prst="rect">
            <a:avLst/>
          </a:prstGeom>
        </p:spPr>
      </p:pic>
      <p:pic>
        <p:nvPicPr>
          <p:cNvPr id="81" name="Picture 80" descr="MODIS_13.3um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628" y="17068800"/>
            <a:ext cx="3796276" cy="2743200"/>
          </a:xfrm>
          <a:prstGeom prst="rect">
            <a:avLst/>
          </a:prstGeom>
        </p:spPr>
      </p:pic>
      <p:pic>
        <p:nvPicPr>
          <p:cNvPr id="82" name="Picture 81" descr="HIRS_4_13.3um_with_interpolation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8" y="17068800"/>
            <a:ext cx="3796276" cy="2743200"/>
          </a:xfrm>
          <a:prstGeom prst="rect">
            <a:avLst/>
          </a:prstGeom>
        </p:spPr>
      </p:pic>
      <p:pic>
        <p:nvPicPr>
          <p:cNvPr id="83" name="Picture 82" descr="HIRS_4_13.3um_no_interpolation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904" y="17068800"/>
            <a:ext cx="3796276" cy="2743200"/>
          </a:xfrm>
          <a:prstGeom prst="rect">
            <a:avLst/>
          </a:prstGeom>
        </p:spPr>
      </p:pic>
      <p:sp>
        <p:nvSpPr>
          <p:cNvPr id="17" name="Circular Arrow 16"/>
          <p:cNvSpPr/>
          <p:nvPr/>
        </p:nvSpPr>
        <p:spPr bwMode="auto">
          <a:xfrm>
            <a:off x="5781791" y="23237282"/>
            <a:ext cx="1695218" cy="1752601"/>
          </a:xfrm>
          <a:prstGeom prst="circular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Circular Arrow 83"/>
          <p:cNvSpPr/>
          <p:nvPr/>
        </p:nvSpPr>
        <p:spPr bwMode="auto">
          <a:xfrm>
            <a:off x="11873128" y="23325807"/>
            <a:ext cx="1695218" cy="1752601"/>
          </a:xfrm>
          <a:prstGeom prst="circular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Circular Arrow 84"/>
          <p:cNvSpPr/>
          <p:nvPr/>
        </p:nvSpPr>
        <p:spPr bwMode="auto">
          <a:xfrm>
            <a:off x="17995526" y="23230679"/>
            <a:ext cx="1695218" cy="1752601"/>
          </a:xfrm>
          <a:prstGeom prst="circular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Circular Arrow 85"/>
          <p:cNvSpPr/>
          <p:nvPr/>
        </p:nvSpPr>
        <p:spPr bwMode="auto">
          <a:xfrm>
            <a:off x="24603191" y="23389682"/>
            <a:ext cx="1695218" cy="1752601"/>
          </a:xfrm>
          <a:prstGeom prst="circular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691115" y="20792926"/>
            <a:ext cx="13163450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/>
              <a:t>Method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We select SOUNDER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licing cloud heights for optically thin cirrus (middle image)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We spatially interpolate the SOUNDER values to the surrounding IMAGER pixels.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We use the </a:t>
            </a:r>
            <a:r>
              <a:rPr lang="en-US" sz="2400" b="1" dirty="0" smtClean="0"/>
              <a:t>interpolated SOUNDER values as the </a:t>
            </a:r>
            <a:r>
              <a:rPr lang="en-US" sz="2400" b="1" i="1" dirty="0" smtClean="0"/>
              <a:t>a priori </a:t>
            </a:r>
            <a:r>
              <a:rPr lang="en-US" sz="2400" b="1" dirty="0" smtClean="0"/>
              <a:t>constraint in the IMAGER optimal estimation cloud height routine</a:t>
            </a:r>
            <a:r>
              <a:rPr lang="en-US" sz="2400" dirty="0" smtClean="0"/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27351" y="20726140"/>
            <a:ext cx="98157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</a:rPr>
              <a:t>A</a:t>
            </a:r>
            <a:r>
              <a:rPr lang="en-US" sz="2800" b="1" dirty="0" smtClean="0">
                <a:solidFill>
                  <a:srgbClr val="000000"/>
                </a:solidFill>
              </a:rPr>
              <a:t>ssumptions</a:t>
            </a:r>
            <a:endParaRPr lang="en-US" sz="2800" b="1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IMAGER cloud heights are accurate for boundary layer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and optically thick </a:t>
            </a:r>
            <a:r>
              <a:rPr lang="en-US" sz="2400" dirty="0" smtClean="0">
                <a:solidFill>
                  <a:srgbClr val="000000"/>
                </a:solidFill>
              </a:rPr>
              <a:t>ice clouds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SOUNDER is more accurate for optically thin cirrus.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Optically thin cirrus heights do not change rapidly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15647" y="20497800"/>
            <a:ext cx="32069353" cy="8534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0350" y="27279600"/>
            <a:ext cx="2345963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Imager Cloud Type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454725" y="27279600"/>
            <a:ext cx="4461478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Sounder Cloud Height (</a:t>
            </a:r>
            <a:r>
              <a:rPr lang="en-US" sz="2000" dirty="0" err="1" smtClean="0">
                <a:solidFill>
                  <a:schemeClr val="bg1"/>
                </a:solidFill>
              </a:rPr>
              <a:t>Menzel</a:t>
            </a:r>
            <a:r>
              <a:rPr lang="en-US" sz="2000" dirty="0" smtClean="0">
                <a:solidFill>
                  <a:schemeClr val="bg1"/>
                </a:solidFill>
              </a:rPr>
              <a:t> HIRS)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636728" y="27303192"/>
            <a:ext cx="5008294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Imager Cirrus Height from Sounder Values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277662" y="26977886"/>
            <a:ext cx="5431139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Imager Cloud Height using Sounder as new prior constraint in O.E. (NOAA  ACHA Alg.)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69661" y="27285662"/>
            <a:ext cx="299152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Imager False Color RGB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9660" y="30106203"/>
            <a:ext cx="585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Imager Cirrus Background Heights from Spatially Interpolated HIRS Results (</a:t>
            </a:r>
            <a:r>
              <a:rPr lang="en-US" i="1" dirty="0" err="1" smtClean="0"/>
              <a:t>Menzel</a:t>
            </a:r>
            <a:r>
              <a:rPr lang="en-US" i="1" dirty="0" smtClean="0"/>
              <a:t> NCEI HIRS Project)</a:t>
            </a:r>
            <a:endParaRPr lang="en-US" i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118131" y="30106203"/>
            <a:ext cx="585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Imager Cirrus Background Heights from CO</a:t>
            </a:r>
            <a:r>
              <a:rPr lang="en-US" i="1" baseline="-25000" dirty="0" smtClean="0"/>
              <a:t>2</a:t>
            </a:r>
            <a:r>
              <a:rPr lang="en-US" i="1" dirty="0" smtClean="0"/>
              <a:t> Slicing Applied to HIRS CO</a:t>
            </a:r>
            <a:r>
              <a:rPr lang="en-US" i="1" baseline="-25000" dirty="0" smtClean="0"/>
              <a:t>2</a:t>
            </a:r>
            <a:r>
              <a:rPr lang="en-US" i="1" dirty="0" smtClean="0"/>
              <a:t> channels.  (Should be similar to </a:t>
            </a:r>
            <a:r>
              <a:rPr lang="en-US" i="1" dirty="0" err="1" smtClean="0"/>
              <a:t>Menzel</a:t>
            </a:r>
            <a:r>
              <a:rPr lang="en-US" i="1" dirty="0" smtClean="0"/>
              <a:t> results and these values are used for VIIRS/CrIS)</a:t>
            </a:r>
            <a:endParaRPr lang="en-US" i="1" dirty="0"/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0" y="31062853"/>
            <a:ext cx="640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0002618" y="30057557"/>
            <a:ext cx="12231698" cy="4662896"/>
            <a:chOff x="13747940" y="29931904"/>
            <a:chExt cx="12231698" cy="4662896"/>
          </a:xfrm>
        </p:grpSpPr>
        <p:pic>
          <p:nvPicPr>
            <p:cNvPr id="1035" name="Picture 11"/>
            <p:cNvPicPr>
              <a:picLocks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8838" y="30937200"/>
              <a:ext cx="64008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6351210" y="33646646"/>
              <a:ext cx="27749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ACHA + </a:t>
              </a:r>
              <a:r>
                <a:rPr lang="en-US" dirty="0" err="1" smtClean="0"/>
                <a:t>Menzel</a:t>
              </a:r>
              <a:r>
                <a:rPr lang="en-US" dirty="0" smtClean="0"/>
                <a:t> 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Slicing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2562573" y="33641850"/>
              <a:ext cx="29520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ACHA + </a:t>
              </a:r>
              <a:r>
                <a:rPr lang="en-US" dirty="0" smtClean="0"/>
                <a:t>CLAVR-x 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dirty="0" smtClean="0"/>
                <a:t>Slicing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558314" y="33509846"/>
              <a:ext cx="2423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3747940" y="30106203"/>
              <a:ext cx="5942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Results from ACHA using the Cirrus Background from the </a:t>
              </a:r>
              <a:r>
                <a:rPr lang="en-US" i="1" dirty="0" err="1" smtClean="0"/>
                <a:t>Menzel</a:t>
              </a:r>
              <a:r>
                <a:rPr lang="en-US" i="1" dirty="0" smtClean="0"/>
                <a:t> HIRS products. Note </a:t>
              </a:r>
              <a:r>
                <a:rPr lang="en-US" b="1" i="1" dirty="0" smtClean="0"/>
                <a:t>IMPROVED PERFORMANCE and REDUCED UNCERTAINTIES</a:t>
              </a:r>
              <a:endParaRPr lang="en-US" b="1" i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948676" y="29931904"/>
              <a:ext cx="58526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Results from ACHA using the Cirrus Background from a CO</a:t>
              </a:r>
              <a:r>
                <a:rPr lang="en-US" i="1" baseline="-25000" dirty="0" smtClean="0"/>
                <a:t>2 </a:t>
              </a:r>
              <a:r>
                <a:rPr lang="en-US" i="1" dirty="0" smtClean="0"/>
                <a:t>Slicing algorithm applied to HIRS CO</a:t>
              </a:r>
              <a:r>
                <a:rPr lang="en-US" i="1" baseline="-25000" dirty="0" smtClean="0"/>
                <a:t>2 </a:t>
              </a:r>
              <a:r>
                <a:rPr lang="en-US" i="1" dirty="0" smtClean="0"/>
                <a:t>channels in CLAVR-x.  </a:t>
              </a:r>
              <a:r>
                <a:rPr lang="en-US" b="1" i="1" dirty="0" smtClean="0"/>
                <a:t>Similar benefits seen though difference in CO2  cirrus height backgrounds evident. </a:t>
              </a:r>
              <a:endParaRPr lang="en-US" b="1" i="1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3568347" y="30001395"/>
            <a:ext cx="6068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Results from ACHA on AVHRR without any HIRS influence, </a:t>
            </a:r>
            <a:r>
              <a:rPr lang="en-US" i="1" dirty="0">
                <a:solidFill>
                  <a:srgbClr val="000000"/>
                </a:solidFill>
              </a:rPr>
              <a:t>Vertical lines are the O.E. uncertainties</a:t>
            </a:r>
            <a:r>
              <a:rPr lang="en-US" i="1" dirty="0" smtClean="0">
                <a:solidFill>
                  <a:srgbClr val="000000"/>
                </a:solidFill>
              </a:rPr>
              <a:t>..</a:t>
            </a:r>
            <a:r>
              <a:rPr lang="en-US" i="1" dirty="0" smtClean="0"/>
              <a:t> Note </a:t>
            </a:r>
            <a:r>
              <a:rPr lang="en-US" b="1" i="1" dirty="0" smtClean="0"/>
              <a:t>the growth of the O.E uncertainties and decrease in height performance for very thin cirrus..</a:t>
            </a:r>
            <a:endParaRPr lang="en-US" b="1" i="1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27813000" y="35052000"/>
            <a:ext cx="4737914" cy="820807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Thank You !</a:t>
            </a:r>
          </a:p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  <a:p>
            <a:pPr marL="571500" marR="0" indent="-57150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JPSS Risk Reduction Program.</a:t>
            </a:r>
          </a:p>
          <a:p>
            <a:pPr marL="571500" marR="0" indent="-57150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400" b="1" dirty="0"/>
          </a:p>
          <a:p>
            <a:pPr marL="571500" marR="0" indent="-57150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NCEI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Climate Data Records Program</a:t>
            </a:r>
          </a:p>
          <a:p>
            <a:pPr marL="571500" marR="0" indent="-57150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400" b="1" baseline="0" dirty="0"/>
          </a:p>
          <a:p>
            <a:pPr marL="571500" marR="0" indent="-57150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JPSS CAL/VAL Program</a:t>
            </a:r>
          </a:p>
          <a:p>
            <a:pPr marL="571500" marR="0" indent="-57150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400" b="1" baseline="0" dirty="0"/>
          </a:p>
          <a:p>
            <a:pPr marL="571500" marR="0" indent="-57150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Paul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Menzel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and Rich Frey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0130307" y="35125976"/>
            <a:ext cx="719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Orbital Variations in HIRS and AVHRR 11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BT difference.  Sun angle plotted for reference. NOAA-19 Top and NOAA-07 bottom.</a:t>
            </a:r>
            <a:endParaRPr lang="en-US" dirty="0"/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392" y="41607111"/>
            <a:ext cx="3543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537" y="39683133"/>
            <a:ext cx="2747963" cy="153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0" y="40311711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TextBox 2048"/>
          <p:cNvSpPr txBox="1"/>
          <p:nvPr/>
        </p:nvSpPr>
        <p:spPr>
          <a:xfrm>
            <a:off x="13322013" y="40111930"/>
            <a:ext cx="12737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of HIRS and AVHRR 11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BT on NOAA-19 </a:t>
            </a:r>
            <a:r>
              <a:rPr lang="en-US" dirty="0"/>
              <a:t>a</a:t>
            </a:r>
            <a:r>
              <a:rPr lang="en-US" dirty="0" smtClean="0"/>
              <a:t>scending node.  AVHRR BT computed from mean radiance in each HIRS FOV.</a:t>
            </a:r>
            <a:endParaRPr lang="en-US" dirty="0"/>
          </a:p>
        </p:txBody>
      </p:sp>
      <p:pic>
        <p:nvPicPr>
          <p:cNvPr id="11" name="Picture 5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320" y="40386000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46" y="2771603"/>
            <a:ext cx="979389" cy="1259216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2054" idx="1"/>
          </p:cNvCxnSpPr>
          <p:nvPr/>
        </p:nvCxnSpPr>
        <p:spPr bwMode="auto">
          <a:xfrm flipV="1">
            <a:off x="5981700" y="2642137"/>
            <a:ext cx="1136431" cy="903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1292218" y="33425442"/>
            <a:ext cx="191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dirty="0" smtClean="0"/>
              <a:t>loud layer product</a:t>
            </a:r>
            <a:endParaRPr lang="en-US" i="1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2250974" y="32907413"/>
            <a:ext cx="492226" cy="5180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16544</TotalTime>
  <Words>1131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Heidinger</dc:creator>
  <dc:description>Poster for IWWG</dc:description>
  <cp:lastModifiedBy>Andrew Heidinger</cp:lastModifiedBy>
  <cp:revision>487</cp:revision>
  <cp:lastPrinted>2015-10-28T17:53:53Z</cp:lastPrinted>
  <dcterms:created xsi:type="dcterms:W3CDTF">2012-04-26T16:08:39Z</dcterms:created>
  <dcterms:modified xsi:type="dcterms:W3CDTF">2015-10-28T21:57:15Z</dcterms:modified>
</cp:coreProperties>
</file>